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073B23-2AF6-4C23-88BD-611E5C395E89}">
          <p14:sldIdLst>
            <p14:sldId id="256"/>
            <p14:sldId id="257"/>
            <p14:sldId id="258"/>
          </p14:sldIdLst>
        </p14:section>
        <p14:section name="Spring Data Overview and Configuration" id="{6C1F79E5-8A8E-4F17-BFF6-0EC02BEFBB9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Repositories" id="{9B4D4D60-EA63-489F-B5AE-210F6F1A50F1}">
          <p14:sldIdLst>
            <p14:sldId id="269"/>
            <p14:sldId id="270"/>
            <p14:sldId id="271"/>
          </p14:sldIdLst>
        </p14:section>
        <p14:section name="Query Creation" id="{EEAE0815-C4C8-451D-B6E4-D669935AC619}">
          <p14:sldIdLst>
            <p14:sldId id="272"/>
            <p14:sldId id="273"/>
            <p14:sldId id="274"/>
            <p14:sldId id="275"/>
            <p14:sldId id="292"/>
          </p14:sldIdLst>
        </p14:section>
        <p14:section name="Services" id="{E13D1651-D2DA-49EB-ABF2-E6CA3260AE72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2305B059-6EFF-4146-AD51-98F0831C38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0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Data, Repositories, Services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Data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41772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03632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2.3.3.RELEASE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	&lt;scope&gt;runtime&lt;/scope&gt;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	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8200" y="2153544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51000" y="4333703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9600" y="2054980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4297837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9627" y="1032933"/>
            <a:ext cx="12030786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551000" y="2159980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551000" y="16290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8036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0048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4200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Repositories</a:t>
            </a:r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69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69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49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74590"/>
            <a:ext cx="2131451" cy="213145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3231" y="1469842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4569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1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Query Creation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3489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Mechanism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17" y="2725654"/>
            <a:ext cx="3995822" cy="399582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5840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CrudRepository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Long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5840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5800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5800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5000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2800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Data Framework</a:t>
            </a:r>
          </a:p>
          <a:p>
            <a:r>
              <a:rPr lang="en-US" sz="3600" dirty="0"/>
              <a:t>Spring Data Repositories</a:t>
            </a:r>
          </a:p>
          <a:p>
            <a:r>
              <a:rPr lang="en-US" sz="3600" dirty="0"/>
              <a:t>Spring Data Query 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31003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F4CEF70-D676-451D-A2BC-3764B1423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D8494EB-8B9B-4FC8-A4DA-D4AD90F29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https://docs.spring.io/spring-data/jpa/docs/current/reference/html/#jpa.query-methods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3499AF-1426-4A9F-971E-45CEFD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Services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58" y="1354358"/>
            <a:ext cx="3073903" cy="2700278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Encapsulating Business Logic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</a:t>
            </a:r>
            <a:r>
              <a:rPr lang="en-US"/>
              <a:t>logic </a:t>
            </a:r>
            <a:br>
              <a:rPr lang="en-US"/>
            </a:br>
            <a:r>
              <a:rPr lang="en-US"/>
              <a:t>into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Service classes are categorized into a particular layer and </a:t>
            </a:r>
            <a:r>
              <a:rPr lang="en-US"/>
              <a:t>share </a:t>
            </a:r>
            <a:br>
              <a:rPr lang="en-US"/>
            </a:br>
            <a:r>
              <a:rPr lang="en-US"/>
              <a:t>functionality</a:t>
            </a:r>
            <a:endParaRPr lang="en-US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</a:t>
            </a:r>
            <a:r>
              <a:rPr lang="en-US">
                <a:latin typeface="+mj-lt"/>
                <a:ea typeface="+mj-ea"/>
                <a:cs typeface="+mj-cs"/>
              </a:rPr>
              <a:t>on </a:t>
            </a:r>
            <a:br>
              <a:rPr lang="en-US">
                <a:latin typeface="+mj-lt"/>
                <a:ea typeface="+mj-ea"/>
                <a:cs typeface="+mj-cs"/>
              </a:rPr>
            </a:br>
            <a:r>
              <a:rPr lang="en-US">
                <a:latin typeface="+mj-lt"/>
                <a:ea typeface="+mj-ea"/>
                <a:cs typeface="+mj-cs"/>
              </a:rPr>
              <a:t>entities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600200" y="1451861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 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6712" y="3410403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 REPOSITORY</a:t>
            </a:r>
          </a:p>
          <a:p>
            <a:pPr algn="ctr" defTabSz="1217930" latinLnBrk="1"/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5430591"/>
            <a:ext cx="48768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1000" y="3369307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00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/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9358" y="1498600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9357" y="3406804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6410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9898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1600" y="1747212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1600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8600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Business Logic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7400" y="1713719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7400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1562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71508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Method implementation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6800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600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719714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3000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8001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520" y="2594343"/>
            <a:ext cx="2286000" cy="456568"/>
          </a:xfrm>
          <a:prstGeom prst="wedgeRoundRectCallout">
            <a:avLst>
              <a:gd name="adj1" fmla="val -55521"/>
              <a:gd name="adj2" fmla="val 2047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00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090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</a:t>
            </a:r>
            <a:r>
              <a:rPr lang="en-US" sz="3100" b="1" dirty="0">
                <a:solidFill>
                  <a:schemeClr val="bg1"/>
                </a:solidFill>
              </a:rPr>
              <a:t>part of </a:t>
            </a:r>
            <a:r>
              <a:rPr lang="en-US" sz="3100" dirty="0">
                <a:solidFill>
                  <a:schemeClr val="bg2"/>
                </a:solidFill>
              </a:rPr>
              <a:t>the </a:t>
            </a:r>
            <a:r>
              <a:rPr lang="en-US" sz="3100" b="1" dirty="0">
                <a:solidFill>
                  <a:schemeClr val="bg1"/>
                </a:solidFill>
              </a:rPr>
              <a:t>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</a:t>
            </a:r>
            <a:r>
              <a:rPr lang="en-US" sz="3100" b="1" dirty="0">
                <a:solidFill>
                  <a:schemeClr val="bg1"/>
                </a:solidFill>
              </a:rPr>
              <a:t>queries</a:t>
            </a:r>
            <a:r>
              <a:rPr lang="en-US" sz="3100" dirty="0">
                <a:solidFill>
                  <a:schemeClr val="bg2"/>
                </a:solidFill>
              </a:rPr>
              <a:t> over </a:t>
            </a:r>
            <a:r>
              <a:rPr lang="en-US" sz="3100" b="1" dirty="0">
                <a:solidFill>
                  <a:schemeClr val="bg1"/>
                </a:solidFill>
              </a:rPr>
              <a:t>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</a:t>
            </a:r>
            <a:r>
              <a:rPr lang="en-US" sz="3100" b="1" dirty="0">
                <a:solidFill>
                  <a:schemeClr val="bg1"/>
                </a:solidFill>
              </a:rPr>
              <a:t>concept</a:t>
            </a:r>
            <a:r>
              <a:rPr lang="en-US" sz="3100" dirty="0">
                <a:solidFill>
                  <a:schemeClr val="bg2"/>
                </a:solidFill>
              </a:rPr>
              <a:t> of Spring Data are </a:t>
            </a:r>
            <a:r>
              <a:rPr lang="en-US" sz="3100" b="1" dirty="0">
                <a:solidFill>
                  <a:schemeClr val="bg1"/>
                </a:solidFill>
              </a:rPr>
              <a:t>Repositories</a:t>
            </a:r>
            <a:r>
              <a:rPr lang="en-US" sz="3100" dirty="0">
                <a:solidFill>
                  <a:schemeClr val="bg2"/>
                </a:solidFill>
              </a:rPr>
              <a:t> and </a:t>
            </a:r>
            <a:r>
              <a:rPr lang="en-US" sz="31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</a:t>
            </a:r>
            <a:r>
              <a:rPr lang="bg-BG" sz="9600" b="1" dirty="0"/>
              <a:t>-</a:t>
            </a:r>
            <a:r>
              <a:rPr lang="en-US" sz="9600" b="1" dirty="0"/>
              <a:t>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 Framework</a:t>
            </a:r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608" y="2154741"/>
            <a:ext cx="3554786" cy="1137532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Spring Framework Ecosystem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Framework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1800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9800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/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1800" y="4572001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1800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5087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3600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30423" y="3969539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1800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71" y="3936298"/>
            <a:ext cx="4779640" cy="246450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4500" y="1628275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5200" y="2999875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9500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9500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50300" y="4371475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42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4000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101268" y="2807768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9600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8123" y="5506453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</a:t>
            </a:r>
            <a:br>
              <a:rPr lang="en-US" dirty="0"/>
            </a:br>
            <a:r>
              <a:rPr lang="en-US" dirty="0"/>
              <a:t>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</a:t>
            </a:r>
            <a:br>
              <a:rPr lang="en-US" dirty="0"/>
            </a:br>
            <a:r>
              <a:rPr lang="en-US" dirty="0"/>
              <a:t>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Boot – Convention Over Configuration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8800" y="2708994"/>
            <a:ext cx="8839200" cy="18281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&lt;version&gt;2.3.3.RELEASE&lt;/version&gt;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8800" y="2126644"/>
            <a:ext cx="8839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6122</TotalTime>
  <Words>1719</Words>
  <Application>Microsoft Office PowerPoint</Application>
  <PresentationFormat>Широк екран</PresentationFormat>
  <Paragraphs>340</Paragraphs>
  <Slides>32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Spring Data Introduction</vt:lpstr>
      <vt:lpstr>Table of Contents</vt:lpstr>
      <vt:lpstr>Questions</vt:lpstr>
      <vt:lpstr>Spring Data Framework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Spring Data Repositories</vt:lpstr>
      <vt:lpstr>Spring Repository</vt:lpstr>
      <vt:lpstr>Built-in CRUD Operations</vt:lpstr>
      <vt:lpstr>Spring Data Query Creation</vt:lpstr>
      <vt:lpstr>Query Creation</vt:lpstr>
      <vt:lpstr>Custom CRUD Operations</vt:lpstr>
      <vt:lpstr> Query Lookup Strategies</vt:lpstr>
      <vt:lpstr>Презентация на PowerPoint</vt:lpstr>
      <vt:lpstr>Spring Data Services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admin-pc</cp:lastModifiedBy>
  <cp:revision>28</cp:revision>
  <dcterms:created xsi:type="dcterms:W3CDTF">2018-05-23T13:08:44Z</dcterms:created>
  <dcterms:modified xsi:type="dcterms:W3CDTF">2020-11-10T07:33:27Z</dcterms:modified>
  <cp:category>https://softuni.bg/trainings/1734/databases-frameworks-hibernate-and-spring-data-october-2017</cp:category>
</cp:coreProperties>
</file>