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740" r:id="rId2"/>
    <p:sldId id="741" r:id="rId3"/>
    <p:sldId id="742" r:id="rId4"/>
    <p:sldId id="576" r:id="rId5"/>
    <p:sldId id="707" r:id="rId6"/>
    <p:sldId id="709" r:id="rId7"/>
    <p:sldId id="710" r:id="rId8"/>
    <p:sldId id="727" r:id="rId9"/>
    <p:sldId id="747" r:id="rId10"/>
    <p:sldId id="737" r:id="rId11"/>
    <p:sldId id="713" r:id="rId12"/>
    <p:sldId id="744" r:id="rId13"/>
    <p:sldId id="738" r:id="rId14"/>
    <p:sldId id="745" r:id="rId15"/>
    <p:sldId id="746" r:id="rId16"/>
    <p:sldId id="728" r:id="rId17"/>
    <p:sldId id="748" r:id="rId18"/>
    <p:sldId id="714" r:id="rId19"/>
    <p:sldId id="715" r:id="rId20"/>
    <p:sldId id="739" r:id="rId21"/>
    <p:sldId id="716" r:id="rId22"/>
    <p:sldId id="717" r:id="rId23"/>
    <p:sldId id="729" r:id="rId24"/>
    <p:sldId id="730" r:id="rId25"/>
    <p:sldId id="731" r:id="rId26"/>
    <p:sldId id="721" r:id="rId27"/>
    <p:sldId id="743" r:id="rId28"/>
    <p:sldId id="401" r:id="rId29"/>
    <p:sldId id="529" r:id="rId30"/>
    <p:sldId id="530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E11B15-3667-4976-8A94-49C00B3D8C4B}">
          <p14:sldIdLst>
            <p14:sldId id="740"/>
            <p14:sldId id="741"/>
            <p14:sldId id="742"/>
          </p14:sldIdLst>
        </p14:section>
        <p14:section name="XML" id="{EF3C2B70-CB7C-4BEC-9789-C15B30ACFE08}">
          <p14:sldIdLst>
            <p14:sldId id="576"/>
            <p14:sldId id="707"/>
            <p14:sldId id="709"/>
            <p14:sldId id="710"/>
            <p14:sldId id="727"/>
            <p14:sldId id="747"/>
          </p14:sldIdLst>
        </p14:section>
        <p14:section name="JAXB" id="{E79A789E-4A5A-4B18-B4D9-78DF48786E55}">
          <p14:sldIdLst>
            <p14:sldId id="737"/>
            <p14:sldId id="713"/>
            <p14:sldId id="744"/>
            <p14:sldId id="738"/>
            <p14:sldId id="745"/>
            <p14:sldId id="746"/>
            <p14:sldId id="728"/>
            <p14:sldId id="748"/>
            <p14:sldId id="714"/>
            <p14:sldId id="715"/>
            <p14:sldId id="739"/>
            <p14:sldId id="716"/>
            <p14:sldId id="717"/>
            <p14:sldId id="729"/>
            <p14:sldId id="730"/>
            <p14:sldId id="731"/>
            <p14:sldId id="721"/>
          </p14:sldIdLst>
        </p14:section>
        <p14:section name="Summary" id="{DE3EEF0A-8FE4-4F21-BF13-DF801C13F24F}">
          <p14:sldIdLst>
            <p14:sldId id="743"/>
            <p14:sldId id="401"/>
            <p14:sldId id="529"/>
            <p14:sldId id="53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3A31DA-D309-4E67-906F-67DA9DCA3D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473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72DDD-7DAF-48D9-B57F-341370F4C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699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1EF2DD-279E-48CD-A2C8-EACA8AB1C8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4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C25D0B-78FD-45E3-8A1A-5D05390CA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273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8C01D0D-D88C-449A-B1E5-03D4875C93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722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DB80BEB-C825-4E0E-868F-03EECA4D4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E64759-EDC0-4EBA-8614-52A0830C7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860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848111-C1C5-4E97-B036-9A3303617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XML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XML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14" name="Групиране 15">
            <a:extLst>
              <a:ext uri="{FF2B5EF4-FFF2-40B4-BE49-F238E27FC236}">
                <a16:creationId xmlns:a16="http://schemas.microsoft.com/office/drawing/2014/main" id="{7279C5F8-20E4-4A6F-91E4-AD1060E7429F}"/>
              </a:ext>
            </a:extLst>
          </p:cNvPr>
          <p:cNvGrpSpPr/>
          <p:nvPr/>
        </p:nvGrpSpPr>
        <p:grpSpPr>
          <a:xfrm>
            <a:off x="914400" y="2438400"/>
            <a:ext cx="2743200" cy="2109858"/>
            <a:chOff x="8126140" y="3632351"/>
            <a:chExt cx="3631930" cy="2723391"/>
          </a:xfrm>
        </p:grpSpPr>
        <p:pic>
          <p:nvPicPr>
            <p:cNvPr id="15" name="Картина 9">
              <a:extLst>
                <a:ext uri="{FF2B5EF4-FFF2-40B4-BE49-F238E27FC236}">
                  <a16:creationId xmlns:a16="http://schemas.microsoft.com/office/drawing/2014/main" id="{CFAA56A5-36F9-42B3-A2CC-3D4F305E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140" y="4797019"/>
              <a:ext cx="1558723" cy="1558723"/>
            </a:xfrm>
            <a:prstGeom prst="rect">
              <a:avLst/>
            </a:prstGeom>
          </p:spPr>
        </p:pic>
        <p:pic>
          <p:nvPicPr>
            <p:cNvPr id="16" name="Картина 3">
              <a:extLst>
                <a:ext uri="{FF2B5EF4-FFF2-40B4-BE49-F238E27FC236}">
                  <a16:creationId xmlns:a16="http://schemas.microsoft.com/office/drawing/2014/main" id="{5B955DC4-5B69-4E1B-8BCC-80022A81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7288" y="3632351"/>
              <a:ext cx="2860782" cy="262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7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2039C-CB7D-4359-B38E-A0992E6900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JAXB</a:t>
            </a:r>
            <a:endParaRPr lang="bg-BG"/>
          </a:p>
        </p:txBody>
      </p: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68EECB4B-CAEB-48DA-ADBD-3B0BD8CB73D9}"/>
              </a:ext>
            </a:extLst>
          </p:cNvPr>
          <p:cNvGrpSpPr/>
          <p:nvPr/>
        </p:nvGrpSpPr>
        <p:grpSpPr>
          <a:xfrm>
            <a:off x="4471194" y="1828801"/>
            <a:ext cx="3352800" cy="1574393"/>
            <a:chOff x="2741612" y="1752600"/>
            <a:chExt cx="6184493" cy="3098393"/>
          </a:xfrm>
        </p:grpSpPr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573134CD-618E-4615-B618-AD4F9538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612" y="2241633"/>
              <a:ext cx="2518129" cy="2310383"/>
            </a:xfrm>
            <a:prstGeom prst="rect">
              <a:avLst/>
            </a:prstGeom>
          </p:spPr>
        </p:pic>
        <p:sp>
          <p:nvSpPr>
            <p:cNvPr id="9" name="Стрелка надясно 8">
              <a:extLst>
                <a:ext uri="{FF2B5EF4-FFF2-40B4-BE49-F238E27FC236}">
                  <a16:creationId xmlns:a16="http://schemas.microsoft.com/office/drawing/2014/main" id="{837A4442-AEE6-4001-8580-27FE3D0FAB87}"/>
                </a:ext>
              </a:extLst>
            </p:cNvPr>
            <p:cNvSpPr/>
            <p:nvPr/>
          </p:nvSpPr>
          <p:spPr>
            <a:xfrm>
              <a:off x="5522912" y="3200400"/>
              <a:ext cx="609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066C6BB3-21B2-4BE9-B9FA-FEFE6798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752600"/>
              <a:ext cx="3098393" cy="3098393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ABE6DB1-A5A8-44EA-AA01-0E63F2B7FD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Parsing XML to Java Objects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3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859" y="1181780"/>
            <a:ext cx="11804650" cy="2201862"/>
          </a:xfrm>
        </p:spPr>
        <p:txBody>
          <a:bodyPr/>
          <a:lstStyle/>
          <a:p>
            <a:r>
              <a:rPr lang="en-US" dirty="0"/>
              <a:t>Processes the schema of the XML document into a set of Java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classes that represent it</a:t>
            </a:r>
          </a:p>
          <a:p>
            <a:r>
              <a:rPr lang="en-US" dirty="0"/>
              <a:t>Generates compact and readable XML output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6812" y="4106415"/>
            <a:ext cx="6934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&lt;groupId&gt;javax.xml.bind&lt;/groupId&gt;</a:t>
            </a:r>
          </a:p>
          <a:p>
            <a:r>
              <a:rPr lang="en-US" noProof="1"/>
              <a:t>    &lt;artifactId&gt;jaxb-api&lt;/artifactId&gt;</a:t>
            </a:r>
          </a:p>
          <a:p>
            <a:r>
              <a:rPr lang="en-US" noProof="1"/>
              <a:t>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8400" y="3457418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E849743-8547-4C9B-8945-F76C306F1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55812" y="2630197"/>
            <a:ext cx="69342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&lt;artifactId&gt;jaxb-core&lt;/artifactId&gt;</a:t>
            </a:r>
          </a:p>
          <a:p>
            <a:r>
              <a:rPr lang="en-US" noProof="1"/>
              <a:t>&lt;/dependency&gt;</a:t>
            </a:r>
          </a:p>
          <a:p>
            <a:r>
              <a:rPr lang="en-US" noProof="1"/>
              <a:t>&lt;dependency&gt;</a:t>
            </a:r>
          </a:p>
          <a:p>
            <a:r>
              <a:rPr lang="en-US" noProof="1"/>
              <a:t>    &lt;groupId&gt;com.sun.xml.bind&lt;/groupId&gt;</a:t>
            </a:r>
          </a:p>
          <a:p>
            <a:r>
              <a:rPr lang="en-US" noProof="1"/>
              <a:t>    &lt;artifactId&gt;jaxb-impl&lt;/artifactId&gt;</a:t>
            </a:r>
          </a:p>
          <a:p>
            <a:r>
              <a:rPr lang="en-US" noProof="1"/>
              <a:t>&lt;/dependency&gt;</a:t>
            </a:r>
          </a:p>
          <a:p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57400" y="1981201"/>
            <a:ext cx="693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pom.xml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613A39-BBD8-4CA9-8CF2-E99A8F5D1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8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920" y="1195574"/>
            <a:ext cx="11804650" cy="22018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Marshalling</a:t>
            </a:r>
            <a:r>
              <a:rPr lang="en-US" dirty="0"/>
              <a:t> - converting a Java Object to XML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Unmarshalling</a:t>
            </a:r>
            <a:r>
              <a:rPr lang="bg-BG" dirty="0"/>
              <a:t> - </a:t>
            </a:r>
            <a:r>
              <a:rPr lang="en-US" dirty="0"/>
              <a:t>converting XML to Java Object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We need to annotate</a:t>
            </a:r>
            <a:r>
              <a:rPr lang="bg-BG" dirty="0"/>
              <a:t> </a:t>
            </a:r>
            <a:r>
              <a:rPr lang="en-US" dirty="0"/>
              <a:t>the Java Object to provide instructions for XML creation:</a:t>
            </a:r>
            <a:endParaRPr lang="bg-BG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5BBBE5CB-6F74-43A2-B8A2-2B2A87DB96CD}"/>
              </a:ext>
            </a:extLst>
          </p:cNvPr>
          <p:cNvGrpSpPr/>
          <p:nvPr/>
        </p:nvGrpSpPr>
        <p:grpSpPr>
          <a:xfrm>
            <a:off x="2946000" y="2979449"/>
            <a:ext cx="7357191" cy="3513984"/>
            <a:chOff x="3052649" y="2980008"/>
            <a:chExt cx="7357191" cy="3513984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B939638-FB05-4CA2-ADCE-47CD59161649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3505894"/>
              <a:ext cx="7357191" cy="298809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@XmlRootElement(name = "address")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>
                  <a:solidFill>
                    <a:schemeClr val="bg1"/>
                  </a:solidFill>
                </a:rPr>
                <a:t>@XmlAccessorType(XmlAccessType.FIELD)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public class AddressDto implements Serializable </a:t>
              </a:r>
              <a:r>
                <a:rPr lang="bg-BG" sz="1800" noProof="1"/>
                <a:t/>
              </a:r>
              <a:br>
                <a:rPr lang="bg-BG" sz="1800" noProof="1"/>
              </a:br>
              <a:r>
                <a:rPr lang="en-US" sz="1800" noProof="1"/>
                <a:t>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@XmlAttribute(name = "country")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country;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8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</a:t>
              </a:r>
              <a:r>
                <a:rPr lang="en-US" sz="1800" noProof="1">
                  <a:solidFill>
                    <a:schemeClr val="bg1"/>
                  </a:solidFill>
                </a:rPr>
                <a:t>@XmlElement(name = "city")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800" noProof="1"/>
                <a:t>}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7C3E01E0-1EE5-419F-95CE-2261A165E43C}"/>
                </a:ext>
              </a:extLst>
            </p:cNvPr>
            <p:cNvSpPr txBox="1">
              <a:spLocks/>
            </p:cNvSpPr>
            <p:nvPr/>
          </p:nvSpPr>
          <p:spPr>
            <a:xfrm>
              <a:off x="3052649" y="2980008"/>
              <a:ext cx="735719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8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AddressDto.java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1296B70-D822-4A70-9899-794C35944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1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XmlAttribute</a:t>
            </a:r>
            <a:r>
              <a:rPr lang="en-US" dirty="0"/>
              <a:t>(name = "country")</a:t>
            </a:r>
          </a:p>
          <a:p>
            <a:r>
              <a:rPr lang="en-US" dirty="0"/>
              <a:t>private String country;     &lt;address country</a:t>
            </a:r>
            <a:r>
              <a:rPr lang="en-US" dirty="0" smtClean="0"/>
              <a:t>=""&gt;</a:t>
            </a:r>
          </a:p>
          <a:p>
            <a:endParaRPr lang="en-US" dirty="0" smtClean="0"/>
          </a:p>
          <a:p>
            <a:r>
              <a:rPr lang="en-US" sz="3600" noProof="1">
                <a:solidFill>
                  <a:schemeClr val="bg1"/>
                </a:solidFill>
              </a:rPr>
              <a:t>@XmlElement(name = </a:t>
            </a:r>
            <a:r>
              <a:rPr lang="en-US" sz="3600" noProof="1">
                <a:solidFill>
                  <a:schemeClr val="bg1"/>
                </a:solidFill>
              </a:rPr>
              <a:t>"</a:t>
            </a:r>
            <a:r>
              <a:rPr lang="en-US" sz="3600" noProof="1" smtClean="0">
                <a:solidFill>
                  <a:schemeClr val="bg1"/>
                </a:solidFill>
              </a:rPr>
              <a:t>city“)</a:t>
            </a:r>
            <a:endParaRPr lang="en-US" dirty="0"/>
          </a:p>
          <a:p>
            <a:r>
              <a:rPr lang="en-US" sz="3600" noProof="1"/>
              <a:t>private String city;</a:t>
            </a:r>
          </a:p>
          <a:p>
            <a:r>
              <a:rPr lang="en-US" dirty="0" smtClean="0"/>
              <a:t>&lt;address&gt;</a:t>
            </a:r>
          </a:p>
          <a:p>
            <a:r>
              <a:rPr lang="en-US" dirty="0"/>
              <a:t> </a:t>
            </a:r>
            <a:r>
              <a:rPr lang="en-US" dirty="0" smtClean="0"/>
              <a:t>&lt;city&gt; &lt;/city&gt;</a:t>
            </a:r>
          </a:p>
          <a:p>
            <a:r>
              <a:rPr lang="en-US" dirty="0" smtClean="0"/>
              <a:t>&lt;/address&gt;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>
                <a:solidFill>
                  <a:schemeClr val="bg1"/>
                </a:solidFill>
              </a:rPr>
              <a:t>@</a:t>
            </a:r>
            <a:r>
              <a:rPr lang="en-US" sz="3600" noProof="1" smtClean="0">
                <a:solidFill>
                  <a:schemeClr val="bg1"/>
                </a:solidFill>
              </a:rPr>
              <a:t>XmlAccessorType(XmlAccessType.FIELD)</a:t>
            </a:r>
          </a:p>
          <a:p>
            <a:r>
              <a:rPr lang="en-US" sz="3600" noProof="1" smtClean="0">
                <a:solidFill>
                  <a:schemeClr val="bg1"/>
                </a:solidFill>
              </a:rPr>
              <a:t>With .FIELD we should set the annotations in the</a:t>
            </a:r>
          </a:p>
          <a:p>
            <a:r>
              <a:rPr lang="en-US" sz="3600" noProof="1" smtClean="0">
                <a:solidFill>
                  <a:schemeClr val="bg1"/>
                </a:solidFill>
              </a:rPr>
              <a:t>Class over the fields names</a:t>
            </a:r>
          </a:p>
          <a:p>
            <a:endParaRPr lang="en-US" sz="3600" noProof="1">
              <a:solidFill>
                <a:schemeClr val="bg1"/>
              </a:solidFill>
            </a:endParaRPr>
          </a:p>
          <a:p>
            <a:r>
              <a:rPr lang="en-US" sz="3600" noProof="1" smtClean="0">
                <a:solidFill>
                  <a:schemeClr val="bg1"/>
                </a:solidFill>
              </a:rPr>
              <a:t>With .PROPERTY we write the annotations over the getters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Annotations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771457" cy="5021263"/>
          </a:xfrm>
        </p:spPr>
        <p:txBody>
          <a:bodyPr>
            <a:noAutofit/>
          </a:bodyPr>
          <a:lstStyle/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@XmlRootElement </a:t>
            </a:r>
            <a:r>
              <a:rPr lang="bg-BG" sz="2800" dirty="0"/>
              <a:t>– </a:t>
            </a:r>
            <a:r>
              <a:rPr lang="en-US" sz="2800" dirty="0"/>
              <a:t>defines XML root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</a:rPr>
              <a:t>XmlAccessorType</a:t>
            </a:r>
            <a:r>
              <a:rPr lang="bg-BG" sz="2800" dirty="0"/>
              <a:t> </a:t>
            </a:r>
            <a:endParaRPr lang="en-US" sz="2800" dirty="0"/>
          </a:p>
          <a:p>
            <a:pPr lvl="1"/>
            <a:r>
              <a:rPr lang="bg-BG" sz="2400" noProof="1"/>
              <a:t>XmlAccessType</a:t>
            </a:r>
            <a:r>
              <a:rPr lang="bg-BG" sz="2400" dirty="0"/>
              <a:t>.</a:t>
            </a:r>
            <a:r>
              <a:rPr lang="bg-BG" sz="2400" b="1" noProof="1">
                <a:solidFill>
                  <a:schemeClr val="bg1"/>
                </a:solidFill>
              </a:rPr>
              <a:t>FIELD</a:t>
            </a:r>
            <a:r>
              <a:rPr lang="en-US" sz="2400" dirty="0"/>
              <a:t>, </a:t>
            </a:r>
            <a:r>
              <a:rPr lang="en-US" sz="2400" noProof="1"/>
              <a:t>XmlAccessType</a:t>
            </a:r>
            <a:r>
              <a:rPr lang="en-US" sz="2400" dirty="0"/>
              <a:t>.</a:t>
            </a:r>
            <a:r>
              <a:rPr lang="en-US" sz="2400" b="1" noProof="1">
                <a:solidFill>
                  <a:schemeClr val="bg1"/>
                </a:solidFill>
              </a:rPr>
              <a:t>PROPERTY</a:t>
            </a:r>
            <a:r>
              <a:rPr lang="en-US" sz="2400" dirty="0"/>
              <a:t>, </a:t>
            </a:r>
            <a:r>
              <a:rPr lang="en-US" sz="2400" b="1" noProof="1"/>
              <a:t>XmlAccessType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bg1"/>
                </a:solidFill>
              </a:rPr>
              <a:t>PUBLIC_MEMBER</a:t>
            </a:r>
            <a:endParaRPr lang="bg-BG" sz="2600" b="1" dirty="0">
              <a:solidFill>
                <a:schemeClr val="bg1"/>
              </a:solidFill>
            </a:endParaRP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@XmlAttribute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</a:t>
            </a:r>
            <a:r>
              <a:rPr lang="en-US" sz="2800" dirty="0"/>
              <a:t>field</a:t>
            </a:r>
            <a:r>
              <a:rPr lang="bg-BG" sz="2800" dirty="0"/>
              <a:t> </a:t>
            </a:r>
            <a:r>
              <a:rPr lang="en-US" sz="2800" dirty="0"/>
              <a:t>as</a:t>
            </a:r>
            <a:r>
              <a:rPr lang="bg-BG" sz="2800" dirty="0"/>
              <a:t> </a:t>
            </a:r>
            <a:r>
              <a:rPr lang="en-US" sz="2800" dirty="0"/>
              <a:t>an attribute to the object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</a:t>
            </a:r>
            <a:r>
              <a:rPr lang="bg-BG" sz="2800" dirty="0"/>
              <a:t> – </a:t>
            </a:r>
            <a:r>
              <a:rPr lang="en-US" sz="2800" dirty="0"/>
              <a:t>marks the</a:t>
            </a:r>
            <a:r>
              <a:rPr lang="bg-BG" sz="2800" dirty="0"/>
              <a:t> field as an element</a:t>
            </a:r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@XmlElementWrapper(name = “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")</a:t>
            </a:r>
            <a:r>
              <a:rPr lang="bg-BG" sz="2800" dirty="0"/>
              <a:t> – wraps the array </a:t>
            </a:r>
            <a:r>
              <a:rPr lang="bg-BG" sz="2800" noProof="1"/>
              <a:t>of</a:t>
            </a:r>
            <a:r>
              <a:rPr lang="bg-BG" sz="2800" dirty="0"/>
              <a:t> </a:t>
            </a:r>
            <a:r>
              <a:rPr lang="en-US" sz="2800" dirty="0"/>
              <a:t>objects</a:t>
            </a:r>
            <a:endParaRPr lang="bg-BG" sz="2800" dirty="0"/>
          </a:p>
          <a:p>
            <a:pPr lvl="0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@XmlTransient </a:t>
            </a:r>
            <a:r>
              <a:rPr lang="bg-BG" sz="2800" dirty="0"/>
              <a:t>– the field won’t be exported/imported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94C2C-E03C-4099-A1A9-7C6FB41B3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XmlElementWrapper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is used if this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dto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wraps collection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Of objects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JAXB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549" y="1232357"/>
            <a:ext cx="11804650" cy="30400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JAXBContext</a:t>
            </a:r>
            <a:r>
              <a:rPr lang="en-US" dirty="0"/>
              <a:t> objects are responsible for the XML manipulations</a:t>
            </a:r>
          </a:p>
          <a:p>
            <a:pPr>
              <a:buClr>
                <a:schemeClr val="tx1"/>
              </a:buClr>
            </a:pPr>
            <a:r>
              <a:rPr lang="en-US" noProof="1"/>
              <a:t>JAXBContext</a:t>
            </a:r>
            <a:r>
              <a:rPr lang="en-US" dirty="0"/>
              <a:t>.</a:t>
            </a:r>
            <a:r>
              <a:rPr lang="en-US" noProof="1"/>
              <a:t>newInstance</a:t>
            </a:r>
            <a:r>
              <a:rPr lang="en-US" dirty="0"/>
              <a:t>(</a:t>
            </a:r>
            <a:r>
              <a:rPr lang="en-US" noProof="1"/>
              <a:t>object</a:t>
            </a:r>
            <a:r>
              <a:rPr lang="en-US" dirty="0"/>
              <a:t>.</a:t>
            </a:r>
            <a:r>
              <a:rPr lang="en-US" noProof="1"/>
              <a:t>getClass</a:t>
            </a:r>
            <a:r>
              <a:rPr lang="en-US" dirty="0"/>
              <a:t>()) - creates an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noProof="1"/>
              <a:t>JAXBContext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object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noProof="1">
                <a:solidFill>
                  <a:schemeClr val="bg1"/>
                </a:solidFill>
              </a:rPr>
              <a:t>getClass</a:t>
            </a:r>
            <a:r>
              <a:rPr lang="en-GB" dirty="0">
                <a:solidFill>
                  <a:srgbClr val="F3CD60"/>
                </a:solidFill>
              </a:rPr>
              <a:t> </a:t>
            </a:r>
            <a:r>
              <a:rPr lang="en-GB" dirty="0"/>
              <a:t>is the class that we will export/import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User, Address, Employee…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0885" y="5088237"/>
            <a:ext cx="10744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this.jaxbContext = JAXBContext.newInstance(object.getClass());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0885" y="4439240"/>
            <a:ext cx="10744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XMLParser.java</a:t>
            </a:r>
            <a:endParaRPr lang="en-US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D0AA8D-C85D-475F-95C0-16C06809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Single Object to XML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31564" y="1665184"/>
            <a:ext cx="44958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User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"name")</a:t>
            </a:r>
          </a:p>
          <a:p>
            <a:r>
              <a:rPr lang="en-US" sz="1600" noProof="1"/>
              <a:t>    private String name;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"age")</a:t>
            </a:r>
          </a:p>
          <a:p>
            <a:r>
              <a:rPr lang="en-US" sz="1600" noProof="1"/>
              <a:t>    private Integer age;</a:t>
            </a:r>
          </a:p>
          <a:p>
            <a:endParaRPr lang="en-US" sz="1600" noProof="1"/>
          </a:p>
          <a:p>
            <a:r>
              <a:rPr lang="en-US" sz="1600" noProof="1"/>
              <a:t>    public String getName() {</a:t>
            </a:r>
          </a:p>
          <a:p>
            <a:r>
              <a:rPr lang="en-US" sz="1600" noProof="1"/>
              <a:t>        return name;</a:t>
            </a:r>
          </a:p>
          <a:p>
            <a:r>
              <a:rPr lang="en-US" sz="1600" noProof="1"/>
              <a:t>    }</a:t>
            </a:r>
          </a:p>
          <a:p>
            <a:r>
              <a:rPr lang="en-US" sz="1600" noProof="1"/>
              <a:t>// Constructor, getters, setters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64" y="1172442"/>
            <a:ext cx="4495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User.java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9601" y="5519729"/>
            <a:ext cx="67755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JAXBContext context = JAXBContext.newInstance(User.class);</a:t>
            </a:r>
          </a:p>
          <a:p>
            <a:r>
              <a:rPr lang="en-US" noProof="1"/>
              <a:t>Marshaller</a:t>
            </a:r>
            <a:r>
              <a:rPr lang="en-US" noProof="1">
                <a:solidFill>
                  <a:schemeClr val="tx1"/>
                </a:solidFill>
              </a:rPr>
              <a:t> marshaller = context.</a:t>
            </a:r>
            <a:r>
              <a:rPr lang="en-US" noProof="1"/>
              <a:t>createMarshaller()</a:t>
            </a:r>
            <a:r>
              <a:rPr lang="en-US" noProof="1">
                <a:solidFill>
                  <a:schemeClr val="tx1"/>
                </a:solidFill>
              </a:rPr>
              <a:t>;</a:t>
            </a:r>
          </a:p>
          <a:p>
            <a:r>
              <a:rPr lang="en-US" noProof="1">
                <a:solidFill>
                  <a:schemeClr val="tx1"/>
                </a:solidFill>
              </a:rPr>
              <a:t>marshaller.marshal(user, new File("users.xml"));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9602" y="5024620"/>
            <a:ext cx="677936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60263" y="6122254"/>
            <a:ext cx="2209800" cy="639983"/>
          </a:xfrm>
          <a:prstGeom prst="wedgeRoundRectCallout">
            <a:avLst>
              <a:gd name="adj1" fmla="val -57901"/>
              <a:gd name="adj2" fmla="val -291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XML file "users.xml"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188C1B68-0D4D-40AE-B646-A76EB98BBF25}"/>
              </a:ext>
            </a:extLst>
          </p:cNvPr>
          <p:cNvSpPr/>
          <p:nvPr/>
        </p:nvSpPr>
        <p:spPr>
          <a:xfrm>
            <a:off x="7084584" y="3248028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DA8ECEB-7C9F-4179-AADC-1AC7AB269562}"/>
              </a:ext>
            </a:extLst>
          </p:cNvPr>
          <p:cNvSpPr txBox="1">
            <a:spLocks/>
          </p:cNvSpPr>
          <p:nvPr/>
        </p:nvSpPr>
        <p:spPr>
          <a:xfrm>
            <a:off x="8451407" y="3182904"/>
            <a:ext cx="3144035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name</a:t>
            </a:r>
            <a:r>
              <a:rPr lang="en-US" noProof="1">
                <a:solidFill>
                  <a:schemeClr val="tx1"/>
                </a:solidFill>
              </a:rPr>
              <a:t>&gt;New User</a:t>
            </a:r>
            <a:r>
              <a:rPr lang="en-US" noProof="1"/>
              <a:t>&lt;/name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</a:t>
            </a:r>
            <a:r>
              <a:rPr lang="en-US" noProof="1"/>
              <a:t>age</a:t>
            </a:r>
            <a:r>
              <a:rPr lang="en-US" noProof="1">
                <a:solidFill>
                  <a:schemeClr val="tx1"/>
                </a:solidFill>
              </a:rPr>
              <a:t>&gt;18&lt;</a:t>
            </a:r>
            <a:r>
              <a:rPr lang="en-US" noProof="1"/>
              <a:t>/age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r>
              <a:rPr lang="en-US" noProof="1">
                <a:solidFill>
                  <a:schemeClr val="tx1"/>
                </a:solidFill>
              </a:rPr>
              <a:t>&lt;</a:t>
            </a:r>
            <a:r>
              <a:rPr lang="en-US" noProof="1"/>
              <a:t>/user</a:t>
            </a:r>
            <a:r>
              <a:rPr lang="en-US" noProof="1">
                <a:solidFill>
                  <a:schemeClr val="tx1"/>
                </a:solidFill>
              </a:rPr>
              <a:t>&gt;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C07933D-5F21-430F-A29D-B1DA7BDB3EC9}"/>
              </a:ext>
            </a:extLst>
          </p:cNvPr>
          <p:cNvSpPr txBox="1">
            <a:spLocks/>
          </p:cNvSpPr>
          <p:nvPr/>
        </p:nvSpPr>
        <p:spPr>
          <a:xfrm>
            <a:off x="8451406" y="2687795"/>
            <a:ext cx="314403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users.xml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0CFB4FA-CC05-4296-9D8D-122888810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Processing .</a:t>
            </a:r>
          </a:p>
          <a:p>
            <a:r>
              <a:rPr lang="en-US" dirty="0"/>
              <a:t>JAXB</a:t>
            </a:r>
            <a:r>
              <a:rPr lang="bg-BG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8E75EE-C18E-424C-BDC6-940F3F524C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 – Example 2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394" y="1685999"/>
            <a:ext cx="63327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@XmlRootElement(name = "address")</a:t>
            </a:r>
          </a:p>
          <a:p>
            <a:r>
              <a:rPr lang="en-US" noProof="1"/>
              <a:t>@XmlAccessorType(XmlAccessType.FIELD)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AddressDto implements Serializable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@XmlAttribute(name = "country")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@XmlElement(name = "city")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394" y="1190891"/>
            <a:ext cx="6332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7950" y="4983047"/>
            <a:ext cx="789872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Marshaller jaxbMarshaller = jaxbContext.createMarshaller();</a:t>
            </a:r>
          </a:p>
          <a:p>
            <a:r>
              <a:rPr lang="en-US" noProof="1"/>
              <a:t>jaxbMarshaller.setProperty(Marshaller.JAXB_FORMATTED_OUTPUT, true);</a:t>
            </a:r>
          </a:p>
          <a:p>
            <a:r>
              <a:rPr lang="en-US" noProof="1"/>
              <a:t>OutputStream outputStream = new FileOutputStream(</a:t>
            </a:r>
            <a:r>
              <a:rPr lang="en-US" noProof="1">
                <a:solidFill>
                  <a:schemeClr val="bg1"/>
                </a:solidFill>
              </a:rPr>
              <a:t>fileName</a:t>
            </a:r>
            <a:r>
              <a:rPr lang="en-US" noProof="1"/>
              <a:t>);</a:t>
            </a:r>
          </a:p>
          <a:p>
            <a:r>
              <a:rPr lang="en-US" noProof="1"/>
              <a:t>BufferedWriter bfw = </a:t>
            </a:r>
          </a:p>
          <a:p>
            <a:r>
              <a:rPr lang="en-US" noProof="1"/>
              <a:t>    new BufferedWriter(new OutputStreamWriter(outputStream));</a:t>
            </a:r>
          </a:p>
          <a:p>
            <a:r>
              <a:rPr lang="en-US" noProof="1"/>
              <a:t>jaxbMarshaller.marshal(</a:t>
            </a:r>
            <a:r>
              <a:rPr lang="en-US" noProof="1">
                <a:solidFill>
                  <a:schemeClr val="bg1"/>
                </a:solidFill>
              </a:rPr>
              <a:t>object</a:t>
            </a:r>
            <a:r>
              <a:rPr lang="en-US" noProof="1"/>
              <a:t>, bfw);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5839" y="4481507"/>
            <a:ext cx="789871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8C5A40C-FFE8-41B3-B4EA-AE2D6BE5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76" y="3026161"/>
            <a:ext cx="2209800" cy="502477"/>
          </a:xfrm>
          <a:prstGeom prst="wedgeRoundRectCallout">
            <a:avLst>
              <a:gd name="adj1" fmla="val -57001"/>
              <a:gd name="adj2" fmla="val -420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attribute</a:t>
            </a:r>
          </a:p>
        </p:txBody>
      </p:sp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5EDBB2F8-BCEC-40B0-8DC1-2F696D4A2E39}"/>
              </a:ext>
            </a:extLst>
          </p:cNvPr>
          <p:cNvSpPr/>
          <p:nvPr/>
        </p:nvSpPr>
        <p:spPr>
          <a:xfrm>
            <a:off x="7322175" y="2373625"/>
            <a:ext cx="609600" cy="609600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E4A0C-1039-426A-AE86-B27C6E29E553}"/>
              </a:ext>
            </a:extLst>
          </p:cNvPr>
          <p:cNvSpPr txBox="1">
            <a:spLocks/>
          </p:cNvSpPr>
          <p:nvPr/>
        </p:nvSpPr>
        <p:spPr>
          <a:xfrm>
            <a:off x="8305800" y="1869178"/>
            <a:ext cx="352413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E24A439-52C4-47CB-A4B8-106F4CC61646}"/>
              </a:ext>
            </a:extLst>
          </p:cNvPr>
          <p:cNvSpPr txBox="1">
            <a:spLocks/>
          </p:cNvSpPr>
          <p:nvPr/>
        </p:nvSpPr>
        <p:spPr>
          <a:xfrm>
            <a:off x="8305799" y="2414694"/>
            <a:ext cx="3524134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</a:t>
            </a:r>
          </a:p>
          <a:p>
            <a:r>
              <a:rPr lang="en-US" noProof="1"/>
              <a:t>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7071559-3435-4914-86E1-10A1712B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526" y="5176856"/>
            <a:ext cx="2982586" cy="1508058"/>
          </a:xfrm>
          <a:prstGeom prst="wedgeRoundRectCallout">
            <a:avLst>
              <a:gd name="adj1" fmla="val -57719"/>
              <a:gd name="adj2" fmla="val -29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XML output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(Analogically to setPrettyPrinting in JSON parsing)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364C5F-9893-4577-8979-5CF42104F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71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XML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537632" y="4839028"/>
            <a:ext cx="524532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537631" y="5334136"/>
            <a:ext cx="5245324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encoding="UTF-8"?&gt;</a:t>
            </a:r>
          </a:p>
          <a:p>
            <a:r>
              <a:rPr lang="en-US" noProof="1"/>
              <a:t>&lt;address </a:t>
            </a:r>
            <a:r>
              <a:rPr lang="en-US" noProof="1">
                <a:solidFill>
                  <a:schemeClr val="bg1"/>
                </a:solidFill>
              </a:rPr>
              <a:t>country="Bulgaria"</a:t>
            </a:r>
            <a:r>
              <a:rPr lang="en-US" noProof="1"/>
              <a:t>&gt;</a:t>
            </a:r>
          </a:p>
          <a:p>
            <a:r>
              <a:rPr lang="en-US" noProof="1"/>
              <a:t>    &lt;city&gt;Sofia&lt;/city&gt;</a:t>
            </a:r>
          </a:p>
          <a:p>
            <a:r>
              <a:rPr lang="en-US" noProof="1"/>
              <a:t>&lt;/address&gt;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899273" y="1885333"/>
            <a:ext cx="654696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noProof="1"/>
              <a:t>    private String city;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899273" y="1390225"/>
            <a:ext cx="654696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AddressDto.java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5715A5-A297-4FA8-87EB-32452B41D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6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7578" y="2187642"/>
            <a:ext cx="7229904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"addresses")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AddressesDto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"address")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List&lt;AddressDto&gt; addressJsonDtos;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7579" y="1600201"/>
            <a:ext cx="72299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AddressesDto.java</a:t>
            </a:r>
            <a:endParaRPr lang="en-US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67001" y="5441348"/>
            <a:ext cx="6787011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AddressesDto addressDtos = new AddressesDto();</a:t>
            </a:r>
            <a:br>
              <a:rPr lang="en-US" noProof="1"/>
            </a:br>
            <a:r>
              <a:rPr lang="en-US" noProof="1"/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667001" y="4853907"/>
            <a:ext cx="67870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XMLParser.java</a:t>
            </a:r>
            <a:endParaRPr lang="en-US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07B159-B70D-416E-B993-D3BDDCFB0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8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Objects to XML (2)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33600" y="3048001"/>
            <a:ext cx="8001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3600" y="3635441"/>
            <a:ext cx="8001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>
                <a:solidFill>
                  <a:schemeClr val="bg1"/>
                </a:solidFill>
              </a:rPr>
              <a:t>&lt;addresses&gt;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"Bulgaria"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Sofia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&lt;address country=</a:t>
            </a:r>
            <a:r>
              <a:rPr lang="en-US" noProof="1"/>
              <a:t>"Spain"</a:t>
            </a:r>
            <a:r>
              <a:rPr lang="en-US" noProof="1">
                <a:solidFill>
                  <a:schemeClr val="bg1"/>
                </a:solidFill>
              </a:rPr>
              <a:t>&gt;</a:t>
            </a:r>
          </a:p>
          <a:p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&lt;city&gt;</a:t>
            </a:r>
            <a:r>
              <a:rPr lang="en-US" noProof="1"/>
              <a:t>Barcelona</a:t>
            </a:r>
            <a:r>
              <a:rPr lang="en-US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noProof="1">
                <a:solidFill>
                  <a:schemeClr val="bg1"/>
                </a:solidFill>
              </a:rPr>
              <a:t>&lt;/addresses&gt;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90510" y="1925722"/>
            <a:ext cx="6784666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AddressesDto addressDtos = new AddressesDto();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jaxbMarshaller.marshal(addressesDto, bfw);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790511" y="1352131"/>
            <a:ext cx="6786391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XMLParser.java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FFB872-86A3-4795-8256-612D223C9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0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0" y="1714308"/>
            <a:ext cx="648515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@XmlRootElement(name = "address")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@XmlAccessorType(XmlAccessType.FIELD)</a:t>
            </a:r>
          </a:p>
          <a:p>
            <a:r>
              <a:rPr lang="en-US" sz="1600" noProof="1"/>
              <a:t>public class AddressDto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@XmlAttribute(name = "country")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@XmlElement(name = "city")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1219200"/>
            <a:ext cx="64851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AddressDto.java</a:t>
            </a:r>
            <a:endParaRPr lang="en-US" sz="20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48617" y="5010164"/>
            <a:ext cx="89916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JAXBContext jaxbContext = JAXBContext.newInstance(</a:t>
            </a:r>
            <a:r>
              <a:rPr lang="en-US" noProof="1">
                <a:solidFill>
                  <a:schemeClr val="bg1"/>
                </a:solidFill>
              </a:rPr>
              <a:t>AddressDto.class</a:t>
            </a:r>
            <a:r>
              <a:rPr lang="en-US" noProof="1"/>
              <a:t>);</a:t>
            </a:r>
          </a:p>
          <a:p>
            <a:r>
              <a:rPr lang="en-US" noProof="1"/>
              <a:t>InputStream inputStream = getClass().getResourceAsStream("</a:t>
            </a:r>
            <a:r>
              <a:rPr lang="en-US" noProof="1">
                <a:solidFill>
                  <a:schemeClr val="bg1"/>
                </a:solidFill>
              </a:rPr>
              <a:t>/files/input/xml/</a:t>
            </a:r>
            <a:r>
              <a:rPr lang="en-US" noProof="1"/>
              <a:t/>
            </a:r>
            <a:br>
              <a:rPr lang="en-US" noProof="1"/>
            </a:br>
            <a:r>
              <a:rPr lang="en-US" noProof="1">
                <a:solidFill>
                  <a:schemeClr val="bg1"/>
                </a:solidFill>
              </a:rPr>
              <a:t>address.xml</a:t>
            </a:r>
            <a:r>
              <a:rPr lang="en-US" noProof="1"/>
              <a:t>");</a:t>
            </a:r>
          </a:p>
          <a:p>
            <a:r>
              <a:rPr lang="en-US" noProof="1"/>
              <a:t>BufferedReader bfr = new BufferedReader(new InputStreamReader(inputStream));</a:t>
            </a:r>
          </a:p>
          <a:p>
            <a:r>
              <a:rPr lang="en-US" noProof="1"/>
              <a:t>Unmarshaller unmarshaller = jaxbContext.</a:t>
            </a:r>
            <a:r>
              <a:rPr lang="en-US" noProof="1">
                <a:solidFill>
                  <a:schemeClr val="bg1"/>
                </a:solidFill>
              </a:rPr>
              <a:t>createUnmarshaller()</a:t>
            </a:r>
            <a:r>
              <a:rPr lang="en-US" noProof="1"/>
              <a:t>;</a:t>
            </a:r>
          </a:p>
          <a:p>
            <a:r>
              <a:rPr lang="en-US" noProof="1"/>
              <a:t>AddressDto addressDto = (AddressDto)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8617" y="4513893"/>
            <a:ext cx="89916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XMLParser.java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20200" y="6143627"/>
            <a:ext cx="2133600" cy="380999"/>
          </a:xfrm>
          <a:prstGeom prst="wedgeRoundRectCallout">
            <a:avLst>
              <a:gd name="adj1" fmla="val -58762"/>
              <a:gd name="adj2" fmla="val -181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771649-2835-4C8E-8815-82C3274E5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0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from XML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6066" y="2605436"/>
            <a:ext cx="6274476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@XmlRootElement(name = "address")</a:t>
            </a:r>
          </a:p>
          <a:p>
            <a:r>
              <a:rPr lang="en-US" sz="2000" noProof="1"/>
              <a:t>@XmlAccessorType(XmlAccessType.FIELD)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class AddressDto implements 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Serializable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@XmlAttribute(name = "country")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country;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@XmlElement(name = "city")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city;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6066" y="2017996"/>
            <a:ext cx="627447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AddressDto.java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91400" y="3276600"/>
            <a:ext cx="4451406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&lt;?xml version="1.0" encoding="UTF-8" standalone="yes"?&gt;</a:t>
            </a:r>
          </a:p>
          <a:p>
            <a:r>
              <a:rPr lang="en-US" noProof="1">
                <a:solidFill>
                  <a:schemeClr val="tx1"/>
                </a:solidFill>
              </a:rPr>
              <a:t>&lt;address country="Bulgaria"&gt;</a:t>
            </a:r>
          </a:p>
          <a:p>
            <a:r>
              <a:rPr lang="en-US" noProof="1">
                <a:solidFill>
                  <a:schemeClr val="tx1"/>
                </a:solidFill>
              </a:rPr>
              <a:t>    &lt;city&gt;Sofia&lt;/city&gt;</a:t>
            </a:r>
          </a:p>
          <a:p>
            <a:r>
              <a:rPr lang="en-US" noProof="1">
                <a:solidFill>
                  <a:schemeClr val="tx1"/>
                </a:solidFill>
              </a:rPr>
              <a:t>&lt;/address&gt;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91400" y="2689160"/>
            <a:ext cx="44514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address.xml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95800" y="4155096"/>
            <a:ext cx="2895600" cy="64550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14800" y="4495800"/>
            <a:ext cx="3886200" cy="12192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77830096-479D-43E9-BFEA-C39CA7A2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0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Objects to XML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000" y="1745086"/>
            <a:ext cx="11720400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JAXBContext jaxbContext = JAXBContext.newInstance(</a:t>
            </a:r>
            <a:r>
              <a:rPr lang="en-US" sz="1800" noProof="1">
                <a:solidFill>
                  <a:schemeClr val="bg1"/>
                </a:solidFill>
              </a:rPr>
              <a:t>AddressesDto.class</a:t>
            </a:r>
            <a:r>
              <a:rPr lang="en-US" sz="1800" noProof="1"/>
              <a:t>);</a:t>
            </a:r>
          </a:p>
          <a:p>
            <a:r>
              <a:rPr lang="en-US" sz="1800" noProof="1"/>
              <a:t>InputStream 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 = getClass().getResourceAsStream("</a:t>
            </a:r>
            <a:r>
              <a:rPr lang="en-US" sz="1800" noProof="1">
                <a:solidFill>
                  <a:schemeClr val="bg1"/>
                </a:solidFill>
              </a:rPr>
              <a:t>/files/input/xml/addresses.xml</a:t>
            </a:r>
            <a:r>
              <a:rPr lang="en-US" sz="1800" noProof="1"/>
              <a:t>");</a:t>
            </a:r>
          </a:p>
          <a:p>
            <a:r>
              <a:rPr lang="en-US" sz="1800" noProof="1"/>
              <a:t>BufferedReader bfr = new BufferedReader(new InputStreamReader(</a:t>
            </a:r>
            <a:r>
              <a:rPr lang="en-US" sz="1800" noProof="1">
                <a:solidFill>
                  <a:schemeClr val="bg1"/>
                </a:solidFill>
              </a:rPr>
              <a:t>inputStream</a:t>
            </a:r>
            <a:r>
              <a:rPr lang="en-US" sz="1800" noProof="1"/>
              <a:t>));</a:t>
            </a:r>
          </a:p>
          <a:p>
            <a:r>
              <a:rPr lang="en-US" sz="1800" noProof="1"/>
              <a:t>Unmarshaller unmarshaller = jaxbContext.createUnmarshaller();</a:t>
            </a:r>
          </a:p>
          <a:p>
            <a:r>
              <a:rPr lang="en-US" sz="1800" noProof="1"/>
              <a:t>AddressesDto addressesDto = (AddressesDto) unmarshaller.unmarshal(bfr);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001" y="1219200"/>
            <a:ext cx="117203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XMLParser.java</a:t>
            </a:r>
            <a:endParaRPr lang="en-US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113141" y="3505200"/>
            <a:ext cx="72327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addresses.xml</a:t>
            </a:r>
            <a:endParaRPr lang="en-US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13141" y="4031086"/>
            <a:ext cx="7232762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 standalone="yes"?&gt;</a:t>
            </a:r>
          </a:p>
          <a:p>
            <a:r>
              <a:rPr lang="en-US" noProof="1"/>
              <a:t>&lt;addresses&gt;</a:t>
            </a:r>
          </a:p>
          <a:p>
            <a:r>
              <a:rPr lang="en-US" noProof="1"/>
              <a:t>    &lt;address country="Bulgaria"&gt;</a:t>
            </a:r>
          </a:p>
          <a:p>
            <a:r>
              <a:rPr lang="en-US" noProof="1"/>
              <a:t>        &lt;city&gt;Sofia&lt;/city&gt;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    &lt;address country="Spain"&gt;</a:t>
            </a:r>
          </a:p>
          <a:p>
            <a:r>
              <a:rPr lang="en-US" noProof="1"/>
              <a:t>        &lt;city&gt;Barcelona&lt;/city&gt;</a:t>
            </a:r>
          </a:p>
          <a:p>
            <a:r>
              <a:rPr lang="en-US" noProof="1"/>
              <a:t>    &lt;/address&gt;</a:t>
            </a:r>
          </a:p>
          <a:p>
            <a:r>
              <a:rPr lang="en-US" noProof="1"/>
              <a:t>&lt;/addresses&gt;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6A8FA1-664F-4E77-8E3A-39EE33122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5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is another way to transfer data besides JSON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XML document's format consists of </a:t>
            </a:r>
            <a:r>
              <a:rPr lang="en-GB" sz="3200" b="1" dirty="0">
                <a:solidFill>
                  <a:schemeClr val="bg1"/>
                </a:solidFill>
              </a:rPr>
              <a:t>mark-up</a:t>
            </a:r>
            <a:r>
              <a:rPr lang="en-GB" sz="3200" dirty="0">
                <a:solidFill>
                  <a:schemeClr val="bg2"/>
                </a:solidFill>
              </a:rPr>
              <a:t> and </a:t>
            </a:r>
            <a:r>
              <a:rPr lang="en-GB" sz="3200" b="1" dirty="0">
                <a:solidFill>
                  <a:schemeClr val="bg1"/>
                </a:solidFill>
              </a:rPr>
              <a:t>content</a:t>
            </a:r>
            <a:r>
              <a:rPr lang="en-GB" sz="3200" dirty="0">
                <a:solidFill>
                  <a:schemeClr val="bg2"/>
                </a:solidFill>
              </a:rPr>
              <a:t> elements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JAXB is a library which helps us to read XML files and parse them to Java objects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7D95C68-777E-47BE-BC42-0AB109E2D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9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B22B4A0-B4EE-4DA6-8EBC-BFAD3413A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5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DD61F-663C-48F1-9C52-A6333250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DE62C66-3421-4066-BD54-DCEEDF634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1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7F2CDC-277E-49FE-B073-00B0D617DF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5C831-4EE3-44F7-8A58-27549CC06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9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DDD52D-D883-40CE-B9B5-9F669AA3B7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Processing </a:t>
            </a:r>
            <a:endParaRPr lang="bg-BG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660A2ED-DB24-4636-88CB-5951CA4A865A}"/>
              </a:ext>
            </a:extLst>
          </p:cNvPr>
          <p:cNvSpPr txBox="1">
            <a:spLocks/>
          </p:cNvSpPr>
          <p:nvPr/>
        </p:nvSpPr>
        <p:spPr>
          <a:xfrm>
            <a:off x="4114801" y="4757691"/>
            <a:ext cx="35814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43A710-23DC-4D18-BA8D-976554002763}"/>
              </a:ext>
            </a:extLst>
          </p:cNvPr>
          <p:cNvSpPr txBox="1">
            <a:spLocks/>
          </p:cNvSpPr>
          <p:nvPr/>
        </p:nvSpPr>
        <p:spPr>
          <a:xfrm>
            <a:off x="1163962" y="5519692"/>
            <a:ext cx="9753600" cy="9573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pc="200" dirty="0">
              <a:solidFill>
                <a:schemeClr val="accent1"/>
              </a:solidFill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0A735747-CBFB-483C-8DE2-DDC34C62DD32}"/>
              </a:ext>
            </a:extLst>
          </p:cNvPr>
          <p:cNvGrpSpPr/>
          <p:nvPr/>
        </p:nvGrpSpPr>
        <p:grpSpPr>
          <a:xfrm>
            <a:off x="4495800" y="1981200"/>
            <a:ext cx="3048000" cy="1345096"/>
            <a:chOff x="2545196" y="1534798"/>
            <a:chExt cx="6754868" cy="277250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017FB46-011C-46FE-819A-E50B0C14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6" y="1868900"/>
              <a:ext cx="2438400" cy="2438400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750D4B99-E5EF-4A22-8091-1E8C34C4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64" y="1534798"/>
              <a:ext cx="2819400" cy="2586800"/>
            </a:xfrm>
            <a:prstGeom prst="rect">
              <a:avLst/>
            </a:prstGeom>
          </p:spPr>
        </p:pic>
        <p:sp>
          <p:nvSpPr>
            <p:cNvPr id="14" name="Стрелка надясно 13">
              <a:extLst>
                <a:ext uri="{FF2B5EF4-FFF2-40B4-BE49-F238E27FC236}">
                  <a16:creationId xmlns:a16="http://schemas.microsoft.com/office/drawing/2014/main" id="{3C82AE97-21F4-46D2-95E5-A907AE352D2C}"/>
                </a:ext>
              </a:extLst>
            </p:cNvPr>
            <p:cNvSpPr/>
            <p:nvPr/>
          </p:nvSpPr>
          <p:spPr>
            <a:xfrm>
              <a:off x="5333885" y="26043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Стрелка надясно 17">
              <a:extLst>
                <a:ext uri="{FF2B5EF4-FFF2-40B4-BE49-F238E27FC236}">
                  <a16:creationId xmlns:a16="http://schemas.microsoft.com/office/drawing/2014/main" id="{D11E0D23-5F89-47B7-B74A-29FB2FAF8E60}"/>
                </a:ext>
              </a:extLst>
            </p:cNvPr>
            <p:cNvSpPr/>
            <p:nvPr/>
          </p:nvSpPr>
          <p:spPr>
            <a:xfrm flipH="1">
              <a:off x="5264449" y="3137796"/>
              <a:ext cx="93536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BCDBE168-B659-4D56-9C97-FB7759621D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Exporting and Importing Data from XML Format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65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Specifics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01341"/>
            <a:ext cx="11804650" cy="5570537"/>
          </a:xfrm>
        </p:spPr>
        <p:txBody>
          <a:bodyPr/>
          <a:lstStyle/>
          <a:p>
            <a:r>
              <a:rPr lang="en-GB" noProof="1"/>
              <a:t>E</a:t>
            </a:r>
            <a:r>
              <a:rPr lang="en-GB" b="1" noProof="1">
                <a:solidFill>
                  <a:schemeClr val="bg1"/>
                </a:solidFill>
              </a:rPr>
              <a:t>X</a:t>
            </a:r>
            <a:r>
              <a:rPr lang="en-GB" noProof="1"/>
              <a:t>tensible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</a:t>
            </a:r>
            <a:r>
              <a:rPr lang="en-GB" dirty="0"/>
              <a:t>ark-up </a:t>
            </a:r>
            <a:r>
              <a:rPr lang="en-GB" b="1" dirty="0">
                <a:solidFill>
                  <a:schemeClr val="bg1"/>
                </a:solidFill>
              </a:rPr>
              <a:t>L</a:t>
            </a:r>
            <a:r>
              <a:rPr lang="en-GB" dirty="0"/>
              <a:t>anguage</a:t>
            </a:r>
          </a:p>
          <a:p>
            <a:pPr lvl="1"/>
            <a:r>
              <a:rPr lang="en-GB" dirty="0"/>
              <a:t>L</a:t>
            </a:r>
            <a:r>
              <a:rPr lang="en-US" noProof="1"/>
              <a:t>ightweight</a:t>
            </a:r>
            <a:r>
              <a:rPr lang="en-US" dirty="0"/>
              <a:t> format that is used for </a:t>
            </a:r>
            <a:r>
              <a:rPr lang="en-US" b="1" dirty="0">
                <a:solidFill>
                  <a:schemeClr val="bg1"/>
                </a:solidFill>
              </a:rPr>
              <a:t>data interchanging</a:t>
            </a:r>
          </a:p>
          <a:p>
            <a:pPr lvl="1"/>
            <a:r>
              <a:rPr lang="en-US" dirty="0"/>
              <a:t>XML</a:t>
            </a:r>
            <a:r>
              <a:rPr lang="en-GB" dirty="0"/>
              <a:t> is language independent</a:t>
            </a:r>
          </a:p>
          <a:p>
            <a:r>
              <a:rPr lang="en-US" dirty="0"/>
              <a:t>Primarily used to transmit data between a server and web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application</a:t>
            </a:r>
          </a:p>
        </p:txBody>
      </p:sp>
      <p:grpSp>
        <p:nvGrpSpPr>
          <p:cNvPr id="26" name="Групиране 25">
            <a:extLst>
              <a:ext uri="{FF2B5EF4-FFF2-40B4-BE49-F238E27FC236}">
                <a16:creationId xmlns:a16="http://schemas.microsoft.com/office/drawing/2014/main" id="{59B3138E-5228-43EF-8B11-F9CCB9A2340E}"/>
              </a:ext>
            </a:extLst>
          </p:cNvPr>
          <p:cNvGrpSpPr/>
          <p:nvPr/>
        </p:nvGrpSpPr>
        <p:grpSpPr>
          <a:xfrm>
            <a:off x="3788679" y="4576930"/>
            <a:ext cx="1587938" cy="1905000"/>
            <a:chOff x="1382275" y="2590800"/>
            <a:chExt cx="1587938" cy="190500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81DBE07-A5B3-42D8-BA58-A852824AED36}"/>
                </a:ext>
              </a:extLst>
            </p:cNvPr>
            <p:cNvSpPr/>
            <p:nvPr/>
          </p:nvSpPr>
          <p:spPr>
            <a:xfrm>
              <a:off x="1382275" y="2590800"/>
              <a:ext cx="1587938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Client</a:t>
              </a:r>
              <a:endParaRPr lang="bg-BG" sz="20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2EF96F9-5422-49D2-911D-9178AD0A9465}"/>
                </a:ext>
              </a:extLst>
            </p:cNvPr>
            <p:cNvSpPr/>
            <p:nvPr/>
          </p:nvSpPr>
          <p:spPr>
            <a:xfrm>
              <a:off x="1486141" y="3158987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33A44A7-C196-4039-80A6-BB38A946943B}"/>
                </a:ext>
              </a:extLst>
            </p:cNvPr>
            <p:cNvSpPr/>
            <p:nvPr/>
          </p:nvSpPr>
          <p:spPr>
            <a:xfrm>
              <a:off x="1486141" y="3810000"/>
              <a:ext cx="1366562" cy="4572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car.js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иране 29">
            <a:extLst>
              <a:ext uri="{FF2B5EF4-FFF2-40B4-BE49-F238E27FC236}">
                <a16:creationId xmlns:a16="http://schemas.microsoft.com/office/drawing/2014/main" id="{64572B67-6BFD-4959-A536-3B1E384EB725}"/>
              </a:ext>
            </a:extLst>
          </p:cNvPr>
          <p:cNvGrpSpPr/>
          <p:nvPr/>
        </p:nvGrpSpPr>
        <p:grpSpPr>
          <a:xfrm>
            <a:off x="7600939" y="4576930"/>
            <a:ext cx="3206438" cy="1931504"/>
            <a:chOff x="7947508" y="2595770"/>
            <a:chExt cx="3206438" cy="1931504"/>
          </a:xfrm>
        </p:grpSpPr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045498C7-8D6B-458C-9C98-6858CCD2CFCC}"/>
                </a:ext>
              </a:extLst>
            </p:cNvPr>
            <p:cNvSpPr/>
            <p:nvPr/>
          </p:nvSpPr>
          <p:spPr>
            <a:xfrm>
              <a:off x="7947508" y="2595770"/>
              <a:ext cx="3206438" cy="193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dirty="0"/>
                <a:t>Server</a:t>
              </a:r>
              <a:endParaRPr lang="bg-BG" sz="2000" dirty="0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FE91B80-EB43-4030-8759-974C3B0895CA}"/>
                </a:ext>
              </a:extLst>
            </p:cNvPr>
            <p:cNvSpPr/>
            <p:nvPr/>
          </p:nvSpPr>
          <p:spPr>
            <a:xfrm>
              <a:off x="8113712" y="3062043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CFD7BCC-09CA-4638-80A7-BC61A32B9105}"/>
                </a:ext>
              </a:extLst>
            </p:cNvPr>
            <p:cNvSpPr/>
            <p:nvPr/>
          </p:nvSpPr>
          <p:spPr>
            <a:xfrm>
              <a:off x="8113712" y="3771900"/>
              <a:ext cx="2929011" cy="533400"/>
            </a:xfrm>
            <a:prstGeom prst="rect">
              <a:avLst/>
            </a:prstGeom>
            <a:solidFill>
              <a:schemeClr val="accent6">
                <a:lumMod val="9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CarController.java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id="{00ED32F1-2B56-49CD-B834-5D981FF2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55" y="3995444"/>
            <a:ext cx="1566367" cy="472518"/>
          </a:xfrm>
          <a:prstGeom prst="wedgeRoundRectCallout">
            <a:avLst>
              <a:gd name="adj1" fmla="val -317"/>
              <a:gd name="adj2" fmla="val 756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302DB24E-60D4-49F3-8B22-1F71A4E92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216" y="3927955"/>
            <a:ext cx="1931862" cy="472518"/>
          </a:xfrm>
          <a:prstGeom prst="wedgeRoundRectCallout">
            <a:avLst>
              <a:gd name="adj1" fmla="val -35371"/>
              <a:gd name="adj2" fmla="val 742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C042635B-E47E-420E-85D9-B8DA1B4C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12" y="4021791"/>
            <a:ext cx="1808252" cy="443948"/>
          </a:xfrm>
          <a:prstGeom prst="wedgeRoundRectCallout">
            <a:avLst>
              <a:gd name="adj1" fmla="val -36819"/>
              <a:gd name="adj2" fmla="val 797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format</a:t>
            </a:r>
          </a:p>
        </p:txBody>
      </p:sp>
      <p:grpSp>
        <p:nvGrpSpPr>
          <p:cNvPr id="37" name="Групиране 36">
            <a:extLst>
              <a:ext uri="{FF2B5EF4-FFF2-40B4-BE49-F238E27FC236}">
                <a16:creationId xmlns:a16="http://schemas.microsoft.com/office/drawing/2014/main" id="{954B25D6-1F16-42DB-BBC1-176B0E7CCBF7}"/>
              </a:ext>
            </a:extLst>
          </p:cNvPr>
          <p:cNvGrpSpPr/>
          <p:nvPr/>
        </p:nvGrpSpPr>
        <p:grpSpPr>
          <a:xfrm>
            <a:off x="5699983" y="5057322"/>
            <a:ext cx="1650200" cy="1089990"/>
            <a:chOff x="4977612" y="3147392"/>
            <a:chExt cx="1650200" cy="1089990"/>
          </a:xfrm>
          <a:solidFill>
            <a:schemeClr val="accent6">
              <a:lumMod val="90000"/>
            </a:schemeClr>
          </a:solidFill>
        </p:grpSpPr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1E0BA711-D6E5-4945-8399-0A1EA4125522}"/>
                </a:ext>
              </a:extLst>
            </p:cNvPr>
            <p:cNvSpPr/>
            <p:nvPr/>
          </p:nvSpPr>
          <p:spPr>
            <a:xfrm>
              <a:off x="4977613" y="3147392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FA4890A-E5C5-4AC4-A9C8-A986FF981171}"/>
                </a:ext>
              </a:extLst>
            </p:cNvPr>
            <p:cNvSpPr/>
            <p:nvPr/>
          </p:nvSpPr>
          <p:spPr>
            <a:xfrm>
              <a:off x="4977612" y="3756991"/>
              <a:ext cx="1650199" cy="48039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car.xml</a:t>
              </a:r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Стрелка надясно 39">
            <a:extLst>
              <a:ext uri="{FF2B5EF4-FFF2-40B4-BE49-F238E27FC236}">
                <a16:creationId xmlns:a16="http://schemas.microsoft.com/office/drawing/2014/main" id="{1AC23D70-3525-4D92-8B55-AB4A9895793B}"/>
              </a:ext>
            </a:extLst>
          </p:cNvPr>
          <p:cNvSpPr/>
          <p:nvPr/>
        </p:nvSpPr>
        <p:spPr>
          <a:xfrm>
            <a:off x="6154648" y="4642404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Стрелка надясно 40">
            <a:extLst>
              <a:ext uri="{FF2B5EF4-FFF2-40B4-BE49-F238E27FC236}">
                <a16:creationId xmlns:a16="http://schemas.microsoft.com/office/drawing/2014/main" id="{97C94B0D-056A-4133-A909-E56CDD84F6C8}"/>
              </a:ext>
            </a:extLst>
          </p:cNvPr>
          <p:cNvSpPr/>
          <p:nvPr/>
        </p:nvSpPr>
        <p:spPr>
          <a:xfrm flipH="1">
            <a:off x="6144082" y="6204503"/>
            <a:ext cx="762000" cy="2873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E81D796-8743-4F2E-9977-54EAD850E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Markup and Content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A39F5-60B3-4D67-9E98-85A57013E6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9" y="1150939"/>
            <a:ext cx="11847512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An XML document consists of strings that: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Constitute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– usually begin with </a:t>
            </a:r>
            <a:r>
              <a:rPr lang="en-US" sz="4000" b="1" dirty="0">
                <a:solidFill>
                  <a:schemeClr val="bg1"/>
                </a:solidFill>
              </a:rPr>
              <a:t>&lt;</a:t>
            </a:r>
            <a:r>
              <a:rPr lang="en-US" dirty="0"/>
              <a:t> and end with </a:t>
            </a:r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placed between markup(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E.g.: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32234" y="4549371"/>
            <a:ext cx="653581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&lt;?xml version="1.0" encoding="UTF-8"&gt;</a:t>
            </a:r>
          </a:p>
          <a:p>
            <a:r>
              <a:rPr lang="en-US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&lt;firstName&gt;</a:t>
            </a:r>
            <a:r>
              <a:rPr lang="en-US" noProof="1"/>
              <a:t>Teodor</a:t>
            </a:r>
            <a:r>
              <a:rPr lang="en-US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32233" y="3931152"/>
            <a:ext cx="65358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person.xml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72009" y="4880968"/>
            <a:ext cx="1909412" cy="1032241"/>
          </a:xfrm>
          <a:prstGeom prst="wedgeRoundRectCallout">
            <a:avLst>
              <a:gd name="adj1" fmla="val 60965"/>
              <a:gd name="adj2" fmla="val -886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tags for Person Object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5001" y="5841944"/>
            <a:ext cx="2233303" cy="805727"/>
          </a:xfrm>
          <a:prstGeom prst="wedgeRoundRectCallout">
            <a:avLst>
              <a:gd name="adj1" fmla="val -34432"/>
              <a:gd name="adj2" fmla="val -6235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 Name)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C15DA1-8388-4A9C-BA11-C167F96DB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1943" y="1232702"/>
            <a:ext cx="11804650" cy="2312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 documents are formed as </a:t>
            </a:r>
            <a:r>
              <a:rPr lang="en-US" b="1" dirty="0">
                <a:solidFill>
                  <a:schemeClr val="bg1"/>
                </a:solidFill>
              </a:rPr>
              <a:t>element trees</a:t>
            </a:r>
          </a:p>
          <a:p>
            <a:r>
              <a:rPr lang="en-US" dirty="0"/>
              <a:t>An XML tree starts at a </a:t>
            </a:r>
            <a:r>
              <a:rPr lang="en-US" b="1" dirty="0">
                <a:solidFill>
                  <a:schemeClr val="bg1"/>
                </a:solidFill>
              </a:rPr>
              <a:t>root element </a:t>
            </a:r>
            <a:r>
              <a:rPr lang="en-US" dirty="0"/>
              <a:t>and branches from the root to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sub elements</a:t>
            </a:r>
          </a:p>
          <a:p>
            <a:pPr lvl="1"/>
            <a:r>
              <a:rPr lang="en-US" dirty="0"/>
              <a:t>All elements can have child ones: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21689" y="4003946"/>
            <a:ext cx="54864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bg1"/>
                </a:solidFill>
              </a:rPr>
              <a:t>&lt;?xml version="1.0" encoding="UTF-8"&gt;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&lt;person&gt;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&lt;firstName&gt;</a:t>
            </a:r>
            <a:r>
              <a:rPr lang="en-US" sz="2000" noProof="1"/>
              <a:t>Teodor</a:t>
            </a:r>
            <a:r>
              <a:rPr lang="en-US" sz="2000" noProof="1">
                <a:solidFill>
                  <a:schemeClr val="bg1"/>
                </a:solidFill>
              </a:rPr>
              <a:t>&lt;/firstName&gt;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&lt;address&gt;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&lt;country&gt;</a:t>
            </a:r>
            <a:r>
              <a:rPr lang="en-US" sz="2000" noProof="1"/>
              <a:t>Bulgaria</a:t>
            </a:r>
            <a:r>
              <a:rPr lang="en-US" sz="2000" noProof="1">
                <a:solidFill>
                  <a:schemeClr val="bg1"/>
                </a:solidFill>
              </a:rPr>
              <a:t>&lt;/country&gt;</a:t>
            </a:r>
          </a:p>
          <a:p>
            <a:r>
              <a:rPr lang="en-US" sz="2000" noProof="1"/>
              <a:t>        </a:t>
            </a:r>
            <a:r>
              <a:rPr lang="en-US" sz="2000" noProof="1">
                <a:solidFill>
                  <a:schemeClr val="bg1"/>
                </a:solidFill>
              </a:rPr>
              <a:t>&lt;city&gt;</a:t>
            </a:r>
            <a:r>
              <a:rPr lang="en-US" sz="2000" noProof="1"/>
              <a:t>Stara Zagora</a:t>
            </a:r>
            <a:r>
              <a:rPr lang="en-US" sz="2000" noProof="1">
                <a:solidFill>
                  <a:schemeClr val="bg1"/>
                </a:solidFill>
              </a:rPr>
              <a:t>&lt;/city&gt;</a:t>
            </a:r>
          </a:p>
          <a:p>
            <a:r>
              <a:rPr lang="en-US" sz="2000" noProof="1"/>
              <a:t>    </a:t>
            </a:r>
            <a:r>
              <a:rPr lang="en-US" sz="2000" noProof="1">
                <a:solidFill>
                  <a:schemeClr val="bg1"/>
                </a:solidFill>
              </a:rPr>
              <a:t>&lt;/address&gt;</a:t>
            </a:r>
          </a:p>
          <a:p>
            <a:r>
              <a:rPr lang="en-US" sz="2000" noProof="1">
                <a:solidFill>
                  <a:schemeClr val="bg1"/>
                </a:solidFill>
              </a:rPr>
              <a:t>&lt;/person&gt;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0150" y="3447282"/>
            <a:ext cx="5489478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person.xml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86000" y="4297441"/>
            <a:ext cx="1000174" cy="392272"/>
          </a:xfrm>
          <a:prstGeom prst="wedgeRoundRectCallout">
            <a:avLst>
              <a:gd name="adj1" fmla="val 60268"/>
              <a:gd name="adj2" fmla="val 857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7200" y="4671899"/>
            <a:ext cx="2052488" cy="334762"/>
          </a:xfrm>
          <a:prstGeom prst="wedgeRoundRectCallout">
            <a:avLst>
              <a:gd name="adj1" fmla="val -55275"/>
              <a:gd name="adj2" fmla="val -32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669366" y="3985011"/>
            <a:ext cx="1098634" cy="396013"/>
          </a:xfrm>
          <a:prstGeom prst="wedgeRoundRectCallout">
            <a:avLst>
              <a:gd name="adj1" fmla="val -62103"/>
              <a:gd name="adj2" fmla="val 3352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5856" y="5421210"/>
            <a:ext cx="978091" cy="383492"/>
          </a:xfrm>
          <a:prstGeom prst="wedgeRoundRectCallout">
            <a:avLst>
              <a:gd name="adj1" fmla="val 40286"/>
              <a:gd name="adj2" fmla="val -833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48439" y="5745372"/>
            <a:ext cx="1710011" cy="387500"/>
          </a:xfrm>
          <a:prstGeom prst="wedgeRoundRectCallout">
            <a:avLst>
              <a:gd name="adj1" fmla="val -60047"/>
              <a:gd name="adj2" fmla="val -258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71801" y="4809138"/>
            <a:ext cx="772139" cy="456126"/>
          </a:xfrm>
          <a:prstGeom prst="wedgeRoundRectCallout">
            <a:avLst>
              <a:gd name="adj1" fmla="val 66598"/>
              <a:gd name="adj2" fmla="val -296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5EC9F74-9F17-4CE6-A1C6-684CF0CC3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518660" y="2172997"/>
            <a:ext cx="723092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&lt;?xml version="1.0" encoding="UTF-8"&gt;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&lt;person&gt;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&lt;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&lt;number&gt;08983248798&lt;/number&gt;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    &lt;number&gt;08983243143&lt;/number&gt;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&lt;/</a:t>
            </a:r>
            <a:r>
              <a:rPr lang="en-US" sz="2400" noProof="1"/>
              <a:t>phoneNumber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&lt;/</a:t>
            </a:r>
            <a:r>
              <a:rPr lang="en-US" sz="2400" noProof="1"/>
              <a:t>phoneNumbers</a:t>
            </a:r>
            <a:r>
              <a:rPr lang="en-US" sz="2400" noProof="1">
                <a:solidFill>
                  <a:schemeClr val="tx1"/>
                </a:solidFill>
              </a:rPr>
              <a:t>&gt;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&lt;/person&gt;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514600" y="1524001"/>
            <a:ext cx="723498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person.xml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132091" y="2926431"/>
            <a:ext cx="1447800" cy="394706"/>
          </a:xfrm>
          <a:prstGeom prst="wedgeRoundRectCallout">
            <a:avLst>
              <a:gd name="adj1" fmla="val -61008"/>
              <a:gd name="adj2" fmla="val 220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E0BE4-C6FF-4748-9DB7-4292FACCA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1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 smtClean="0"/>
              <a:t>phoneNumbers</a:t>
            </a:r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@XmlElementWrapper(name =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3600" noProof="1"/>
              <a:t>phoneNumbers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")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phoneNumbers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holds an array of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phoneNumber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objects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</TotalTime>
  <Words>1497</Words>
  <Application>Microsoft Office PowerPoint</Application>
  <PresentationFormat>Widescreen</PresentationFormat>
  <Paragraphs>359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 </vt:lpstr>
      <vt:lpstr>Table of Contents</vt:lpstr>
      <vt:lpstr>Questions</vt:lpstr>
      <vt:lpstr>XML Processing </vt:lpstr>
      <vt:lpstr>XML Specifics</vt:lpstr>
      <vt:lpstr>XML Markup and Content</vt:lpstr>
      <vt:lpstr>XML Structure</vt:lpstr>
      <vt:lpstr>XML Structure (2)</vt:lpstr>
      <vt:lpstr>PowerPoint Presentation</vt:lpstr>
      <vt:lpstr>JAXB</vt:lpstr>
      <vt:lpstr>JAXB</vt:lpstr>
      <vt:lpstr>JAXB</vt:lpstr>
      <vt:lpstr>JAXB Basics</vt:lpstr>
      <vt:lpstr>PowerPoint Presentation</vt:lpstr>
      <vt:lpstr>PowerPoint Presentation</vt:lpstr>
      <vt:lpstr>JAXB Annotations</vt:lpstr>
      <vt:lpstr>PowerPoint Presentation</vt:lpstr>
      <vt:lpstr>JAXB Initialization</vt:lpstr>
      <vt:lpstr>Export Single Object to XML – Example</vt:lpstr>
      <vt:lpstr>Export Single Object to XML – Example 2</vt:lpstr>
      <vt:lpstr>Export Single Object to XML</vt:lpstr>
      <vt:lpstr>Export Multiple Objects to XML</vt:lpstr>
      <vt:lpstr>Export Multiple Objects to XML (2)</vt:lpstr>
      <vt:lpstr>Import Single Object from XML</vt:lpstr>
      <vt:lpstr>Import Single Object from XML</vt:lpstr>
      <vt:lpstr>Import Multiple Objects to XML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https://softuni.org_x000d_
© Software University – https://softuni.bg_x000d_
_x000d_
Copyrighted document. Unauthorized copy, reproduction or use is not permitted.</dc:description>
  <cp:lastModifiedBy>admin-pc</cp:lastModifiedBy>
  <cp:revision>13</cp:revision>
  <dcterms:created xsi:type="dcterms:W3CDTF">2018-05-23T13:08:44Z</dcterms:created>
  <dcterms:modified xsi:type="dcterms:W3CDTF">2020-09-27T08:23:35Z</dcterms:modified>
  <cp:category>https://softuni.bg/trainings/1444/databases-advanced-hibernate-october-2016</cp:category>
</cp:coreProperties>
</file>