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57" r:id="rId4"/>
    <p:sldId id="265" r:id="rId5"/>
    <p:sldId id="264" r:id="rId6"/>
    <p:sldId id="266" r:id="rId7"/>
    <p:sldId id="267" r:id="rId8"/>
    <p:sldId id="268" r:id="rId9"/>
    <p:sldId id="269" r:id="rId10"/>
    <p:sldId id="270" r:id="rId11"/>
    <p:sldId id="271" r:id="rId12"/>
  </p:sldIdLst>
  <p:sldSz cx="20104100" cy="11309350"/>
  <p:notesSz cx="20104100" cy="113093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" y="3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10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10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6042"/>
            <a:ext cx="20104100" cy="1130859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A6B2188-F6B6-FAC4-4D20-783D0DC49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4318" y="-16042"/>
            <a:ext cx="3581400" cy="9525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DF5C88D-5DBA-707B-468C-4393663A6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-22225"/>
            <a:ext cx="35814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24B8B2-CFA3-DE80-4799-A6A5B8C2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-16042"/>
            <a:ext cx="20110450" cy="11309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7B317C-836E-DCAE-34F5-C1FDE93FD10B}"/>
              </a:ext>
            </a:extLst>
          </p:cNvPr>
          <p:cNvSpPr txBox="1"/>
          <p:nvPr/>
        </p:nvSpPr>
        <p:spPr>
          <a:xfrm>
            <a:off x="1403350" y="3749675"/>
            <a:ext cx="1729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scadia Code" panose="020B0609020000020004" pitchFamily="49" charset="0"/>
              </a:rPr>
              <a:t>Параметры работы</a:t>
            </a:r>
            <a:endParaRPr lang="ru-RU" sz="1600" i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Cascadia Code" panose="020B060902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D0C5C0-1A2F-379A-115F-C871D031FEDE}"/>
              </a:ext>
            </a:extLst>
          </p:cNvPr>
          <p:cNvSpPr txBox="1"/>
          <p:nvPr/>
        </p:nvSpPr>
        <p:spPr>
          <a:xfrm>
            <a:off x="1403350" y="5566039"/>
            <a:ext cx="17106900" cy="2150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Время обучения модели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: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31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10 </a:t>
            </a:r>
            <a:r>
              <a:rPr lang="ru-RU" sz="31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минут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Точность сопоставления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: 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на имеющихся данных большая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Скорость сопоставления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: </a:t>
            </a:r>
            <a:r>
              <a:rPr lang="en-US" sz="31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65ms </a:t>
            </a:r>
            <a:r>
              <a:rPr lang="ru-RU" sz="31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на </a:t>
            </a:r>
            <a:r>
              <a:rPr lang="en-US" sz="31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100</a:t>
            </a:r>
            <a:r>
              <a:rPr lang="ru-RU" sz="31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продуктов</a:t>
            </a:r>
            <a:endParaRPr lang="en-US" sz="3100" b="1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08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24B8B2-CFA3-DE80-4799-A6A5B8C2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0"/>
            <a:ext cx="20110450" cy="11309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7B317C-836E-DCAE-34F5-C1FDE93FD10B}"/>
              </a:ext>
            </a:extLst>
          </p:cNvPr>
          <p:cNvSpPr txBox="1"/>
          <p:nvPr/>
        </p:nvSpPr>
        <p:spPr>
          <a:xfrm>
            <a:off x="1403350" y="3749675"/>
            <a:ext cx="1729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scadia Code" panose="020B0609020000020004" pitchFamily="49" charset="0"/>
              </a:rPr>
              <a:t>Спасибо за внимание!</a:t>
            </a:r>
            <a:endParaRPr lang="ru-RU" sz="1600" i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Cascadia Code" panose="020B060902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D0C5C0-1A2F-379A-115F-C871D031FEDE}"/>
              </a:ext>
            </a:extLst>
          </p:cNvPr>
          <p:cNvSpPr txBox="1"/>
          <p:nvPr/>
        </p:nvSpPr>
        <p:spPr>
          <a:xfrm>
            <a:off x="1403350" y="5566039"/>
            <a:ext cx="16954500" cy="71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Команда 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100zers 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благодарит за внимание.</a:t>
            </a:r>
          </a:p>
        </p:txBody>
      </p:sp>
    </p:spTree>
    <p:extLst>
      <p:ext uri="{BB962C8B-B14F-4D97-AF65-F5344CB8AC3E}">
        <p14:creationId xmlns:p14="http://schemas.microsoft.com/office/powerpoint/2010/main" val="140531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24B8B2-CFA3-DE80-4799-A6A5B8C2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0"/>
            <a:ext cx="20110450" cy="11309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7B317C-836E-DCAE-34F5-C1FDE93FD10B}"/>
              </a:ext>
            </a:extLst>
          </p:cNvPr>
          <p:cNvSpPr txBox="1"/>
          <p:nvPr/>
        </p:nvSpPr>
        <p:spPr>
          <a:xfrm>
            <a:off x="1403350" y="3749675"/>
            <a:ext cx="1729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scadia Code" panose="020B0609020000020004" pitchFamily="49" charset="0"/>
              </a:rPr>
              <a:t>Используется стек технологий</a:t>
            </a:r>
            <a:r>
              <a:rPr lang="en-US" sz="6000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scadia Code" panose="020B0609020000020004" pitchFamily="49" charset="0"/>
              </a:rPr>
              <a:t>:</a:t>
            </a:r>
            <a:endParaRPr lang="ru-RU" sz="1600" i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Cascadia Code" panose="020B060902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D0C5C0-1A2F-379A-115F-C871D031FEDE}"/>
              </a:ext>
            </a:extLst>
          </p:cNvPr>
          <p:cNvSpPr txBox="1"/>
          <p:nvPr/>
        </p:nvSpPr>
        <p:spPr>
          <a:xfrm>
            <a:off x="1403350" y="5566039"/>
            <a:ext cx="7734300" cy="5012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•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 Python 3</a:t>
            </a:r>
          </a:p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•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 TensorFlow</a:t>
            </a:r>
          </a:p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•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 </a:t>
            </a:r>
            <a:r>
              <a:rPr lang="en-US" sz="3100" dirty="0" err="1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aiohttp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server</a:t>
            </a:r>
          </a:p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•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 </a:t>
            </a:r>
            <a:r>
              <a:rPr lang="en-US" sz="3100" dirty="0" err="1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openapi</a:t>
            </a:r>
            <a:endParaRPr lang="en-US" sz="3100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•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 swagger-editor</a:t>
            </a:r>
            <a:endParaRPr lang="ru-RU" sz="3100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•  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docker</a:t>
            </a:r>
          </a:p>
          <a:p>
            <a:pPr>
              <a:lnSpc>
                <a:spcPct val="150000"/>
              </a:lnSpc>
            </a:pPr>
            <a:endParaRPr lang="ru-RU" sz="3100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73FA49-4767-F357-D212-ED2F9F8D3A43}"/>
              </a:ext>
            </a:extLst>
          </p:cNvPr>
          <p:cNvSpPr txBox="1"/>
          <p:nvPr/>
        </p:nvSpPr>
        <p:spPr>
          <a:xfrm>
            <a:off x="4794250" y="5566039"/>
            <a:ext cx="13258800" cy="4297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— основной язык программирования</a:t>
            </a:r>
            <a:endParaRPr lang="en-US" sz="31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— библиотека для машинного обучения</a:t>
            </a:r>
            <a:endParaRPr lang="en-US" sz="31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—</a:t>
            </a:r>
            <a:r>
              <a:rPr lang="en-US" sz="31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ru-RU" sz="31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в качестве </a:t>
            </a:r>
            <a:r>
              <a:rPr lang="en-US" sz="31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Web-</a:t>
            </a:r>
            <a:r>
              <a:rPr lang="ru-RU" sz="31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сервера</a:t>
            </a:r>
            <a:endParaRPr lang="en-US" sz="31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— формат описание </a:t>
            </a:r>
            <a:r>
              <a:rPr lang="en-US" sz="31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— в качестве графического средства тестирования </a:t>
            </a:r>
            <a:r>
              <a:rPr lang="en-US" sz="31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— в качестве средства контейнеризации приложения </a:t>
            </a:r>
            <a:r>
              <a:rPr lang="en-US" sz="31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-</a:t>
            </a:r>
            <a:r>
              <a:rPr lang="ru-RU" sz="31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ru-RU" sz="31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микросервиса</a:t>
            </a:r>
            <a:endParaRPr lang="en-US" sz="31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09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24B8B2-CFA3-DE80-4799-A6A5B8C2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0"/>
            <a:ext cx="20110450" cy="11309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7B317C-836E-DCAE-34F5-C1FDE93FD10B}"/>
              </a:ext>
            </a:extLst>
          </p:cNvPr>
          <p:cNvSpPr txBox="1"/>
          <p:nvPr/>
        </p:nvSpPr>
        <p:spPr>
          <a:xfrm>
            <a:off x="1403350" y="3749675"/>
            <a:ext cx="1729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scadia Code" panose="020B0609020000020004" pitchFamily="49" charset="0"/>
              </a:rPr>
              <a:t>Этап обучения</a:t>
            </a:r>
            <a:endParaRPr lang="ru-RU" sz="1600" i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Cascadia Code" panose="020B060902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D0C5C0-1A2F-379A-115F-C871D031FEDE}"/>
              </a:ext>
            </a:extLst>
          </p:cNvPr>
          <p:cNvSpPr txBox="1"/>
          <p:nvPr/>
        </p:nvSpPr>
        <p:spPr>
          <a:xfrm>
            <a:off x="1403350" y="5566039"/>
            <a:ext cx="17106900" cy="572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Подготовка перед обучением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Имена и параметры продуктов преобразуются в тэги</a:t>
            </a:r>
            <a:b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</a:b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Пример 1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: 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имя 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“Xiaomi Redmi 10S” 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будет преобразовано в набор тегов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[“</a:t>
            </a:r>
            <a:r>
              <a:rPr lang="en-US" sz="3100" dirty="0" err="1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xiaomi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”, “</a:t>
            </a:r>
            <a:r>
              <a:rPr lang="en-US" sz="3100" dirty="0" err="1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redmi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”, “10s”]</a:t>
            </a:r>
            <a:b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</a:b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Пример 2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: 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характеристики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"props": [</a:t>
            </a:r>
          </a:p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           "Память 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RAM 8 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ГБ (3200 МГц)",</a:t>
            </a:r>
          </a:p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           "Экран\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t15.6\"   (1920x1080) IPS"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]</a:t>
            </a:r>
            <a:endParaRPr lang="en-US" sz="3100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100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DABBB4-C480-93B9-4835-A9124B78085D}"/>
              </a:ext>
            </a:extLst>
          </p:cNvPr>
          <p:cNvSpPr txBox="1"/>
          <p:nvPr/>
        </p:nvSpPr>
        <p:spPr>
          <a:xfrm>
            <a:off x="10280650" y="8430317"/>
            <a:ext cx="7734300" cy="2150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преобразуются в набор тегов 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[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"память: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ram", "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память:3200", "экран:1920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x1080"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, 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"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экран:</a:t>
            </a:r>
            <a:r>
              <a:rPr lang="en-US" sz="3100" dirty="0" err="1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ips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“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, …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]</a:t>
            </a:r>
            <a:endParaRPr lang="ru-RU" sz="3100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24B8B2-CFA3-DE80-4799-A6A5B8C2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0"/>
            <a:ext cx="20110450" cy="11309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7B317C-836E-DCAE-34F5-C1FDE93FD10B}"/>
              </a:ext>
            </a:extLst>
          </p:cNvPr>
          <p:cNvSpPr txBox="1"/>
          <p:nvPr/>
        </p:nvSpPr>
        <p:spPr>
          <a:xfrm>
            <a:off x="1403350" y="3749675"/>
            <a:ext cx="1729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scadia Code" panose="020B0609020000020004" pitchFamily="49" charset="0"/>
              </a:rPr>
              <a:t>Этап обучения</a:t>
            </a:r>
            <a:endParaRPr lang="ru-RU" sz="1600" i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Cascadia Code" panose="020B060902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D0C5C0-1A2F-379A-115F-C871D031FEDE}"/>
              </a:ext>
            </a:extLst>
          </p:cNvPr>
          <p:cNvSpPr txBox="1"/>
          <p:nvPr/>
        </p:nvSpPr>
        <p:spPr>
          <a:xfrm>
            <a:off x="1403350" y="5566039"/>
            <a:ext cx="17106900" cy="5183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Подготовка перед обучением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Подготавливаются классы тегов (полный список тегов, которые могут подаваться на вход нейронной сети, размер списка обозначим 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) и классы эталонов (полный список идентификаторов всех возможных эталонных товаров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, 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размер списка обозначим 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R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На вход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нейронной сети будет подаваться </a:t>
            </a:r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массив размера 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, 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в котором в каждом элементе будет хранится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: 1, 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если тэг с таким индексом присутствует в описании продукта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; 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иначе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0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На выходе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нейронной сети будет </a:t>
            </a:r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массив размера 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R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, 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в котором в каждом элементе будет находится вероятность принадлежности текущего продукта к эталонному товару с этим индексом.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10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24B8B2-CFA3-DE80-4799-A6A5B8C2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0"/>
            <a:ext cx="20110450" cy="11309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7B317C-836E-DCAE-34F5-C1FDE93FD10B}"/>
              </a:ext>
            </a:extLst>
          </p:cNvPr>
          <p:cNvSpPr txBox="1"/>
          <p:nvPr/>
        </p:nvSpPr>
        <p:spPr>
          <a:xfrm>
            <a:off x="1403350" y="3749675"/>
            <a:ext cx="1729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scadia Code" panose="020B0609020000020004" pitchFamily="49" charset="0"/>
              </a:rPr>
              <a:t>Этап обучения</a:t>
            </a:r>
            <a:endParaRPr lang="ru-RU" sz="1600" i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Cascadia Code" panose="020B060902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D0C5C0-1A2F-379A-115F-C871D031FEDE}"/>
              </a:ext>
            </a:extLst>
          </p:cNvPr>
          <p:cNvSpPr txBox="1"/>
          <p:nvPr/>
        </p:nvSpPr>
        <p:spPr>
          <a:xfrm>
            <a:off x="984250" y="5566039"/>
            <a:ext cx="18135600" cy="5012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Для того, чтобы запустить обучение, необходимо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в папку </a:t>
            </a:r>
            <a:r>
              <a:rPr lang="en-US" sz="31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/</a:t>
            </a:r>
            <a:r>
              <a:rPr lang="en-US" sz="3100" b="1" dirty="0" err="1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src</a:t>
            </a:r>
            <a:r>
              <a:rPr lang="en-US" sz="31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/</a:t>
            </a:r>
            <a:r>
              <a:rPr lang="en-US" sz="3100" b="1" dirty="0" err="1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src</a:t>
            </a:r>
            <a:r>
              <a:rPr lang="en-US" sz="31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/</a:t>
            </a:r>
            <a:r>
              <a:rPr lang="en-US" sz="3100" b="1" dirty="0" err="1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product_matcher</a:t>
            </a:r>
            <a:r>
              <a:rPr lang="en-US" sz="31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/data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положить обновлённый файл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3100" b="1" dirty="0" err="1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agora_hack_products.json</a:t>
            </a:r>
            <a:endParaRPr lang="en-US" sz="3100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и запустить обучение, выполнив скрипт</a:t>
            </a:r>
            <a:b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</a:br>
            <a:r>
              <a:rPr lang="en-US" sz="3100" dirty="0">
                <a:solidFill>
                  <a:schemeClr val="bg1"/>
                </a:solidFill>
                <a:latin typeface="Consolas" panose="020B0609020204030204" pitchFamily="49" charset="0"/>
                <a:ea typeface="Segoe UI Black" panose="020B0A02040204020203" pitchFamily="34" charset="0"/>
                <a:cs typeface="Arial" panose="020B0604020202020204" pitchFamily="34" charset="0"/>
              </a:rPr>
              <a:t>python /src/src/product_matcher/ml_train.py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обучение заканчивается при достижении достаточной точности 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0.999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или при нажатии на </a:t>
            </a:r>
            <a:r>
              <a:rPr lang="en-US" sz="3100" dirty="0" err="1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Ctrl+C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. 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После окончания обучения необходимо перезапустить </a:t>
            </a:r>
            <a:r>
              <a:rPr lang="ru-RU" sz="3100" dirty="0" err="1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микросервис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.</a:t>
            </a:r>
            <a:endParaRPr lang="ru-RU" sz="3100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56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24B8B2-CFA3-DE80-4799-A6A5B8C2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0"/>
            <a:ext cx="20110450" cy="11309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7B317C-836E-DCAE-34F5-C1FDE93FD10B}"/>
              </a:ext>
            </a:extLst>
          </p:cNvPr>
          <p:cNvSpPr txBox="1"/>
          <p:nvPr/>
        </p:nvSpPr>
        <p:spPr>
          <a:xfrm>
            <a:off x="1403350" y="3749675"/>
            <a:ext cx="1729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scadia Code" panose="020B0609020000020004" pitchFamily="49" charset="0"/>
              </a:rPr>
              <a:t>Этап сопоставления</a:t>
            </a:r>
            <a:endParaRPr lang="ru-RU" sz="1600" i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Cascadia Code" panose="020B060902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D0C5C0-1A2F-379A-115F-C871D031FEDE}"/>
              </a:ext>
            </a:extLst>
          </p:cNvPr>
          <p:cNvSpPr txBox="1"/>
          <p:nvPr/>
        </p:nvSpPr>
        <p:spPr>
          <a:xfrm>
            <a:off x="1403350" y="5566039"/>
            <a:ext cx="17106900" cy="5012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Для запуска приложения необходимо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:</a:t>
            </a:r>
            <a:endParaRPr lang="ru-RU" sz="3100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перейти в папку </a:t>
            </a:r>
            <a:r>
              <a:rPr lang="en-US" sz="31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/</a:t>
            </a:r>
            <a:r>
              <a:rPr lang="en-US" sz="3100" b="1" dirty="0" err="1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src</a:t>
            </a:r>
            <a:endParaRPr lang="ru-RU" sz="3100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выполнить команду 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docker-compose up </a:t>
            </a:r>
            <a:endParaRPr lang="ru-RU" sz="3100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после старта </a:t>
            </a:r>
            <a:r>
              <a:rPr lang="ru-RU" sz="3100" dirty="0" err="1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микросервис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будет готов </a:t>
            </a:r>
            <a:b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</a:b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принимать соединения по адресу</a:t>
            </a:r>
            <a:b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</a:br>
            <a:r>
              <a:rPr lang="en-US" sz="3100" b="1" dirty="0">
                <a:solidFill>
                  <a:srgbClr val="FFFF00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http://localhost:8100/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, который можно открыть в браузере</a:t>
            </a:r>
            <a:endParaRPr lang="en-US" sz="3100" b="1" dirty="0">
              <a:solidFill>
                <a:srgbClr val="FFFF00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3100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998094-F983-4BA5-DF45-E521A7FA4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3571" y="6873875"/>
            <a:ext cx="8840434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2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24B8B2-CFA3-DE80-4799-A6A5B8C2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-16042"/>
            <a:ext cx="20110450" cy="11309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7B317C-836E-DCAE-34F5-C1FDE93FD10B}"/>
              </a:ext>
            </a:extLst>
          </p:cNvPr>
          <p:cNvSpPr txBox="1"/>
          <p:nvPr/>
        </p:nvSpPr>
        <p:spPr>
          <a:xfrm>
            <a:off x="1403350" y="3749675"/>
            <a:ext cx="1729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scadia Code" panose="020B0609020000020004" pitchFamily="49" charset="0"/>
              </a:rPr>
              <a:t>Этап сопоставления</a:t>
            </a:r>
            <a:endParaRPr lang="ru-RU" sz="1600" i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Cascadia Code" panose="020B060902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D0C5C0-1A2F-379A-115F-C871D031FEDE}"/>
              </a:ext>
            </a:extLst>
          </p:cNvPr>
          <p:cNvSpPr txBox="1"/>
          <p:nvPr/>
        </p:nvSpPr>
        <p:spPr>
          <a:xfrm>
            <a:off x="1403350" y="5566039"/>
            <a:ext cx="17106900" cy="2866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После открытия в браузере адреса </a:t>
            </a:r>
            <a:r>
              <a:rPr lang="en-US" sz="3100" b="1" dirty="0">
                <a:solidFill>
                  <a:srgbClr val="FFFF00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http://localhost:8100/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, откроется страница с описанием методов 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API 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(в виде 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YAML 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и в графическом виде).</a:t>
            </a:r>
          </a:p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Здесь можно задать параметры для метода </a:t>
            </a:r>
            <a:r>
              <a:rPr lang="en-US" sz="31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/</a:t>
            </a:r>
            <a:r>
              <a:rPr lang="en-US" sz="3100" b="1" dirty="0" err="1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match_products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, запустить метод и посмотреть результаты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выполнения</a:t>
            </a:r>
            <a:endParaRPr lang="en-US" sz="3100" b="1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647159-01F4-9B9E-580C-C92E4D8CB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633" y="9214047"/>
            <a:ext cx="17874333" cy="99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7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24B8B2-CFA3-DE80-4799-A6A5B8C2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-16042"/>
            <a:ext cx="20110450" cy="11309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7B317C-836E-DCAE-34F5-C1FDE93FD10B}"/>
              </a:ext>
            </a:extLst>
          </p:cNvPr>
          <p:cNvSpPr txBox="1"/>
          <p:nvPr/>
        </p:nvSpPr>
        <p:spPr>
          <a:xfrm>
            <a:off x="1403350" y="3749675"/>
            <a:ext cx="1729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scadia Code" panose="020B0609020000020004" pitchFamily="49" charset="0"/>
              </a:rPr>
              <a:t>Этап сопоставления</a:t>
            </a:r>
            <a:endParaRPr lang="ru-RU" sz="1600" i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Cascadia Code" panose="020B06090200000200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4C5F47-3408-4C4F-922E-D8503D777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947" y="5121275"/>
            <a:ext cx="4644524" cy="522323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385E61-FC9A-4537-E6E1-21A00A903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850" y="5121274"/>
            <a:ext cx="6119631" cy="522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6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24B8B2-CFA3-DE80-4799-A6A5B8C2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-16042"/>
            <a:ext cx="20110450" cy="11309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7B317C-836E-DCAE-34F5-C1FDE93FD10B}"/>
              </a:ext>
            </a:extLst>
          </p:cNvPr>
          <p:cNvSpPr txBox="1"/>
          <p:nvPr/>
        </p:nvSpPr>
        <p:spPr>
          <a:xfrm>
            <a:off x="1403350" y="3749675"/>
            <a:ext cx="1729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scadia Code" panose="020B0609020000020004" pitchFamily="49" charset="0"/>
              </a:rPr>
              <a:t>Этап сопоставления</a:t>
            </a:r>
            <a:endParaRPr lang="ru-RU" sz="1600" i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Cascadia Code" panose="020B060902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D0C5C0-1A2F-379A-115F-C871D031FEDE}"/>
              </a:ext>
            </a:extLst>
          </p:cNvPr>
          <p:cNvSpPr txBox="1"/>
          <p:nvPr/>
        </p:nvSpPr>
        <p:spPr>
          <a:xfrm>
            <a:off x="1403350" y="5566039"/>
            <a:ext cx="17106900" cy="4297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Также для проверки 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API 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можно воспользоваться утилитой 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CURL:</a:t>
            </a:r>
          </a:p>
          <a:p>
            <a:pPr>
              <a:lnSpc>
                <a:spcPct val="150000"/>
              </a:lnSpc>
            </a:pPr>
            <a:r>
              <a:rPr lang="en-US" sz="3100" dirty="0">
                <a:solidFill>
                  <a:schemeClr val="bg1"/>
                </a:solidFill>
                <a:latin typeface="Consolas" panose="020B0609020204030204" pitchFamily="49" charset="0"/>
                <a:ea typeface="Segoe UI Black" panose="020B0A02040204020203" pitchFamily="34" charset="0"/>
                <a:cs typeface="Arial" panose="020B0604020202020204" pitchFamily="34" charset="0"/>
              </a:rPr>
              <a:t>curl -X POST</a:t>
            </a:r>
          </a:p>
          <a:p>
            <a:pPr>
              <a:lnSpc>
                <a:spcPct val="150000"/>
              </a:lnSpc>
            </a:pPr>
            <a:r>
              <a:rPr lang="en-US" sz="3100" dirty="0">
                <a:solidFill>
                  <a:schemeClr val="bg1"/>
                </a:solidFill>
                <a:latin typeface="Consolas" panose="020B0609020204030204" pitchFamily="49" charset="0"/>
                <a:ea typeface="Segoe UI Black" panose="020B0A02040204020203" pitchFamily="34" charset="0"/>
                <a:cs typeface="Arial" panose="020B0604020202020204" pitchFamily="34" charset="0"/>
              </a:rPr>
              <a:t>  "http://localhost:8100/</a:t>
            </a:r>
            <a:r>
              <a:rPr lang="en-US" sz="3100" dirty="0" err="1">
                <a:solidFill>
                  <a:schemeClr val="bg1"/>
                </a:solidFill>
                <a:latin typeface="Consolas" panose="020B0609020204030204" pitchFamily="49" charset="0"/>
                <a:ea typeface="Segoe UI Black" panose="020B0A02040204020203" pitchFamily="34" charset="0"/>
                <a:cs typeface="Arial" panose="020B0604020202020204" pitchFamily="34" charset="0"/>
              </a:rPr>
              <a:t>match_products</a:t>
            </a:r>
            <a:r>
              <a:rPr lang="en-US" sz="3100" dirty="0">
                <a:solidFill>
                  <a:schemeClr val="bg1"/>
                </a:solidFill>
                <a:latin typeface="Consolas" panose="020B0609020204030204" pitchFamily="49" charset="0"/>
                <a:ea typeface="Segoe UI Black" panose="020B0A02040204020203" pitchFamily="34" charset="0"/>
                <a:cs typeface="Arial" panose="020B0604020202020204" pitchFamily="34" charset="0"/>
              </a:rPr>
              <a:t>" </a:t>
            </a:r>
          </a:p>
          <a:p>
            <a:pPr>
              <a:lnSpc>
                <a:spcPct val="150000"/>
              </a:lnSpc>
            </a:pPr>
            <a:r>
              <a:rPr lang="en-US" sz="3100" dirty="0">
                <a:solidFill>
                  <a:schemeClr val="bg1"/>
                </a:solidFill>
                <a:latin typeface="Consolas" panose="020B0609020204030204" pitchFamily="49" charset="0"/>
                <a:ea typeface="Segoe UI Black" panose="020B0A02040204020203" pitchFamily="34" charset="0"/>
                <a:cs typeface="Arial" panose="020B0604020202020204" pitchFamily="34" charset="0"/>
              </a:rPr>
              <a:t>  -H "accept: application/</a:t>
            </a:r>
            <a:r>
              <a:rPr lang="en-US" sz="3100" dirty="0" err="1">
                <a:solidFill>
                  <a:schemeClr val="bg1"/>
                </a:solidFill>
                <a:latin typeface="Consolas" panose="020B0609020204030204" pitchFamily="49" charset="0"/>
                <a:ea typeface="Segoe UI Black" panose="020B0A02040204020203" pitchFamily="34" charset="0"/>
                <a:cs typeface="Arial" panose="020B0604020202020204" pitchFamily="34" charset="0"/>
              </a:rPr>
              <a:t>json</a:t>
            </a:r>
            <a:r>
              <a:rPr lang="en-US" sz="3100" dirty="0">
                <a:solidFill>
                  <a:schemeClr val="bg1"/>
                </a:solidFill>
                <a:latin typeface="Consolas" panose="020B0609020204030204" pitchFamily="49" charset="0"/>
                <a:ea typeface="Segoe UI Black" panose="020B0A02040204020203" pitchFamily="34" charset="0"/>
                <a:cs typeface="Arial" panose="020B0604020202020204" pitchFamily="34" charset="0"/>
              </a:rPr>
              <a:t>" </a:t>
            </a:r>
          </a:p>
          <a:p>
            <a:pPr>
              <a:lnSpc>
                <a:spcPct val="150000"/>
              </a:lnSpc>
            </a:pPr>
            <a:r>
              <a:rPr lang="en-US" sz="3100" dirty="0">
                <a:solidFill>
                  <a:schemeClr val="bg1"/>
                </a:solidFill>
                <a:latin typeface="Consolas" panose="020B0609020204030204" pitchFamily="49" charset="0"/>
                <a:ea typeface="Segoe UI Black" panose="020B0A02040204020203" pitchFamily="34" charset="0"/>
                <a:cs typeface="Arial" panose="020B0604020202020204" pitchFamily="34" charset="0"/>
              </a:rPr>
              <a:t>  -H "Content-Type: application/</a:t>
            </a:r>
            <a:r>
              <a:rPr lang="en-US" sz="3100" dirty="0" err="1">
                <a:solidFill>
                  <a:schemeClr val="bg1"/>
                </a:solidFill>
                <a:latin typeface="Consolas" panose="020B0609020204030204" pitchFamily="49" charset="0"/>
                <a:ea typeface="Segoe UI Black" panose="020B0A02040204020203" pitchFamily="34" charset="0"/>
                <a:cs typeface="Arial" panose="020B0604020202020204" pitchFamily="34" charset="0"/>
              </a:rPr>
              <a:t>json</a:t>
            </a:r>
            <a:r>
              <a:rPr lang="en-US" sz="3100" dirty="0">
                <a:solidFill>
                  <a:schemeClr val="bg1"/>
                </a:solidFill>
                <a:latin typeface="Consolas" panose="020B0609020204030204" pitchFamily="49" charset="0"/>
                <a:ea typeface="Segoe UI Black" panose="020B0A02040204020203" pitchFamily="34" charset="0"/>
                <a:cs typeface="Arial" panose="020B0604020202020204" pitchFamily="34" charset="0"/>
              </a:rPr>
              <a:t>" </a:t>
            </a:r>
          </a:p>
          <a:p>
            <a:pPr>
              <a:lnSpc>
                <a:spcPct val="150000"/>
              </a:lnSpc>
            </a:pPr>
            <a:r>
              <a:rPr lang="en-US" sz="3100" dirty="0">
                <a:solidFill>
                  <a:schemeClr val="bg1"/>
                </a:solidFill>
                <a:latin typeface="Consolas" panose="020B0609020204030204" pitchFamily="49" charset="0"/>
                <a:ea typeface="Segoe UI Black" panose="020B0A02040204020203" pitchFamily="34" charset="0"/>
                <a:cs typeface="Arial" panose="020B0604020202020204" pitchFamily="34" charset="0"/>
              </a:rPr>
              <a:t>  -d @$input_file -o $</a:t>
            </a:r>
            <a:r>
              <a:rPr lang="en-US" sz="3100" dirty="0" err="1">
                <a:solidFill>
                  <a:schemeClr val="bg1"/>
                </a:solidFill>
                <a:latin typeface="Consolas" panose="020B0609020204030204" pitchFamily="49" charset="0"/>
                <a:ea typeface="Segoe UI Black" panose="020B0A02040204020203" pitchFamily="34" charset="0"/>
                <a:cs typeface="Arial" panose="020B0604020202020204" pitchFamily="34" charset="0"/>
              </a:rPr>
              <a:t>output_file</a:t>
            </a:r>
            <a:endParaRPr lang="en-US" sz="3100" dirty="0">
              <a:solidFill>
                <a:schemeClr val="bg1"/>
              </a:solidFill>
              <a:latin typeface="Consolas" panose="020B0609020204030204" pitchFamily="49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910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508</Words>
  <Application>Microsoft Office PowerPoint</Application>
  <PresentationFormat>Произвольный</PresentationFormat>
  <Paragraphs>51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Segoe UI Black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Stas</dc:creator>
  <cp:lastModifiedBy>Stas</cp:lastModifiedBy>
  <cp:revision>10</cp:revision>
  <dcterms:created xsi:type="dcterms:W3CDTF">2022-08-19T10:06:07Z</dcterms:created>
  <dcterms:modified xsi:type="dcterms:W3CDTF">2022-08-21T04:10:08Z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2022-08-17T00:00:00Z</vt:filetime>
  </property>
  <property fmtid="{D5CDD505-2E9C-101B-9397-08002B2CF9AE}" pid="3" name="Creator">
    <vt:lpwstr>Adobe Acrobat 22.1</vt:lpwstr>
  </property>
  <property fmtid="{D5CDD505-2E9C-101B-9397-08002B2CF9AE}" pid="4" name="LastSaved">
    <vt:filetime>2022-08-19T00:00:00Z</vt:filetime>
  </property>
</Properties>
</file>