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&#1057;&#1080;&#1089;&#1090;&#1077;&#1084;&#1099;\&#1052;&#1086;&#1076;&#1077;&#1083;&#1080;%20&#1044;&#1042;&#1055;\&#1056;&#1077;&#1079;&#1091;&#1083;&#1100;&#1090;&#1072;&#1090;&#109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[Результаты.xlsx]Лист1!СводнаяТаблица1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Результаты</a:t>
            </a:r>
            <a:r>
              <a:rPr lang="ru-RU" baseline="0"/>
              <a:t> расчета кластеризации клиентов сегмента </a:t>
            </a:r>
            <a:r>
              <a:rPr lang="en-US" baseline="0"/>
              <a:t>Affluent</a:t>
            </a:r>
            <a:endParaRPr lang="ru-RU"/>
          </a:p>
        </c:rich>
      </c:tx>
      <c:layout>
        <c:manualLayout>
          <c:xMode val="edge"/>
          <c:yMode val="edge"/>
          <c:x val="0.23866539587020918"/>
          <c:y val="1.66797583487986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5.5501808175970391E-2"/>
          <c:y val="7.8674860764355661E-2"/>
          <c:w val="0.82839649742306576"/>
          <c:h val="0.8214928621727162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Лист1!$F$2:$F$3</c:f>
              <c:strCache>
                <c:ptCount val="1"/>
                <c:pt idx="0">
                  <c:v>Депозитчики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Лист1!$E$4:$E$15</c:f>
              <c:strCache>
                <c:ptCount val="11"/>
                <c:pt idx="0">
                  <c:v>01.08.2016</c:v>
                </c:pt>
                <c:pt idx="1">
                  <c:v>01.09.2016</c:v>
                </c:pt>
                <c:pt idx="2">
                  <c:v>01.10.2016</c:v>
                </c:pt>
                <c:pt idx="3">
                  <c:v>01.11.2016</c:v>
                </c:pt>
                <c:pt idx="4">
                  <c:v>01.12.2016</c:v>
                </c:pt>
                <c:pt idx="5">
                  <c:v>01.01.2017</c:v>
                </c:pt>
                <c:pt idx="6">
                  <c:v>01.02.2017</c:v>
                </c:pt>
                <c:pt idx="7">
                  <c:v>01.03.2017</c:v>
                </c:pt>
                <c:pt idx="8">
                  <c:v>01.04.2017</c:v>
                </c:pt>
                <c:pt idx="9">
                  <c:v>01.05.2017</c:v>
                </c:pt>
                <c:pt idx="10">
                  <c:v>01.06.2017</c:v>
                </c:pt>
              </c:strCache>
            </c:strRef>
          </c:cat>
          <c:val>
            <c:numRef>
              <c:f>Лист1!$F$4:$F$15</c:f>
              <c:numCache>
                <c:formatCode>General</c:formatCode>
                <c:ptCount val="11"/>
                <c:pt idx="0">
                  <c:v>19169</c:v>
                </c:pt>
                <c:pt idx="1">
                  <c:v>19103</c:v>
                </c:pt>
                <c:pt idx="2">
                  <c:v>19363</c:v>
                </c:pt>
                <c:pt idx="3">
                  <c:v>19511</c:v>
                </c:pt>
                <c:pt idx="4">
                  <c:v>18770</c:v>
                </c:pt>
                <c:pt idx="5">
                  <c:v>18416</c:v>
                </c:pt>
                <c:pt idx="6">
                  <c:v>18141</c:v>
                </c:pt>
                <c:pt idx="7">
                  <c:v>18181</c:v>
                </c:pt>
                <c:pt idx="8">
                  <c:v>18380</c:v>
                </c:pt>
                <c:pt idx="9">
                  <c:v>18095</c:v>
                </c:pt>
                <c:pt idx="10">
                  <c:v>17995</c:v>
                </c:pt>
              </c:numCache>
            </c:numRef>
          </c:val>
        </c:ser>
        <c:ser>
          <c:idx val="1"/>
          <c:order val="1"/>
          <c:tx>
            <c:strRef>
              <c:f>Лист1!$G$2:$G$3</c:f>
              <c:strCache>
                <c:ptCount val="1"/>
                <c:pt idx="0">
                  <c:v>С кредитом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Лист1!$E$4:$E$15</c:f>
              <c:strCache>
                <c:ptCount val="11"/>
                <c:pt idx="0">
                  <c:v>01.08.2016</c:v>
                </c:pt>
                <c:pt idx="1">
                  <c:v>01.09.2016</c:v>
                </c:pt>
                <c:pt idx="2">
                  <c:v>01.10.2016</c:v>
                </c:pt>
                <c:pt idx="3">
                  <c:v>01.11.2016</c:v>
                </c:pt>
                <c:pt idx="4">
                  <c:v>01.12.2016</c:v>
                </c:pt>
                <c:pt idx="5">
                  <c:v>01.01.2017</c:v>
                </c:pt>
                <c:pt idx="6">
                  <c:v>01.02.2017</c:v>
                </c:pt>
                <c:pt idx="7">
                  <c:v>01.03.2017</c:v>
                </c:pt>
                <c:pt idx="8">
                  <c:v>01.04.2017</c:v>
                </c:pt>
                <c:pt idx="9">
                  <c:v>01.05.2017</c:v>
                </c:pt>
                <c:pt idx="10">
                  <c:v>01.06.2017</c:v>
                </c:pt>
              </c:strCache>
            </c:strRef>
          </c:cat>
          <c:val>
            <c:numRef>
              <c:f>Лист1!$G$4:$G$15</c:f>
              <c:numCache>
                <c:formatCode>General</c:formatCode>
                <c:ptCount val="11"/>
                <c:pt idx="0">
                  <c:v>10414</c:v>
                </c:pt>
                <c:pt idx="1">
                  <c:v>10540</c:v>
                </c:pt>
                <c:pt idx="2">
                  <c:v>10660</c:v>
                </c:pt>
                <c:pt idx="3">
                  <c:v>10691</c:v>
                </c:pt>
                <c:pt idx="4">
                  <c:v>11100</c:v>
                </c:pt>
                <c:pt idx="5">
                  <c:v>10849</c:v>
                </c:pt>
                <c:pt idx="6">
                  <c:v>11112</c:v>
                </c:pt>
                <c:pt idx="7">
                  <c:v>10737</c:v>
                </c:pt>
                <c:pt idx="8">
                  <c:v>11023</c:v>
                </c:pt>
                <c:pt idx="9">
                  <c:v>11355</c:v>
                </c:pt>
                <c:pt idx="10">
                  <c:v>11961</c:v>
                </c:pt>
              </c:numCache>
            </c:numRef>
          </c:val>
        </c:ser>
        <c:ser>
          <c:idx val="2"/>
          <c:order val="2"/>
          <c:tx>
            <c:strRef>
              <c:f>Лист1!$H$2:$H$3</c:f>
              <c:strCache>
                <c:ptCount val="1"/>
                <c:pt idx="0">
                  <c:v>Зарплатники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Лист1!$E$4:$E$15</c:f>
              <c:strCache>
                <c:ptCount val="11"/>
                <c:pt idx="0">
                  <c:v>01.08.2016</c:v>
                </c:pt>
                <c:pt idx="1">
                  <c:v>01.09.2016</c:v>
                </c:pt>
                <c:pt idx="2">
                  <c:v>01.10.2016</c:v>
                </c:pt>
                <c:pt idx="3">
                  <c:v>01.11.2016</c:v>
                </c:pt>
                <c:pt idx="4">
                  <c:v>01.12.2016</c:v>
                </c:pt>
                <c:pt idx="5">
                  <c:v>01.01.2017</c:v>
                </c:pt>
                <c:pt idx="6">
                  <c:v>01.02.2017</c:v>
                </c:pt>
                <c:pt idx="7">
                  <c:v>01.03.2017</c:v>
                </c:pt>
                <c:pt idx="8">
                  <c:v>01.04.2017</c:v>
                </c:pt>
                <c:pt idx="9">
                  <c:v>01.05.2017</c:v>
                </c:pt>
                <c:pt idx="10">
                  <c:v>01.06.2017</c:v>
                </c:pt>
              </c:strCache>
            </c:strRef>
          </c:cat>
          <c:val>
            <c:numRef>
              <c:f>Лист1!$H$4:$H$15</c:f>
              <c:numCache>
                <c:formatCode>General</c:formatCode>
                <c:ptCount val="11"/>
                <c:pt idx="0">
                  <c:v>20472</c:v>
                </c:pt>
                <c:pt idx="1">
                  <c:v>20291</c:v>
                </c:pt>
                <c:pt idx="2">
                  <c:v>20859</c:v>
                </c:pt>
                <c:pt idx="3">
                  <c:v>20838</c:v>
                </c:pt>
                <c:pt idx="4">
                  <c:v>22433</c:v>
                </c:pt>
                <c:pt idx="5">
                  <c:v>20675</c:v>
                </c:pt>
                <c:pt idx="6">
                  <c:v>20935</c:v>
                </c:pt>
                <c:pt idx="7">
                  <c:v>20682</c:v>
                </c:pt>
                <c:pt idx="8">
                  <c:v>20964</c:v>
                </c:pt>
                <c:pt idx="9">
                  <c:v>20118</c:v>
                </c:pt>
                <c:pt idx="10">
                  <c:v>19764</c:v>
                </c:pt>
              </c:numCache>
            </c:numRef>
          </c:val>
        </c:ser>
        <c:ser>
          <c:idx val="3"/>
          <c:order val="3"/>
          <c:tx>
            <c:strRef>
              <c:f>Лист1!$I$2:$I$3</c:f>
              <c:strCache>
                <c:ptCount val="1"/>
                <c:pt idx="0">
                  <c:v>Транзакторы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Лист1!$E$4:$E$15</c:f>
              <c:strCache>
                <c:ptCount val="11"/>
                <c:pt idx="0">
                  <c:v>01.08.2016</c:v>
                </c:pt>
                <c:pt idx="1">
                  <c:v>01.09.2016</c:v>
                </c:pt>
                <c:pt idx="2">
                  <c:v>01.10.2016</c:v>
                </c:pt>
                <c:pt idx="3">
                  <c:v>01.11.2016</c:v>
                </c:pt>
                <c:pt idx="4">
                  <c:v>01.12.2016</c:v>
                </c:pt>
                <c:pt idx="5">
                  <c:v>01.01.2017</c:v>
                </c:pt>
                <c:pt idx="6">
                  <c:v>01.02.2017</c:v>
                </c:pt>
                <c:pt idx="7">
                  <c:v>01.03.2017</c:v>
                </c:pt>
                <c:pt idx="8">
                  <c:v>01.04.2017</c:v>
                </c:pt>
                <c:pt idx="9">
                  <c:v>01.05.2017</c:v>
                </c:pt>
                <c:pt idx="10">
                  <c:v>01.06.2017</c:v>
                </c:pt>
              </c:strCache>
            </c:strRef>
          </c:cat>
          <c:val>
            <c:numRef>
              <c:f>Лист1!$I$4:$I$15</c:f>
              <c:numCache>
                <c:formatCode>General</c:formatCode>
                <c:ptCount val="11"/>
                <c:pt idx="0">
                  <c:v>25081</c:v>
                </c:pt>
                <c:pt idx="1">
                  <c:v>26617</c:v>
                </c:pt>
                <c:pt idx="2">
                  <c:v>26529</c:v>
                </c:pt>
                <c:pt idx="3">
                  <c:v>27583</c:v>
                </c:pt>
                <c:pt idx="4">
                  <c:v>27805</c:v>
                </c:pt>
                <c:pt idx="5">
                  <c:v>29280</c:v>
                </c:pt>
                <c:pt idx="6">
                  <c:v>29518</c:v>
                </c:pt>
                <c:pt idx="7">
                  <c:v>30899</c:v>
                </c:pt>
                <c:pt idx="8">
                  <c:v>31531</c:v>
                </c:pt>
                <c:pt idx="9">
                  <c:v>33369</c:v>
                </c:pt>
                <c:pt idx="10">
                  <c:v>34744</c:v>
                </c:pt>
              </c:numCache>
            </c:numRef>
          </c:val>
        </c:ser>
        <c:ser>
          <c:idx val="4"/>
          <c:order val="4"/>
          <c:tx>
            <c:strRef>
              <c:f>Лист1!$J$2:$J$3</c:f>
              <c:strCache>
                <c:ptCount val="1"/>
                <c:pt idx="0">
                  <c:v>Сберегатели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Лист1!$E$4:$E$15</c:f>
              <c:strCache>
                <c:ptCount val="11"/>
                <c:pt idx="0">
                  <c:v>01.08.2016</c:v>
                </c:pt>
                <c:pt idx="1">
                  <c:v>01.09.2016</c:v>
                </c:pt>
                <c:pt idx="2">
                  <c:v>01.10.2016</c:v>
                </c:pt>
                <c:pt idx="3">
                  <c:v>01.11.2016</c:v>
                </c:pt>
                <c:pt idx="4">
                  <c:v>01.12.2016</c:v>
                </c:pt>
                <c:pt idx="5">
                  <c:v>01.01.2017</c:v>
                </c:pt>
                <c:pt idx="6">
                  <c:v>01.02.2017</c:v>
                </c:pt>
                <c:pt idx="7">
                  <c:v>01.03.2017</c:v>
                </c:pt>
                <c:pt idx="8">
                  <c:v>01.04.2017</c:v>
                </c:pt>
                <c:pt idx="9">
                  <c:v>01.05.2017</c:v>
                </c:pt>
                <c:pt idx="10">
                  <c:v>01.06.2017</c:v>
                </c:pt>
              </c:strCache>
            </c:strRef>
          </c:cat>
          <c:val>
            <c:numRef>
              <c:f>Лист1!$J$4:$J$15</c:f>
              <c:numCache>
                <c:formatCode>General</c:formatCode>
                <c:ptCount val="11"/>
                <c:pt idx="0">
                  <c:v>19506</c:v>
                </c:pt>
                <c:pt idx="1">
                  <c:v>20142</c:v>
                </c:pt>
                <c:pt idx="2">
                  <c:v>20808</c:v>
                </c:pt>
                <c:pt idx="3">
                  <c:v>20861</c:v>
                </c:pt>
                <c:pt idx="4">
                  <c:v>21628</c:v>
                </c:pt>
                <c:pt idx="5">
                  <c:v>22059</c:v>
                </c:pt>
                <c:pt idx="6">
                  <c:v>22521</c:v>
                </c:pt>
                <c:pt idx="7">
                  <c:v>22855</c:v>
                </c:pt>
                <c:pt idx="8">
                  <c:v>23005</c:v>
                </c:pt>
                <c:pt idx="9">
                  <c:v>23149</c:v>
                </c:pt>
                <c:pt idx="10">
                  <c:v>23456</c:v>
                </c:pt>
              </c:numCache>
            </c:numRef>
          </c:val>
        </c:ser>
        <c:ser>
          <c:idx val="5"/>
          <c:order val="5"/>
          <c:tx>
            <c:strRef>
              <c:f>Лист1!$K$2:$K$3</c:f>
              <c:strCache>
                <c:ptCount val="1"/>
                <c:pt idx="0">
                  <c:v>Кредитные транзакторы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Лист1!$E$4:$E$15</c:f>
              <c:strCache>
                <c:ptCount val="11"/>
                <c:pt idx="0">
                  <c:v>01.08.2016</c:v>
                </c:pt>
                <c:pt idx="1">
                  <c:v>01.09.2016</c:v>
                </c:pt>
                <c:pt idx="2">
                  <c:v>01.10.2016</c:v>
                </c:pt>
                <c:pt idx="3">
                  <c:v>01.11.2016</c:v>
                </c:pt>
                <c:pt idx="4">
                  <c:v>01.12.2016</c:v>
                </c:pt>
                <c:pt idx="5">
                  <c:v>01.01.2017</c:v>
                </c:pt>
                <c:pt idx="6">
                  <c:v>01.02.2017</c:v>
                </c:pt>
                <c:pt idx="7">
                  <c:v>01.03.2017</c:v>
                </c:pt>
                <c:pt idx="8">
                  <c:v>01.04.2017</c:v>
                </c:pt>
                <c:pt idx="9">
                  <c:v>01.05.2017</c:v>
                </c:pt>
                <c:pt idx="10">
                  <c:v>01.06.2017</c:v>
                </c:pt>
              </c:strCache>
            </c:strRef>
          </c:cat>
          <c:val>
            <c:numRef>
              <c:f>Лист1!$K$4:$K$15</c:f>
              <c:numCache>
                <c:formatCode>General</c:formatCode>
                <c:ptCount val="11"/>
                <c:pt idx="0">
                  <c:v>7913</c:v>
                </c:pt>
                <c:pt idx="1">
                  <c:v>8194</c:v>
                </c:pt>
                <c:pt idx="2">
                  <c:v>8013</c:v>
                </c:pt>
                <c:pt idx="3">
                  <c:v>8181</c:v>
                </c:pt>
                <c:pt idx="4">
                  <c:v>8253</c:v>
                </c:pt>
                <c:pt idx="5">
                  <c:v>8453</c:v>
                </c:pt>
                <c:pt idx="6">
                  <c:v>8472</c:v>
                </c:pt>
                <c:pt idx="7">
                  <c:v>8599</c:v>
                </c:pt>
                <c:pt idx="8">
                  <c:v>8705</c:v>
                </c:pt>
                <c:pt idx="9">
                  <c:v>9144</c:v>
                </c:pt>
                <c:pt idx="10">
                  <c:v>9155</c:v>
                </c:pt>
              </c:numCache>
            </c:numRef>
          </c:val>
        </c:ser>
        <c:ser>
          <c:idx val="6"/>
          <c:order val="6"/>
          <c:tx>
            <c:strRef>
              <c:f>Лист1!$L$2:$L$3</c:f>
              <c:strCache>
                <c:ptCount val="1"/>
                <c:pt idx="0">
                  <c:v>Серая зона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Лист1!$E$4:$E$15</c:f>
              <c:strCache>
                <c:ptCount val="11"/>
                <c:pt idx="0">
                  <c:v>01.08.2016</c:v>
                </c:pt>
                <c:pt idx="1">
                  <c:v>01.09.2016</c:v>
                </c:pt>
                <c:pt idx="2">
                  <c:v>01.10.2016</c:v>
                </c:pt>
                <c:pt idx="3">
                  <c:v>01.11.2016</c:v>
                </c:pt>
                <c:pt idx="4">
                  <c:v>01.12.2016</c:v>
                </c:pt>
                <c:pt idx="5">
                  <c:v>01.01.2017</c:v>
                </c:pt>
                <c:pt idx="6">
                  <c:v>01.02.2017</c:v>
                </c:pt>
                <c:pt idx="7">
                  <c:v>01.03.2017</c:v>
                </c:pt>
                <c:pt idx="8">
                  <c:v>01.04.2017</c:v>
                </c:pt>
                <c:pt idx="9">
                  <c:v>01.05.2017</c:v>
                </c:pt>
                <c:pt idx="10">
                  <c:v>01.06.2017</c:v>
                </c:pt>
              </c:strCache>
            </c:strRef>
          </c:cat>
          <c:val>
            <c:numRef>
              <c:f>Лист1!$L$4:$L$15</c:f>
              <c:numCache>
                <c:formatCode>General</c:formatCode>
                <c:ptCount val="11"/>
                <c:pt idx="0">
                  <c:v>51663</c:v>
                </c:pt>
                <c:pt idx="1">
                  <c:v>50839</c:v>
                </c:pt>
                <c:pt idx="2">
                  <c:v>49005</c:v>
                </c:pt>
                <c:pt idx="3">
                  <c:v>49864</c:v>
                </c:pt>
                <c:pt idx="4">
                  <c:v>51699</c:v>
                </c:pt>
                <c:pt idx="5">
                  <c:v>49888</c:v>
                </c:pt>
                <c:pt idx="6">
                  <c:v>50756</c:v>
                </c:pt>
                <c:pt idx="7">
                  <c:v>51711</c:v>
                </c:pt>
                <c:pt idx="8">
                  <c:v>51522</c:v>
                </c:pt>
                <c:pt idx="9">
                  <c:v>50119</c:v>
                </c:pt>
                <c:pt idx="10">
                  <c:v>51130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7725208"/>
        <c:axId val="117820688"/>
      </c:barChart>
      <c:catAx>
        <c:axId val="117725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7820688"/>
        <c:crosses val="autoZero"/>
        <c:auto val="1"/>
        <c:lblAlgn val="ctr"/>
        <c:lblOffset val="100"/>
        <c:noMultiLvlLbl val="0"/>
      </c:catAx>
      <c:valAx>
        <c:axId val="11782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7725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482945807376112"/>
          <c:y val="0.26966398925682727"/>
          <c:w val="0.10383158524417818"/>
          <c:h val="0.524144356705154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8AE2-0DD5-48E9-911D-51E7F56790DE}" type="datetimeFigureOut">
              <a:rPr lang="ru-RU" smtClean="0"/>
              <a:t>31.07.2017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ADB4-B37A-4812-9141-5447BA44E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08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8AE2-0DD5-48E9-911D-51E7F56790DE}" type="datetimeFigureOut">
              <a:rPr lang="ru-RU" smtClean="0"/>
              <a:t>31.07.2017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ADB4-B37A-4812-9141-5447BA44E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0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8AE2-0DD5-48E9-911D-51E7F56790DE}" type="datetimeFigureOut">
              <a:rPr lang="ru-RU" smtClean="0"/>
              <a:t>31.07.2017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ADB4-B37A-4812-9141-5447BA44E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06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8AE2-0DD5-48E9-911D-51E7F56790DE}" type="datetimeFigureOut">
              <a:rPr lang="ru-RU" smtClean="0"/>
              <a:t>31.07.2017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ADB4-B37A-4812-9141-5447BA44E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22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8AE2-0DD5-48E9-911D-51E7F56790DE}" type="datetimeFigureOut">
              <a:rPr lang="ru-RU" smtClean="0"/>
              <a:t>31.07.2017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ADB4-B37A-4812-9141-5447BA44E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03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8AE2-0DD5-48E9-911D-51E7F56790DE}" type="datetimeFigureOut">
              <a:rPr lang="ru-RU" smtClean="0"/>
              <a:t>31.07.2017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ADB4-B37A-4812-9141-5447BA44E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61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8AE2-0DD5-48E9-911D-51E7F56790DE}" type="datetimeFigureOut">
              <a:rPr lang="ru-RU" smtClean="0"/>
              <a:t>31.07.2017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ADB4-B37A-4812-9141-5447BA44E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16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8AE2-0DD5-48E9-911D-51E7F56790DE}" type="datetimeFigureOut">
              <a:rPr lang="ru-RU" smtClean="0"/>
              <a:t>31.07.2017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ADB4-B37A-4812-9141-5447BA44E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07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8AE2-0DD5-48E9-911D-51E7F56790DE}" type="datetimeFigureOut">
              <a:rPr lang="ru-RU" smtClean="0"/>
              <a:t>31.07.2017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ADB4-B37A-4812-9141-5447BA44E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85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8AE2-0DD5-48E9-911D-51E7F56790DE}" type="datetimeFigureOut">
              <a:rPr lang="ru-RU" smtClean="0"/>
              <a:t>31.07.2017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ADB4-B37A-4812-9141-5447BA44E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13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8AE2-0DD5-48E9-911D-51E7F56790DE}" type="datetimeFigureOut">
              <a:rPr lang="ru-RU" smtClean="0"/>
              <a:t>31.07.2017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ADB4-B37A-4812-9141-5447BA44E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28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B8AE2-0DD5-48E9-911D-51E7F56790DE}" type="datetimeFigureOut">
              <a:rPr lang="ru-RU" smtClean="0"/>
              <a:t>31.07.2017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2ADB4-B37A-4812-9141-5447BA44E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32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21268" y="2057400"/>
            <a:ext cx="10515600" cy="1947331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Система применения </a:t>
            </a:r>
            <a:br>
              <a:rPr lang="ru-RU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ru-RU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моделей ДВП</a:t>
            </a:r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ru-RU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Витрина </a:t>
            </a:r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DMLMM)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575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66" y="698054"/>
            <a:ext cx="8111069" cy="6225252"/>
          </a:xfrm>
          <a:prstGeom prst="rect">
            <a:avLst/>
          </a:prstGeom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43934" y="35272"/>
            <a:ext cx="10515600" cy="582795"/>
          </a:xfrm>
        </p:spPr>
        <p:txBody>
          <a:bodyPr>
            <a:normAutofit/>
          </a:bodyPr>
          <a:lstStyle/>
          <a:p>
            <a:r>
              <a:rPr lang="ru-RU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Общая схема решения</a:t>
            </a:r>
            <a:endParaRPr lang="ru-RU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947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 txBox="1">
            <a:spLocks/>
          </p:cNvSpPr>
          <p:nvPr/>
        </p:nvSpPr>
        <p:spPr>
          <a:xfrm>
            <a:off x="143934" y="35272"/>
            <a:ext cx="10515600" cy="582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Компоненты</a:t>
            </a:r>
            <a:endParaRPr lang="ru-RU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932" y="4725221"/>
            <a:ext cx="11142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User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отдельная пользовательская схема БД, предназначена для разработки</a:t>
            </a:r>
            <a:r>
              <a:rPr lang="en-US" dirty="0" smtClean="0"/>
              <a:t>/</a:t>
            </a:r>
            <a:r>
              <a:rPr lang="ru-RU" dirty="0" smtClean="0"/>
              <a:t>обкатки моделей, скриптов обработки данных, «</a:t>
            </a:r>
            <a:r>
              <a:rPr lang="ru-RU" dirty="0" err="1" smtClean="0"/>
              <a:t>разработческая</a:t>
            </a:r>
            <a:r>
              <a:rPr lang="ru-RU" dirty="0" smtClean="0"/>
              <a:t>» копия </a:t>
            </a:r>
            <a:r>
              <a:rPr lang="en-US" dirty="0" smtClean="0"/>
              <a:t>Model Schema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позволяет создать идентичное окружение (локальные </a:t>
            </a:r>
            <a:r>
              <a:rPr lang="en-US" dirty="0" err="1" smtClean="0"/>
              <a:t>dblink</a:t>
            </a:r>
            <a:r>
              <a:rPr lang="en-US" dirty="0" smtClean="0"/>
              <a:t>’</a:t>
            </a:r>
            <a:r>
              <a:rPr lang="ru-RU" dirty="0" smtClean="0"/>
              <a:t>и к источникам под персональными логинами) для обеспечения максимально быстрой передачи </a:t>
            </a:r>
            <a:r>
              <a:rPr lang="ru-RU" dirty="0" err="1" smtClean="0"/>
              <a:t>пропилотированной</a:t>
            </a:r>
            <a:r>
              <a:rPr lang="ru-RU" dirty="0" smtClean="0"/>
              <a:t> модели на регулярное выполнение</a:t>
            </a:r>
            <a:r>
              <a:rPr lang="en-US" dirty="0" smtClean="0"/>
              <a:t> </a:t>
            </a:r>
            <a:r>
              <a:rPr lang="ru-RU" dirty="0" smtClean="0"/>
              <a:t>(в </a:t>
            </a:r>
            <a:r>
              <a:rPr lang="en-US" dirty="0" smtClean="0"/>
              <a:t>Model Schema)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3932" y="2416897"/>
            <a:ext cx="11142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Model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предназначена для регулярного применения определенной модели, для каждой модели создается своя собственная схема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содержит в себе четыре типа данных: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полученные с источника данные и результаты промежуточной обработки (</a:t>
            </a:r>
            <a:r>
              <a:rPr lang="en-US" dirty="0" smtClean="0"/>
              <a:t>Model Staging)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специализированные данные, отсутствующие в источниках (</a:t>
            </a:r>
            <a:r>
              <a:rPr lang="en-US" dirty="0" smtClean="0"/>
              <a:t>Model Input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параметры для регулярного выполнения (</a:t>
            </a:r>
            <a:r>
              <a:rPr lang="en-US" dirty="0" smtClean="0"/>
              <a:t>Model Parameters)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выходные данные с результатами (</a:t>
            </a:r>
            <a:r>
              <a:rPr lang="en-US" dirty="0" smtClean="0"/>
              <a:t>Model Output)</a:t>
            </a:r>
            <a:endParaRPr lang="ru-RU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43933" y="662571"/>
            <a:ext cx="11142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Витрина </a:t>
            </a:r>
            <a:r>
              <a:rPr lang="en-US" b="1" u="sng" dirty="0" smtClean="0"/>
              <a:t>MLM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отдельная БД, предназначенная для пилотирования и регулярного применения моделей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данные с источников получаются посредством использования стандартизированных по именам </a:t>
            </a:r>
            <a:r>
              <a:rPr lang="en-US" dirty="0" err="1" smtClean="0"/>
              <a:t>dblink</a:t>
            </a:r>
            <a:r>
              <a:rPr lang="en-US" dirty="0" smtClean="0"/>
              <a:t>’</a:t>
            </a:r>
            <a:r>
              <a:rPr lang="ru-RU" dirty="0" err="1" smtClean="0"/>
              <a:t>ов</a:t>
            </a:r>
            <a:r>
              <a:rPr lang="ru-RU" dirty="0" smtClean="0"/>
              <a:t> (идентичны для </a:t>
            </a:r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ru-RU" dirty="0" smtClean="0"/>
              <a:t>и </a:t>
            </a:r>
            <a:r>
              <a:rPr lang="en-US" dirty="0" smtClean="0"/>
              <a:t>Model schema) </a:t>
            </a:r>
            <a:r>
              <a:rPr lang="ru-RU" dirty="0" smtClean="0"/>
              <a:t>к промышленным системам-источникам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выходные данные видны для конечных пользователей из </a:t>
            </a:r>
            <a:r>
              <a:rPr lang="en-US" dirty="0" smtClean="0"/>
              <a:t>RBPROD </a:t>
            </a:r>
            <a:r>
              <a:rPr lang="ru-RU" dirty="0" smtClean="0"/>
              <a:t>по специальному </a:t>
            </a:r>
            <a:r>
              <a:rPr lang="en-US" dirty="0" smtClean="0"/>
              <a:t>public </a:t>
            </a:r>
            <a:r>
              <a:rPr lang="en-US" dirty="0" err="1" smtClean="0"/>
              <a:t>dblink</a:t>
            </a:r>
            <a:r>
              <a:rPr lang="en-US" dirty="0" smtClean="0"/>
              <a:t>’</a:t>
            </a:r>
            <a:r>
              <a:rPr lang="ru-RU" dirty="0" smtClean="0"/>
              <a:t>у </a:t>
            </a:r>
            <a:r>
              <a:rPr lang="en-US" dirty="0" smtClean="0"/>
              <a:t>@</a:t>
            </a:r>
            <a:r>
              <a:rPr lang="en-US" i="1" dirty="0" smtClean="0"/>
              <a:t>MODELS</a:t>
            </a:r>
            <a:r>
              <a:rPr lang="en-US" dirty="0" smtClean="0"/>
              <a:t> (</a:t>
            </a:r>
            <a:r>
              <a:rPr lang="ru-RU" dirty="0" smtClean="0"/>
              <a:t>при условии совпадения паролей для персональных логинов в витрине </a:t>
            </a:r>
            <a:r>
              <a:rPr lang="en-US" dirty="0" smtClean="0"/>
              <a:t>MLM </a:t>
            </a:r>
            <a:r>
              <a:rPr lang="ru-RU" dirty="0" smtClean="0"/>
              <a:t>и </a:t>
            </a:r>
            <a:r>
              <a:rPr lang="en-US" dirty="0" smtClean="0"/>
              <a:t>RBPROD)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536" y="-13758"/>
            <a:ext cx="3073930" cy="130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3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 txBox="1">
            <a:spLocks/>
          </p:cNvSpPr>
          <p:nvPr/>
        </p:nvSpPr>
        <p:spPr>
          <a:xfrm>
            <a:off x="143934" y="35272"/>
            <a:ext cx="10515600" cy="582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Компоненты</a:t>
            </a:r>
            <a:endParaRPr lang="ru-RU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933" y="637170"/>
            <a:ext cx="11142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Область алгоритмов</a:t>
            </a:r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набор </a:t>
            </a:r>
            <a:r>
              <a:rPr lang="ru-RU" dirty="0"/>
              <a:t>папок с файлами </a:t>
            </a:r>
            <a:r>
              <a:rPr lang="ru-RU" dirty="0" smtClean="0"/>
              <a:t>сценария и </a:t>
            </a:r>
            <a:r>
              <a:rPr lang="en-US" dirty="0" err="1" smtClean="0"/>
              <a:t>sql</a:t>
            </a:r>
            <a:r>
              <a:rPr lang="en-US" dirty="0" smtClean="0"/>
              <a:t>/python-</a:t>
            </a:r>
            <a:r>
              <a:rPr lang="ru-RU" dirty="0" smtClean="0"/>
              <a:t>скриптов на отдельном сервере приложений (для каждой модели своя папка), а также общих для всех моделей конфигурационных файлов с настройками (подключения к БД и пр.) и диспетчера </a:t>
            </a:r>
            <a:r>
              <a:rPr lang="en-US" dirty="0" err="1" smtClean="0"/>
              <a:t>Informatica</a:t>
            </a:r>
            <a:r>
              <a:rPr lang="en-US" dirty="0" smtClean="0"/>
              <a:t>, </a:t>
            </a:r>
            <a:r>
              <a:rPr lang="ru-RU" dirty="0" smtClean="0"/>
              <a:t>позволяющего составлять расписания регулярного применения моделей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933" y="2068036"/>
            <a:ext cx="11142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sh</a:t>
            </a:r>
            <a:r>
              <a:rPr lang="en-US" b="1" u="sng" dirty="0" smtClean="0"/>
              <a:t>-</a:t>
            </a:r>
            <a:r>
              <a:rPr lang="ru-RU" b="1" u="sng" dirty="0" smtClean="0"/>
              <a:t>сценарий</a:t>
            </a:r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описывает последовательность действий (формирование параметров, выполнение </a:t>
            </a:r>
            <a:r>
              <a:rPr lang="en-US" dirty="0" err="1" smtClean="0"/>
              <a:t>sql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python-</a:t>
            </a:r>
            <a:r>
              <a:rPr lang="ru-RU" dirty="0" smtClean="0"/>
              <a:t>скриптов обработки данных) для применения 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сценарий стандартизирован в виде шаблона, в который Аналитику не сложно добавить вызовы необходимых в рамках его модели скриптов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отдельные блоки шаблона описывают получения настроек из настроечного </a:t>
            </a:r>
            <a:r>
              <a:rPr lang="en-US" dirty="0" err="1" smtClean="0"/>
              <a:t>cfg</a:t>
            </a:r>
            <a:r>
              <a:rPr lang="en-US" dirty="0" smtClean="0"/>
              <a:t>-</a:t>
            </a:r>
            <a:r>
              <a:rPr lang="ru-RU" dirty="0" smtClean="0"/>
              <a:t>файла с переменными окружения и получение доп. параметров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43932" y="4109440"/>
            <a:ext cx="111421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sql</a:t>
            </a:r>
            <a:r>
              <a:rPr lang="en-US" b="1" u="sng" dirty="0" smtClean="0"/>
              <a:t>-</a:t>
            </a:r>
            <a:r>
              <a:rPr lang="ru-RU" b="1" u="sng" dirty="0" smtClean="0"/>
              <a:t>скрипт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содержит в себе загрузку исходных данных из систем-источников через </a:t>
            </a:r>
            <a:r>
              <a:rPr lang="en-US" dirty="0" err="1" smtClean="0"/>
              <a:t>db</a:t>
            </a:r>
            <a:r>
              <a:rPr lang="en-US" dirty="0" smtClean="0"/>
              <a:t>-link </a:t>
            </a:r>
            <a:r>
              <a:rPr lang="ru-RU" dirty="0" smtClean="0"/>
              <a:t>или их обработку внутри Витрины </a:t>
            </a:r>
            <a:r>
              <a:rPr lang="en-US" dirty="0" smtClean="0"/>
              <a:t>MLM</a:t>
            </a:r>
            <a:r>
              <a:rPr lang="ru-RU" dirty="0" smtClean="0"/>
              <a:t> с целью формирования промежуточного или итогового «</a:t>
            </a:r>
            <a:r>
              <a:rPr lang="ru-RU" dirty="0" err="1" smtClean="0"/>
              <a:t>датасета</a:t>
            </a:r>
            <a:r>
              <a:rPr lang="ru-RU" dirty="0" smtClean="0"/>
              <a:t>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выполняется через </a:t>
            </a:r>
            <a:r>
              <a:rPr lang="en-US" dirty="0" err="1" smtClean="0"/>
              <a:t>sqlplus</a:t>
            </a:r>
            <a:r>
              <a:rPr lang="en-US" dirty="0" smtClean="0"/>
              <a:t>, </a:t>
            </a:r>
            <a:r>
              <a:rPr lang="ru-RU" dirty="0" smtClean="0"/>
              <a:t>на вход может получать нужные параметры, которые передаются командами в файле </a:t>
            </a:r>
            <a:r>
              <a:rPr lang="en-US" dirty="0" err="1" smtClean="0"/>
              <a:t>sh</a:t>
            </a:r>
            <a:r>
              <a:rPr lang="en-US" dirty="0" smtClean="0"/>
              <a:t>-</a:t>
            </a:r>
            <a:r>
              <a:rPr lang="ru-RU" dirty="0" smtClean="0"/>
              <a:t>сценария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из-за использования </a:t>
            </a:r>
            <a:r>
              <a:rPr lang="en-US" dirty="0" err="1" smtClean="0"/>
              <a:t>db</a:t>
            </a:r>
            <a:r>
              <a:rPr lang="en-US" dirty="0" smtClean="0"/>
              <a:t>-link’</a:t>
            </a:r>
            <a:r>
              <a:rPr lang="ru-RU" dirty="0" err="1" smtClean="0"/>
              <a:t>ов</a:t>
            </a:r>
            <a:r>
              <a:rPr lang="ru-RU" dirty="0" smtClean="0"/>
              <a:t> крайне нежелательно соединять данные из разных источников или данные из источника с внутренними данными в одном запросе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скрипты должны быть написаны таким образом, чтобы могли успешно перезапускаться даже в случае неуспешного завершения предыдущего запуска, для целей обеспечения их регулярного выполнения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342" y="0"/>
            <a:ext cx="4166658" cy="9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7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 txBox="1">
            <a:spLocks/>
          </p:cNvSpPr>
          <p:nvPr/>
        </p:nvSpPr>
        <p:spPr>
          <a:xfrm>
            <a:off x="143934" y="35272"/>
            <a:ext cx="10515600" cy="582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Компоненты</a:t>
            </a:r>
            <a:endParaRPr lang="ru-RU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933" y="3564490"/>
            <a:ext cx="11142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Informatica</a:t>
            </a:r>
            <a:r>
              <a:rPr lang="en-US" b="1" u="sng" dirty="0" smtClean="0"/>
              <a:t>-</a:t>
            </a:r>
            <a:r>
              <a:rPr lang="ru-RU" b="1" u="sng" dirty="0" smtClean="0"/>
              <a:t>диспетчер</a:t>
            </a:r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Позволяет</a:t>
            </a:r>
            <a:r>
              <a:rPr lang="en-US" dirty="0" smtClean="0"/>
              <a:t> </a:t>
            </a:r>
            <a:r>
              <a:rPr lang="ru-RU" dirty="0" smtClean="0"/>
              <a:t>устанавливать применение моделей на постоянное расписание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Генерирует уникальный </a:t>
            </a:r>
            <a:r>
              <a:rPr lang="en-US" dirty="0" smtClean="0"/>
              <a:t>JOB</a:t>
            </a:r>
            <a:r>
              <a:rPr lang="ru-RU" dirty="0" smtClean="0"/>
              <a:t> процесса каждого применения модели</a:t>
            </a:r>
            <a:r>
              <a:rPr lang="en-US" dirty="0" smtClean="0"/>
              <a:t>, </a:t>
            </a:r>
            <a:r>
              <a:rPr lang="ru-RU" dirty="0" smtClean="0"/>
              <a:t>содержащий время его выполнения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Запускает выполнение </a:t>
            </a:r>
            <a:r>
              <a:rPr lang="en-US" dirty="0" err="1" smtClean="0"/>
              <a:t>sh</a:t>
            </a:r>
            <a:r>
              <a:rPr lang="en-US" dirty="0" smtClean="0"/>
              <a:t>-</a:t>
            </a:r>
            <a:r>
              <a:rPr lang="ru-RU" dirty="0" smtClean="0"/>
              <a:t>сценария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Формирует определенную </a:t>
            </a:r>
            <a:r>
              <a:rPr lang="en-US" dirty="0" smtClean="0"/>
              <a:t>e-mail </a:t>
            </a:r>
            <a:r>
              <a:rPr lang="ru-RU" dirty="0" smtClean="0"/>
              <a:t>рассылку по факту завершения процесса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03199" y="5736088"/>
            <a:ext cx="11142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репозиторий</a:t>
            </a:r>
            <a:r>
              <a:rPr lang="ru-RU" dirty="0" smtClean="0"/>
              <a:t> разработки кодов, позволяющий оперативно опубликовать новую «</a:t>
            </a:r>
            <a:r>
              <a:rPr lang="ru-RU" dirty="0" err="1" smtClean="0"/>
              <a:t>пропилотированную</a:t>
            </a:r>
            <a:r>
              <a:rPr lang="ru-RU" dirty="0" smtClean="0"/>
              <a:t>» версию файлов модели в область алгоритмов для регулярного выполнения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931" y="651935"/>
            <a:ext cx="11142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Файлы модели</a:t>
            </a:r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Специфические файлы, используемые в </a:t>
            </a:r>
            <a:r>
              <a:rPr lang="en-US" dirty="0" smtClean="0"/>
              <a:t>python-</a:t>
            </a:r>
            <a:r>
              <a:rPr lang="ru-RU" dirty="0" smtClean="0"/>
              <a:t>коде конкретной модели (при необходимости)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43931" y="1257251"/>
            <a:ext cx="11142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К</a:t>
            </a:r>
            <a:r>
              <a:rPr lang="ru-RU" b="1" u="sng" dirty="0" smtClean="0"/>
              <a:t>од на </a:t>
            </a:r>
            <a:r>
              <a:rPr lang="en-US" b="1" u="sng" dirty="0" smtClean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файлы со скриптами на </a:t>
            </a:r>
            <a:r>
              <a:rPr lang="en-US" dirty="0" smtClean="0"/>
              <a:t>python</a:t>
            </a:r>
            <a:r>
              <a:rPr lang="ru-RU" dirty="0" smtClean="0"/>
              <a:t>, выполняющие определенный этап или финальную обработку данных, полученных после выполнения </a:t>
            </a:r>
            <a:r>
              <a:rPr lang="en-US" dirty="0" err="1" smtClean="0"/>
              <a:t>sql</a:t>
            </a:r>
            <a:r>
              <a:rPr lang="en-US" dirty="0" smtClean="0"/>
              <a:t>-</a:t>
            </a:r>
            <a:r>
              <a:rPr lang="ru-RU" dirty="0" smtClean="0"/>
              <a:t>скриптов, и формирование результата в </a:t>
            </a:r>
            <a:r>
              <a:rPr lang="en-US" dirty="0" smtClean="0"/>
              <a:t>Model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</a:t>
            </a:r>
            <a:r>
              <a:rPr lang="ru-RU" dirty="0" smtClean="0"/>
              <a:t>а вход могут получать параметры, которые </a:t>
            </a:r>
            <a:r>
              <a:rPr lang="ru-RU" dirty="0"/>
              <a:t>передаются командами в файле </a:t>
            </a:r>
            <a:r>
              <a:rPr lang="en-US" dirty="0" err="1"/>
              <a:t>sh</a:t>
            </a:r>
            <a:r>
              <a:rPr lang="en-US" dirty="0"/>
              <a:t>-</a:t>
            </a:r>
            <a:r>
              <a:rPr lang="ru-RU" dirty="0" smtClean="0"/>
              <a:t>сценария (в частности </a:t>
            </a:r>
            <a:r>
              <a:rPr lang="en-US" dirty="0" smtClean="0"/>
              <a:t>JOB)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 формировании выходных данных должно применяться правило сохранения предыдущих версий расчета: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Каждая версия должны помечаться идентификатором </a:t>
            </a:r>
            <a:r>
              <a:rPr lang="en-US" dirty="0" smtClean="0"/>
              <a:t>JOB, </a:t>
            </a:r>
            <a:r>
              <a:rPr lang="ru-RU" dirty="0" smtClean="0"/>
              <a:t>содержащим в себе время расчета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Последние актуальные версии расчет помечаются </a:t>
            </a:r>
            <a:r>
              <a:rPr lang="ru-RU" dirty="0"/>
              <a:t>специальным флагом </a:t>
            </a:r>
            <a:r>
              <a:rPr lang="en-US" dirty="0" smtClean="0"/>
              <a:t>ACTIVE=1</a:t>
            </a:r>
            <a:endParaRPr lang="ru-R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03199" y="5062760"/>
            <a:ext cx="11142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cfg</a:t>
            </a:r>
            <a:r>
              <a:rPr lang="en-US" b="1" u="sng" dirty="0" smtClean="0"/>
              <a:t>-</a:t>
            </a:r>
            <a:r>
              <a:rPr lang="ru-RU" b="1" u="sng" dirty="0" smtClean="0"/>
              <a:t>файл</a:t>
            </a:r>
            <a:r>
              <a:rPr lang="en-US" b="1" u="sng" dirty="0" smtClean="0"/>
              <a:t> </a:t>
            </a:r>
            <a:r>
              <a:rPr lang="ru-RU" b="1" u="sng" dirty="0" smtClean="0"/>
              <a:t>с переменными окружения</a:t>
            </a:r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файл, содержащий в себе общие параметры (реквизиты подключения и пр.) для каждой модели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342" y="0"/>
            <a:ext cx="4166658" cy="9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5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 txBox="1">
            <a:spLocks/>
          </p:cNvSpPr>
          <p:nvPr/>
        </p:nvSpPr>
        <p:spPr>
          <a:xfrm>
            <a:off x="143934" y="35272"/>
            <a:ext cx="10515600" cy="582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Модель кластеризации 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Affluent</a:t>
            </a:r>
            <a:endParaRPr lang="ru-RU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930" y="3113378"/>
            <a:ext cx="111421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Схема в БД - </a:t>
            </a:r>
            <a:r>
              <a:rPr lang="en-US" b="1" u="sng" dirty="0" smtClean="0"/>
              <a:t>CLUST_AFFL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Таблица </a:t>
            </a:r>
            <a:r>
              <a:rPr lang="en-US" sz="1600" dirty="0" smtClean="0"/>
              <a:t>PARAM </a:t>
            </a:r>
            <a:r>
              <a:rPr lang="ru-RU" sz="1600" dirty="0" smtClean="0"/>
              <a:t>содержит параметр даты отчетного месяца, за который выполняется процесс (при регулярном применении меняется автоматически на предыдущий месяц)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Таблица </a:t>
            </a:r>
            <a:r>
              <a:rPr lang="en-US" sz="1600" dirty="0" smtClean="0"/>
              <a:t>OUTPUT_</a:t>
            </a:r>
            <a:r>
              <a:rPr lang="en-US" sz="1600" i="1" dirty="0" smtClean="0"/>
              <a:t>YYMM</a:t>
            </a:r>
            <a:r>
              <a:rPr lang="en-US" sz="1600" dirty="0" smtClean="0"/>
              <a:t>, </a:t>
            </a:r>
            <a:r>
              <a:rPr lang="ru-RU" sz="1600" dirty="0" smtClean="0"/>
              <a:t>где </a:t>
            </a:r>
            <a:r>
              <a:rPr lang="en-US" sz="1600" i="1" dirty="0" smtClean="0"/>
              <a:t>YYMM</a:t>
            </a:r>
            <a:r>
              <a:rPr lang="ru-RU" sz="1600" dirty="0" smtClean="0"/>
              <a:t> – год и месяц, за который выполняется расчет, содержит полученный </a:t>
            </a:r>
            <a:r>
              <a:rPr lang="en-US" sz="1600" dirty="0" err="1" smtClean="0"/>
              <a:t>sql</a:t>
            </a:r>
            <a:r>
              <a:rPr lang="en-US" sz="1600" dirty="0" smtClean="0"/>
              <a:t>-</a:t>
            </a:r>
            <a:r>
              <a:rPr lang="ru-RU" sz="1600" dirty="0" smtClean="0"/>
              <a:t>скриптом </a:t>
            </a:r>
            <a:r>
              <a:rPr lang="ru-RU" sz="1600" dirty="0"/>
              <a:t>из данных </a:t>
            </a:r>
            <a:r>
              <a:rPr lang="en-US" sz="1600" dirty="0"/>
              <a:t>DWH</a:t>
            </a:r>
            <a:r>
              <a:rPr lang="ru-RU" sz="1600" dirty="0" smtClean="0"/>
              <a:t> «</a:t>
            </a:r>
            <a:r>
              <a:rPr lang="ru-RU" sz="1600" dirty="0" err="1" smtClean="0"/>
              <a:t>датасет</a:t>
            </a:r>
            <a:r>
              <a:rPr lang="ru-RU" sz="1600" dirty="0" smtClean="0"/>
              <a:t>» для кода </a:t>
            </a:r>
            <a:r>
              <a:rPr lang="en-US" sz="1600" dirty="0" smtClean="0"/>
              <a:t>python</a:t>
            </a:r>
            <a:r>
              <a:rPr lang="ru-RU" sz="1600" dirty="0" smtClean="0"/>
              <a:t> с рассчитанными для каждого клиента показателями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Таблица </a:t>
            </a:r>
            <a:r>
              <a:rPr lang="en-US" sz="1600" dirty="0" smtClean="0"/>
              <a:t>AFFLCLUSTER_OUT</a:t>
            </a:r>
            <a:r>
              <a:rPr lang="ru-RU" sz="1600" dirty="0" smtClean="0"/>
              <a:t> содержит конечные результаты кластеризации, полученные по результатам отработки </a:t>
            </a:r>
            <a:r>
              <a:rPr lang="en-US" sz="1600" dirty="0" smtClean="0"/>
              <a:t>python</a:t>
            </a:r>
            <a:r>
              <a:rPr lang="ru-RU" sz="1600" dirty="0" smtClean="0"/>
              <a:t>-кода. Краткое описание столбцов: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report_date</a:t>
            </a:r>
            <a:r>
              <a:rPr lang="en-US" sz="1200" dirty="0" smtClean="0"/>
              <a:t> –</a:t>
            </a:r>
            <a:r>
              <a:rPr lang="ru-RU" sz="1200" dirty="0" smtClean="0"/>
              <a:t>месяц, за который выполняется расчет (первый день месяца)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pin_eq</a:t>
            </a:r>
            <a:r>
              <a:rPr lang="en-US" sz="1200" dirty="0" smtClean="0"/>
              <a:t> – </a:t>
            </a:r>
            <a:r>
              <a:rPr lang="ru-RU" sz="1200" dirty="0" smtClean="0"/>
              <a:t>ПИН клиента</a:t>
            </a:r>
            <a:endParaRPr lang="en-US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cluster_bi</a:t>
            </a:r>
            <a:r>
              <a:rPr lang="en-US" sz="1200" dirty="0" smtClean="0"/>
              <a:t> – </a:t>
            </a:r>
            <a:r>
              <a:rPr lang="ru-RU" sz="1200" dirty="0" smtClean="0"/>
              <a:t>рассчитанный номер кластера для клиента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j</a:t>
            </a:r>
            <a:r>
              <a:rPr lang="en-US" sz="1200" dirty="0" smtClean="0"/>
              <a:t>ob – </a:t>
            </a:r>
            <a:r>
              <a:rPr lang="ru-RU" sz="1200" dirty="0" smtClean="0"/>
              <a:t>идентификатор расчета, начинающийся с времени выполнения расчета в формате </a:t>
            </a:r>
            <a:r>
              <a:rPr lang="en-US" sz="1200" dirty="0" smtClean="0"/>
              <a:t>YYMMDDHHMISS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active – </a:t>
            </a:r>
            <a:r>
              <a:rPr lang="ru-RU" sz="1200" dirty="0" smtClean="0"/>
              <a:t>признак последнего актуального расчета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остальные поля – значения рассчитанных показателей, перенесенные из соответствующего «</a:t>
            </a:r>
            <a:r>
              <a:rPr lang="ru-RU" sz="1200" dirty="0" err="1" smtClean="0"/>
              <a:t>датасета</a:t>
            </a:r>
            <a:r>
              <a:rPr lang="ru-RU" sz="1200" dirty="0" smtClean="0"/>
              <a:t>» </a:t>
            </a:r>
            <a:r>
              <a:rPr lang="en-US" sz="1200" dirty="0" err="1" smtClean="0"/>
              <a:t>output_</a:t>
            </a:r>
            <a:r>
              <a:rPr lang="en-US" sz="1200" i="1" dirty="0" err="1" smtClean="0"/>
              <a:t>yymm</a:t>
            </a:r>
            <a:endParaRPr lang="ru-RU" sz="12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Пример получения актуальных результатов расчета кластеризации за июнь 2017:</a:t>
            </a:r>
          </a:p>
          <a:p>
            <a:pPr lvl="1"/>
            <a:r>
              <a:rPr lang="en-US" sz="1200" dirty="0"/>
              <a:t>select * from </a:t>
            </a:r>
            <a:r>
              <a:rPr lang="en-US" sz="1200" dirty="0" err="1"/>
              <a:t>clust_affl.AFFLCLUSTER_OUT</a:t>
            </a:r>
            <a:r>
              <a:rPr lang="en-US" sz="1200" dirty="0"/>
              <a:t> where </a:t>
            </a:r>
            <a:r>
              <a:rPr lang="en-US" sz="1200" dirty="0" err="1"/>
              <a:t>report_date</a:t>
            </a:r>
            <a:r>
              <a:rPr lang="en-US" sz="1200" dirty="0"/>
              <a:t>=</a:t>
            </a:r>
            <a:r>
              <a:rPr lang="en-US" sz="1200" dirty="0" err="1"/>
              <a:t>to_date</a:t>
            </a:r>
            <a:r>
              <a:rPr lang="en-US" sz="1200" dirty="0"/>
              <a:t>(</a:t>
            </a:r>
            <a:r>
              <a:rPr lang="en-US" sz="1200" dirty="0" smtClean="0"/>
              <a:t>'01.0</a:t>
            </a:r>
            <a:r>
              <a:rPr lang="ru-RU" sz="1200" dirty="0" smtClean="0"/>
              <a:t>6</a:t>
            </a:r>
            <a:r>
              <a:rPr lang="en-US" sz="1200" dirty="0" smtClean="0"/>
              <a:t>.2017</a:t>
            </a:r>
            <a:r>
              <a:rPr lang="en-US" sz="1200" dirty="0"/>
              <a:t>','dd.mm.yyyy') and active=1;</a:t>
            </a:r>
            <a:endParaRPr lang="ru-RU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Все остальные таблицы – промежуточные, формируются каждый раз заново в процессе расчета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43931" y="516740"/>
            <a:ext cx="1114213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Общее описание алгоритма</a:t>
            </a:r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Расчет запускается ежемесячно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На каждый месяц отбираются клиенты из </a:t>
            </a:r>
            <a:r>
              <a:rPr lang="en-US" sz="1600" dirty="0" smtClean="0"/>
              <a:t>Affluent </a:t>
            </a:r>
            <a:r>
              <a:rPr lang="ru-RU" sz="1600" dirty="0" smtClean="0"/>
              <a:t>сегмента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Для каждого клиента по данным </a:t>
            </a:r>
            <a:r>
              <a:rPr lang="en-US" sz="1600" dirty="0" smtClean="0"/>
              <a:t>DWH </a:t>
            </a:r>
            <a:r>
              <a:rPr lang="ru-RU" sz="1600" dirty="0" smtClean="0"/>
              <a:t>рассчитываются 9 показателей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В качестве исходных данных задаются центры 7 кластеров относительно этих 9 показателей</a:t>
            </a:r>
            <a:r>
              <a:rPr lang="en-US" sz="1600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930" y="2696167"/>
            <a:ext cx="11142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На выходе алгоритм определяет принадлежность каждого клиента к одному из 7 кластеров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745" y="1884424"/>
            <a:ext cx="4511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0 – “</a:t>
            </a:r>
            <a:r>
              <a:rPr lang="ru-RU" sz="1200" dirty="0" err="1" smtClean="0"/>
              <a:t>Депозитчики</a:t>
            </a:r>
            <a:r>
              <a:rPr lang="en-US" sz="1200" dirty="0" smtClean="0"/>
              <a:t>”</a:t>
            </a:r>
            <a:endParaRPr lang="ru-RU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1 – “</a:t>
            </a:r>
            <a:r>
              <a:rPr lang="ru-RU" sz="1200" dirty="0" smtClean="0"/>
              <a:t>С кредитом</a:t>
            </a:r>
            <a:r>
              <a:rPr lang="en-US" sz="1200" dirty="0" smtClean="0"/>
              <a:t>”</a:t>
            </a:r>
            <a:endParaRPr lang="ru-RU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2 – “</a:t>
            </a:r>
            <a:r>
              <a:rPr lang="ru-RU" sz="1200" dirty="0" err="1" smtClean="0"/>
              <a:t>Зарплатники</a:t>
            </a:r>
            <a:r>
              <a:rPr lang="en-US" sz="1200" dirty="0" smtClean="0"/>
              <a:t>”</a:t>
            </a:r>
            <a:endParaRPr lang="ru-RU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3 – “</a:t>
            </a:r>
            <a:r>
              <a:rPr lang="ru-RU" sz="1200" dirty="0" err="1" smtClean="0"/>
              <a:t>Транзакторы</a:t>
            </a:r>
            <a:r>
              <a:rPr lang="en-US" sz="1200" dirty="0" smtClean="0"/>
              <a:t>”</a:t>
            </a:r>
            <a:endParaRPr lang="ru-RU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315700" y="1884424"/>
            <a:ext cx="451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4 – “</a:t>
            </a:r>
            <a:r>
              <a:rPr lang="ru-RU" sz="1200" dirty="0" err="1" smtClean="0"/>
              <a:t>Сберегатели</a:t>
            </a:r>
            <a:r>
              <a:rPr lang="en-US" sz="1200" dirty="0" smtClean="0"/>
              <a:t>”</a:t>
            </a:r>
            <a:endParaRPr lang="ru-RU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5 – “</a:t>
            </a:r>
            <a:r>
              <a:rPr lang="ru-RU" sz="1200" dirty="0" smtClean="0"/>
              <a:t>Кредитные </a:t>
            </a:r>
            <a:r>
              <a:rPr lang="ru-RU" sz="1200" dirty="0" err="1" smtClean="0"/>
              <a:t>транзакторы</a:t>
            </a:r>
            <a:r>
              <a:rPr lang="en-US" sz="1200" dirty="0" smtClean="0"/>
              <a:t>”</a:t>
            </a:r>
            <a:endParaRPr lang="ru-RU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6 – “</a:t>
            </a:r>
            <a:r>
              <a:rPr lang="ru-RU" sz="1200" dirty="0" smtClean="0"/>
              <a:t>Серая зона</a:t>
            </a:r>
            <a:r>
              <a:rPr lang="en-US" sz="1200" dirty="0" smtClean="0"/>
              <a:t>”</a:t>
            </a:r>
            <a:endParaRPr lang="ru-RU" sz="1200" dirty="0" smtClean="0"/>
          </a:p>
        </p:txBody>
      </p:sp>
    </p:spTree>
    <p:extLst>
      <p:ext uri="{BB962C8B-B14F-4D97-AF65-F5344CB8AC3E}">
        <p14:creationId xmlns:p14="http://schemas.microsoft.com/office/powerpoint/2010/main" val="350448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 txBox="1">
            <a:spLocks/>
          </p:cNvSpPr>
          <p:nvPr/>
        </p:nvSpPr>
        <p:spPr>
          <a:xfrm>
            <a:off x="143934" y="35272"/>
            <a:ext cx="10515600" cy="582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Модель кластеризации 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Affluent</a:t>
            </a:r>
            <a:endParaRPr lang="ru-RU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326" y="558797"/>
            <a:ext cx="11142133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Область алгоритмов – папка </a:t>
            </a:r>
            <a:r>
              <a:rPr lang="en-US" b="1" u="sng" dirty="0" err="1" smtClean="0"/>
              <a:t>AffluentClusterModel</a:t>
            </a:r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 smtClean="0"/>
              <a:t>Единый </a:t>
            </a:r>
            <a:r>
              <a:rPr lang="en-US" sz="1600" b="1" dirty="0" err="1" smtClean="0"/>
              <a:t>sql</a:t>
            </a:r>
            <a:r>
              <a:rPr lang="ru-RU" sz="1600" b="1" dirty="0" smtClean="0"/>
              <a:t>-скрипт</a:t>
            </a:r>
            <a:r>
              <a:rPr lang="ru-RU" sz="1600" dirty="0" smtClean="0"/>
              <a:t> с использованием промежуточных таблиц сначала собирает нужные данные из </a:t>
            </a:r>
            <a:r>
              <a:rPr lang="en-US" sz="1600" dirty="0" smtClean="0"/>
              <a:t>DWH, </a:t>
            </a:r>
            <a:r>
              <a:rPr lang="ru-RU" sz="1600" dirty="0" smtClean="0"/>
              <a:t>затем выполняет их дополнительную обработку и формирует итоговый «</a:t>
            </a:r>
            <a:r>
              <a:rPr lang="ru-RU" sz="1600" dirty="0" err="1" smtClean="0"/>
              <a:t>датасет</a:t>
            </a:r>
            <a:r>
              <a:rPr lang="ru-RU" sz="1600" dirty="0" smtClean="0"/>
              <a:t>» со значением всех </a:t>
            </a:r>
            <a:r>
              <a:rPr lang="en-US" sz="1600" dirty="0" smtClean="0"/>
              <a:t>9 </a:t>
            </a:r>
            <a:r>
              <a:rPr lang="ru-RU" sz="1600" dirty="0" smtClean="0"/>
              <a:t>показателей для каждого клиента</a:t>
            </a:r>
            <a:r>
              <a:rPr lang="en-US" sz="16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 err="1" smtClean="0"/>
              <a:t>only_dep</a:t>
            </a:r>
            <a:r>
              <a:rPr lang="en-US" sz="1200" dirty="0" smtClean="0"/>
              <a:t> - </a:t>
            </a:r>
            <a:r>
              <a:rPr lang="ru-RU" sz="1200" dirty="0"/>
              <a:t>р</a:t>
            </a:r>
            <a:r>
              <a:rPr lang="ru-RU" sz="1200" dirty="0" smtClean="0"/>
              <a:t>авен </a:t>
            </a:r>
            <a:r>
              <a:rPr lang="ru-RU" sz="1200" dirty="0"/>
              <a:t>1, если у клиента на </a:t>
            </a:r>
            <a:r>
              <a:rPr lang="ru-RU" sz="1200" dirty="0" smtClean="0"/>
              <a:t>конец отчетного месяца </a:t>
            </a:r>
            <a:r>
              <a:rPr lang="ru-RU" sz="1200" dirty="0"/>
              <a:t>есть активные депозиты и/или экспресс-счета, но нет никаких других активных продуктов, указанных ниже для показателя </a:t>
            </a:r>
            <a:r>
              <a:rPr lang="ru-RU" sz="1200" dirty="0" err="1"/>
              <a:t>cnt_product</a:t>
            </a:r>
            <a:r>
              <a:rPr lang="ru-RU" sz="1200" dirty="0"/>
              <a:t>. В противном случае равен 0.</a:t>
            </a:r>
            <a:endParaRPr lang="ru-RU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cn_dc_3</a:t>
            </a:r>
            <a:r>
              <a:rPr lang="ru-RU" sz="1200" dirty="0" smtClean="0"/>
              <a:t> - </a:t>
            </a:r>
            <a:r>
              <a:rPr lang="ru-RU" sz="1200" dirty="0"/>
              <a:t>к</a:t>
            </a:r>
            <a:r>
              <a:rPr lang="ru-RU" sz="1200" dirty="0" smtClean="0"/>
              <a:t>оличество </a:t>
            </a:r>
            <a:r>
              <a:rPr lang="ru-RU" sz="1200" dirty="0"/>
              <a:t>покупок (товаров и услуг), оплаченных дебетовыми картами  за последние три месяца до отчетной даты</a:t>
            </a:r>
            <a:endParaRPr lang="en-US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cn_credit_3 </a:t>
            </a:r>
            <a:r>
              <a:rPr lang="en-US" sz="1200" dirty="0" smtClean="0"/>
              <a:t>- </a:t>
            </a:r>
            <a:r>
              <a:rPr lang="ru-RU" sz="1200" dirty="0"/>
              <a:t>к</a:t>
            </a:r>
            <a:r>
              <a:rPr lang="ru-RU" sz="1200" dirty="0" smtClean="0"/>
              <a:t>оличество </a:t>
            </a:r>
            <a:r>
              <a:rPr lang="ru-RU" sz="1200" dirty="0"/>
              <a:t>покупок (товаров и услуг), оплаченных кредитными картами за последние три месяца до отчетной даты</a:t>
            </a:r>
            <a:r>
              <a:rPr lang="en-US" sz="1200" dirty="0" smtClean="0"/>
              <a:t> </a:t>
            </a:r>
            <a:endParaRPr lang="en-US" sz="12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pop_3</a:t>
            </a:r>
            <a:r>
              <a:rPr lang="ru-RU" sz="1200" b="1" dirty="0" smtClean="0"/>
              <a:t> </a:t>
            </a:r>
            <a:r>
              <a:rPr lang="ru-RU" sz="1200" dirty="0" smtClean="0"/>
              <a:t>- </a:t>
            </a:r>
            <a:r>
              <a:rPr lang="ru-RU" sz="1200" dirty="0"/>
              <a:t>к</a:t>
            </a:r>
            <a:r>
              <a:rPr lang="ru-RU" sz="1200" dirty="0" smtClean="0"/>
              <a:t>оличество </a:t>
            </a:r>
            <a:r>
              <a:rPr lang="ru-RU" sz="1200" dirty="0"/>
              <a:t>различных категорий (групп) точек продаж (МСС), в которых совершались покупки, оплаченные картами за последние три месяца до отчетной даты</a:t>
            </a:r>
            <a:endParaRPr lang="en-US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 err="1" smtClean="0"/>
              <a:t>rest_cv_save_avg</a:t>
            </a:r>
            <a:r>
              <a:rPr lang="ru-RU" sz="1200" b="1" dirty="0" smtClean="0"/>
              <a:t> </a:t>
            </a:r>
            <a:r>
              <a:rPr lang="ru-RU" sz="1200" dirty="0" smtClean="0"/>
              <a:t>- </a:t>
            </a:r>
            <a:r>
              <a:rPr lang="ru-RU" sz="1200" dirty="0"/>
              <a:t>с</a:t>
            </a:r>
            <a:r>
              <a:rPr lang="ru-RU" sz="1200" dirty="0" smtClean="0"/>
              <a:t>реднее </a:t>
            </a:r>
            <a:r>
              <a:rPr lang="ru-RU" sz="1200" dirty="0"/>
              <a:t>арифметическое ненулевых среднемесячных остатков на счетах "Ценное время" за последние три месяца</a:t>
            </a:r>
            <a:endParaRPr lang="en-US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 err="1" smtClean="0"/>
              <a:t>rest_all_avg</a:t>
            </a:r>
            <a:r>
              <a:rPr lang="ru-RU" sz="1200" b="1" dirty="0" smtClean="0"/>
              <a:t> </a:t>
            </a:r>
            <a:r>
              <a:rPr lang="ru-RU" sz="1200" dirty="0" smtClean="0"/>
              <a:t>- </a:t>
            </a:r>
            <a:r>
              <a:rPr lang="ru-RU" sz="1200" dirty="0"/>
              <a:t>Среднее арифметическое ненулевых среднемесячных остатков на всех счетах привлеченных средств клиента </a:t>
            </a:r>
            <a:r>
              <a:rPr lang="ru-RU" sz="1200" dirty="0" smtClean="0"/>
              <a:t>за </a:t>
            </a:r>
            <a:r>
              <a:rPr lang="ru-RU" sz="1200" dirty="0"/>
              <a:t>последние три месяца</a:t>
            </a:r>
            <a:endParaRPr lang="en-US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 err="1" smtClean="0"/>
              <a:t>zp_bi</a:t>
            </a:r>
            <a:r>
              <a:rPr lang="ru-RU" sz="1200" dirty="0" smtClean="0"/>
              <a:t> - </a:t>
            </a:r>
            <a:r>
              <a:rPr lang="ru-RU" sz="1200" dirty="0"/>
              <a:t>с</a:t>
            </a:r>
            <a:r>
              <a:rPr lang="ru-RU" sz="1200" dirty="0" smtClean="0"/>
              <a:t>редний </a:t>
            </a:r>
            <a:r>
              <a:rPr lang="ru-RU" sz="1200" dirty="0"/>
              <a:t>размер месячной суммы всех компенсационных выплат клиенту за последние три месяца (исключая месяцы, в которых выплат не было)</a:t>
            </a:r>
            <a:endParaRPr lang="en-US" sz="12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 err="1" smtClean="0"/>
              <a:t>cnt_product</a:t>
            </a:r>
            <a:r>
              <a:rPr lang="ru-RU" sz="1200" b="1" dirty="0" smtClean="0"/>
              <a:t> </a:t>
            </a:r>
            <a:r>
              <a:rPr lang="ru-RU" sz="1200" dirty="0" smtClean="0"/>
              <a:t>- </a:t>
            </a:r>
            <a:r>
              <a:rPr lang="ru-RU" sz="1200" dirty="0"/>
              <a:t>к</a:t>
            </a:r>
            <a:r>
              <a:rPr lang="ru-RU" sz="1200" dirty="0" smtClean="0"/>
              <a:t>оличество </a:t>
            </a:r>
            <a:r>
              <a:rPr lang="ru-RU" sz="1200" dirty="0"/>
              <a:t>различных групп активных продуктов из следующего списка (у клиента на отчетную дату</a:t>
            </a:r>
            <a:r>
              <a:rPr lang="ru-RU" sz="1200" dirty="0" smtClean="0"/>
              <a:t>): </a:t>
            </a:r>
            <a:r>
              <a:rPr lang="ru-RU" sz="1200" dirty="0"/>
              <a:t>пакет услуг;  депозиты; накопительные счета; прочие счета д/в; кредитные карты;  PIL; потребительский кредит (в точке продаж товаров); автокредит; ипотека; зарплатная карта</a:t>
            </a:r>
            <a:endParaRPr lang="en-US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 err="1" smtClean="0"/>
              <a:t>oplata_cred_sum</a:t>
            </a:r>
            <a:r>
              <a:rPr lang="ru-RU" sz="1200" b="1" dirty="0" smtClean="0"/>
              <a:t> </a:t>
            </a:r>
            <a:r>
              <a:rPr lang="ru-RU" sz="1200" dirty="0" smtClean="0"/>
              <a:t>- средний </a:t>
            </a:r>
            <a:r>
              <a:rPr lang="ru-RU" sz="1200" dirty="0"/>
              <a:t>размер месячной суммы </a:t>
            </a:r>
            <a:r>
              <a:rPr lang="ru-RU" sz="1200" dirty="0" err="1"/>
              <a:t>аннуитетных</a:t>
            </a:r>
            <a:r>
              <a:rPr lang="ru-RU" sz="1200" dirty="0"/>
              <a:t> платежей клиента по кредитам Банка за первые два месяца 3-месячного периода (исключая месяцы, в которых выплат не было)</a:t>
            </a:r>
            <a:endParaRPr lang="ru-RU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sql</a:t>
            </a:r>
            <a:r>
              <a:rPr lang="en-US" sz="1600" dirty="0" smtClean="0"/>
              <a:t>-</a:t>
            </a:r>
            <a:r>
              <a:rPr lang="ru-RU" sz="1600" dirty="0" smtClean="0"/>
              <a:t>скрипт имеет один входящий параметр – месяц расчета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на выходе формируется одна таблица - </a:t>
            </a:r>
            <a:r>
              <a:rPr lang="en-US" sz="1600" dirty="0"/>
              <a:t>OUTPUT_</a:t>
            </a:r>
            <a:r>
              <a:rPr lang="en-US" sz="1600" i="1" dirty="0"/>
              <a:t>YYMM</a:t>
            </a:r>
            <a:r>
              <a:rPr lang="en-US" sz="1600" dirty="0"/>
              <a:t>, </a:t>
            </a:r>
            <a:r>
              <a:rPr lang="ru-RU" sz="1600" dirty="0"/>
              <a:t>где </a:t>
            </a:r>
            <a:r>
              <a:rPr lang="en-US" sz="1600" i="1" dirty="0"/>
              <a:t>YYMM</a:t>
            </a:r>
            <a:r>
              <a:rPr lang="ru-RU" sz="1600" dirty="0"/>
              <a:t> – год и месяц, за который выполняется </a:t>
            </a:r>
            <a:r>
              <a:rPr lang="ru-RU" sz="1600" dirty="0" smtClean="0"/>
              <a:t>расчет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 smtClean="0"/>
              <a:t>Единый </a:t>
            </a:r>
            <a:r>
              <a:rPr lang="en-US" sz="1600" b="1" dirty="0"/>
              <a:t>p</a:t>
            </a:r>
            <a:r>
              <a:rPr lang="en-US" sz="1600" b="1" dirty="0" smtClean="0"/>
              <a:t>ython</a:t>
            </a:r>
            <a:r>
              <a:rPr lang="ru-RU" sz="1600" b="1" dirty="0" smtClean="0"/>
              <a:t>-скрипт</a:t>
            </a:r>
            <a:r>
              <a:rPr lang="ru-RU" sz="1600" dirty="0" smtClean="0"/>
              <a:t> забирает данные «</a:t>
            </a:r>
            <a:r>
              <a:rPr lang="ru-RU" sz="1600" dirty="0" err="1" smtClean="0"/>
              <a:t>датасета</a:t>
            </a:r>
            <a:r>
              <a:rPr lang="ru-RU" sz="1600" dirty="0" smtClean="0"/>
              <a:t>» и выполняет их обработку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python </a:t>
            </a:r>
            <a:r>
              <a:rPr lang="ru-RU" sz="1600" dirty="0" smtClean="0"/>
              <a:t>получает входящие параметры с реквизитами подключения к БД и идентификатором расчета </a:t>
            </a:r>
            <a:r>
              <a:rPr lang="en-US" sz="1600" dirty="0" smtClean="0"/>
              <a:t>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python </a:t>
            </a:r>
            <a:r>
              <a:rPr lang="ru-RU" sz="1600" dirty="0" smtClean="0"/>
              <a:t>из таблицы </a:t>
            </a:r>
            <a:r>
              <a:rPr lang="en-US" sz="1600" dirty="0" smtClean="0"/>
              <a:t>PARAM </a:t>
            </a:r>
            <a:r>
              <a:rPr lang="ru-RU" sz="1600" dirty="0" smtClean="0"/>
              <a:t>в БД берет параметр расчетной даты, а также в коде содержит в качестве констант нормализованные значения центров всех 7и кластеров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далее в коде </a:t>
            </a:r>
            <a:r>
              <a:rPr lang="en-US" sz="1600" dirty="0" err="1" smtClean="0"/>
              <a:t>python’a</a:t>
            </a:r>
            <a:r>
              <a:rPr lang="en-US" sz="1600" dirty="0" smtClean="0"/>
              <a:t> </a:t>
            </a:r>
            <a:r>
              <a:rPr lang="ru-RU" sz="1600" dirty="0" smtClean="0"/>
              <a:t>по набору входящих данных алгоритмически определяется принадлежность каждого клиента к определенному кластеру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финальная часть работы скрипта - запись полученных результатов в БД, она выполняется с простановкой идентификатора </a:t>
            </a:r>
            <a:r>
              <a:rPr lang="en-US" sz="1600" dirty="0" smtClean="0"/>
              <a:t>JOB </a:t>
            </a:r>
            <a:r>
              <a:rPr lang="ru-RU" sz="1600" dirty="0" smtClean="0"/>
              <a:t>и заменой флага </a:t>
            </a:r>
            <a:r>
              <a:rPr lang="en-US" sz="1600" dirty="0" smtClean="0"/>
              <a:t>ACTIVE </a:t>
            </a:r>
            <a:r>
              <a:rPr lang="ru-RU" sz="1600" dirty="0" smtClean="0"/>
              <a:t>для идентификации последнего расчета за месяц</a:t>
            </a:r>
          </a:p>
        </p:txBody>
      </p:sp>
    </p:spTree>
    <p:extLst>
      <p:ext uri="{BB962C8B-B14F-4D97-AF65-F5344CB8AC3E}">
        <p14:creationId xmlns:p14="http://schemas.microsoft.com/office/powerpoint/2010/main" val="63027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 txBox="1">
            <a:spLocks/>
          </p:cNvSpPr>
          <p:nvPr/>
        </p:nvSpPr>
        <p:spPr>
          <a:xfrm>
            <a:off x="143934" y="35272"/>
            <a:ext cx="10515600" cy="582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Модель кластеризации 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Affluent</a:t>
            </a:r>
            <a:endParaRPr lang="ru-RU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326" y="601132"/>
            <a:ext cx="1114213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Область алгоритмов – папка </a:t>
            </a:r>
            <a:r>
              <a:rPr lang="en-US" b="1" u="sng" dirty="0" err="1" smtClean="0"/>
              <a:t>AffluentClusterModel</a:t>
            </a:r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sh</a:t>
            </a:r>
            <a:r>
              <a:rPr lang="en-US" sz="1600" b="1" dirty="0" smtClean="0"/>
              <a:t>-</a:t>
            </a:r>
            <a:r>
              <a:rPr lang="ru-RU" sz="1600" b="1" dirty="0" smtClean="0"/>
              <a:t>скрипт</a:t>
            </a:r>
            <a:r>
              <a:rPr lang="en-US" sz="1600" b="1" dirty="0" smtClean="0"/>
              <a:t> </a:t>
            </a:r>
            <a:r>
              <a:rPr lang="ru-RU" sz="1600" b="1" dirty="0" smtClean="0"/>
              <a:t>сценария </a:t>
            </a:r>
            <a:r>
              <a:rPr lang="ru-RU" sz="1600" dirty="0" smtClean="0"/>
              <a:t>содержит команды выполнения следующих шагов: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получение переменных окружения для модели (реквизиты подключения к БД), формирование идентификатора </a:t>
            </a:r>
            <a:r>
              <a:rPr lang="en-US" sz="1400" dirty="0" smtClean="0"/>
              <a:t>JOB, </a:t>
            </a:r>
            <a:r>
              <a:rPr lang="ru-RU" sz="1400" dirty="0" smtClean="0"/>
              <a:t>если он не получен как внешний параметр, а также чтение из таблицы </a:t>
            </a:r>
            <a:r>
              <a:rPr lang="en-US" sz="1400" dirty="0" smtClean="0"/>
              <a:t>PARAM </a:t>
            </a:r>
            <a:r>
              <a:rPr lang="ru-RU" sz="1400" dirty="0" smtClean="0"/>
              <a:t>параметра отчетного месяца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запуск </a:t>
            </a:r>
            <a:r>
              <a:rPr lang="en-US" sz="1400" dirty="0" err="1" smtClean="0"/>
              <a:t>sql</a:t>
            </a:r>
            <a:r>
              <a:rPr lang="en-US" sz="1400" dirty="0" smtClean="0"/>
              <a:t>-</a:t>
            </a:r>
            <a:r>
              <a:rPr lang="ru-RU" sz="1400" dirty="0" smtClean="0"/>
              <a:t>скрипта в БД через </a:t>
            </a:r>
            <a:r>
              <a:rPr lang="en-US" sz="1400" dirty="0" err="1" smtClean="0"/>
              <a:t>sqlplus</a:t>
            </a:r>
            <a:r>
              <a:rPr lang="en-US" sz="1400" dirty="0" smtClean="0"/>
              <a:t> </a:t>
            </a:r>
            <a:r>
              <a:rPr lang="ru-RU" sz="1400" dirty="0" smtClean="0"/>
              <a:t>и передача ему параметра даты расчета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запуск </a:t>
            </a:r>
            <a:r>
              <a:rPr lang="en-US" sz="1400" dirty="0" smtClean="0"/>
              <a:t>python-</a:t>
            </a:r>
            <a:r>
              <a:rPr lang="ru-RU" sz="1400" dirty="0" smtClean="0"/>
              <a:t>скрипта с передачей параметров реквизитов подключения к БД и идентификатора расчета </a:t>
            </a:r>
            <a:r>
              <a:rPr lang="en-US" sz="1400" dirty="0" smtClean="0"/>
              <a:t>JOB</a:t>
            </a:r>
            <a:endParaRPr lang="ru-RU" sz="14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Informatica</a:t>
            </a:r>
            <a:r>
              <a:rPr lang="ru-RU" sz="1600" b="1" dirty="0" smtClean="0"/>
              <a:t>-диспетчер</a:t>
            </a:r>
            <a:r>
              <a:rPr lang="en-US" sz="1600" b="1" dirty="0" smtClean="0"/>
              <a:t> </a:t>
            </a:r>
            <a:r>
              <a:rPr lang="ru-RU" sz="1600" dirty="0" smtClean="0"/>
              <a:t>представляет из себя функционал с заданным расписанием на запуск (ежемесячно 11го числа), и выполняет следующие шаги: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автоматическое изменение параметра в таблице </a:t>
            </a:r>
            <a:r>
              <a:rPr lang="en-US" sz="1400" dirty="0" smtClean="0"/>
              <a:t>PARAM </a:t>
            </a:r>
            <a:r>
              <a:rPr lang="ru-RU" sz="1400" dirty="0" smtClean="0"/>
              <a:t>на предыдущий месяц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формирование идентификатора расчета </a:t>
            </a:r>
            <a:r>
              <a:rPr lang="en-US" sz="1400" dirty="0" smtClean="0"/>
              <a:t>JOB</a:t>
            </a:r>
            <a:endParaRPr lang="ru-RU" sz="1400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запуск </a:t>
            </a:r>
            <a:r>
              <a:rPr lang="en-US" sz="1400" dirty="0" err="1" smtClean="0"/>
              <a:t>sh</a:t>
            </a:r>
            <a:r>
              <a:rPr lang="en-US" sz="1400" dirty="0" smtClean="0"/>
              <a:t>-</a:t>
            </a:r>
            <a:r>
              <a:rPr lang="ru-RU" sz="1400" dirty="0" smtClean="0"/>
              <a:t>скрипта сценария на сервере приложения и передача ему параметра </a:t>
            </a:r>
            <a:r>
              <a:rPr lang="en-US" sz="1400" dirty="0" smtClean="0"/>
              <a:t>JOB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рассылка </a:t>
            </a:r>
            <a:r>
              <a:rPr lang="en-US" sz="1400" dirty="0" smtClean="0"/>
              <a:t>e-mail</a:t>
            </a:r>
            <a:r>
              <a:rPr lang="ru-RU" sz="1400" dirty="0" smtClean="0"/>
              <a:t> установленного шаблона по списку адресатов с информирование о завершении процесса расчета</a:t>
            </a:r>
            <a:endParaRPr lang="ru-RU" sz="1400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71866"/>
              </p:ext>
            </p:extLst>
          </p:nvPr>
        </p:nvGraphicFramePr>
        <p:xfrm>
          <a:off x="1260262" y="3342969"/>
          <a:ext cx="8960260" cy="3419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75312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1357</Words>
  <Application>Microsoft Office PowerPoint</Application>
  <PresentationFormat>Широкоэкранный</PresentationFormat>
  <Paragraphs>106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Система применения  моделей ДВП (Витрина DMLMM)</vt:lpstr>
      <vt:lpstr>Общая схема решения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Alfa-Bank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Общая схема решения</dc:title>
  <dc:creator>Щербаков Алексей Александрович</dc:creator>
  <cp:lastModifiedBy>Щербаков Алексей Александрович</cp:lastModifiedBy>
  <cp:revision>40</cp:revision>
  <dcterms:created xsi:type="dcterms:W3CDTF">2017-07-19T15:28:02Z</dcterms:created>
  <dcterms:modified xsi:type="dcterms:W3CDTF">2017-07-31T10:52:15Z</dcterms:modified>
</cp:coreProperties>
</file>