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63" r:id="rId5"/>
    <p:sldId id="262" r:id="rId6"/>
    <p:sldId id="269" r:id="rId7"/>
    <p:sldId id="259" r:id="rId8"/>
    <p:sldId id="270" r:id="rId9"/>
    <p:sldId id="271" r:id="rId10"/>
    <p:sldId id="264" r:id="rId11"/>
    <p:sldId id="268" r:id="rId12"/>
    <p:sldId id="260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F13F-1C39-4741-A224-9982FB503D33}" type="datetimeFigureOut">
              <a:rPr lang="ru-RU" smtClean="0"/>
              <a:pPr/>
              <a:t>14.05.2015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F1A2-D514-4A97-9F71-38BFA98FE70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692696"/>
            <a:ext cx="6858000" cy="3175992"/>
          </a:xfrm>
        </p:spPr>
        <p:txBody>
          <a:bodyPr>
            <a:normAutofit/>
          </a:bodyPr>
          <a:lstStyle/>
          <a:p>
            <a:r>
              <a:rPr lang="ru-RU" b="1" dirty="0" smtClean="0"/>
              <a:t>РАСПОЗНОВАНИЕ ВРЕДОНОСТНЫХ КОДОВ В КАНАЛАХ ПЕРЕДАЧИ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Подготовил:</a:t>
            </a:r>
          </a:p>
          <a:p>
            <a:r>
              <a:rPr lang="ru-RU" dirty="0" smtClean="0"/>
              <a:t>Беркович Станислав</a:t>
            </a:r>
          </a:p>
          <a:p>
            <a:r>
              <a:rPr lang="ru-RU" b="1" dirty="0" smtClean="0"/>
              <a:t>Руководитель:</a:t>
            </a:r>
            <a:endParaRPr lang="ru-RU" b="1" dirty="0"/>
          </a:p>
          <a:p>
            <a:r>
              <a:rPr lang="ru-RU" i="1" dirty="0"/>
              <a:t>Абрамович Михаил Семенович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 lang="ru-RU" dirty="0" smtClean="0"/>
              <a:t>Сравнение средних информативных признаков</a:t>
            </a:r>
            <a:endParaRPr lang="ru-RU" sz="6000" dirty="0">
              <a:latin typeface="Times New Roman"/>
              <a:ea typeface="Times New Roman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1916832"/>
          <a:ext cx="8064896" cy="37444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11654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Среднее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(класс </a:t>
                      </a:r>
                      <a:r>
                        <a:rPr lang="el-GR" sz="1600" dirty="0" smtClean="0"/>
                        <a:t>Ω</a:t>
                      </a:r>
                      <a:r>
                        <a:rPr lang="ru-RU" sz="900" dirty="0" smtClean="0"/>
                        <a:t>1</a:t>
                      </a:r>
                      <a:r>
                        <a:rPr lang="ru-RU" sz="1600" dirty="0" smtClean="0"/>
                        <a:t>)</a:t>
                      </a:r>
                      <a:r>
                        <a:rPr lang="ru-RU" sz="900" dirty="0" smtClean="0"/>
                        <a:t>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Среднее (класс </a:t>
                      </a:r>
                      <a:r>
                        <a:rPr lang="el-GR" sz="1600" dirty="0" smtClean="0"/>
                        <a:t>Ω</a:t>
                      </a:r>
                      <a:r>
                        <a:rPr lang="ru-RU" sz="900" dirty="0" smtClean="0"/>
                        <a:t>2</a:t>
                      </a:r>
                      <a:r>
                        <a:rPr lang="ru-RU" sz="1600" dirty="0" smtClean="0"/>
                        <a:t>)</a:t>
                      </a:r>
                      <a:r>
                        <a:rPr lang="ru-RU" sz="900" dirty="0" smtClean="0"/>
                        <a:t>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t-знач.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ст.св.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p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N набл</a:t>
                      </a:r>
                      <a:r>
                        <a:rPr lang="ru-RU" sz="1600" dirty="0" smtClean="0"/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(класс </a:t>
                      </a:r>
                      <a:r>
                        <a:rPr lang="el-GR" sz="1600" dirty="0" smtClean="0"/>
                        <a:t>Ω</a:t>
                      </a:r>
                      <a:r>
                        <a:rPr lang="ru-RU" sz="900" dirty="0" smtClean="0"/>
                        <a:t>1</a:t>
                      </a:r>
                      <a:r>
                        <a:rPr lang="ru-RU" sz="1600" dirty="0" smtClean="0"/>
                        <a:t>)</a:t>
                      </a:r>
                      <a:r>
                        <a:rPr lang="ru-RU" sz="900" dirty="0" smtClean="0"/>
                        <a:t>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N набл</a:t>
                      </a:r>
                      <a:r>
                        <a:rPr lang="ru-RU" sz="1600" dirty="0" smtClean="0"/>
                        <a:t>. (класс </a:t>
                      </a:r>
                      <a:r>
                        <a:rPr lang="el-GR" sz="1600" dirty="0" smtClean="0"/>
                        <a:t>Ω</a:t>
                      </a:r>
                      <a:r>
                        <a:rPr lang="ru-RU" sz="900" dirty="0" smtClean="0"/>
                        <a:t>2</a:t>
                      </a:r>
                      <a:r>
                        <a:rPr lang="ru-RU" sz="1600" dirty="0" smtClean="0"/>
                        <a:t>)</a:t>
                      </a:r>
                      <a:r>
                        <a:rPr lang="ru-RU" sz="900" dirty="0" smtClean="0"/>
                        <a:t> 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596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Var5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0.003972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0.007614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27.5642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78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0.000000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40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40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596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Var8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0.002035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0.004265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12.8273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78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0.000000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40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40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596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Var17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0.014213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0.002043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-11.9902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78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0.000000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40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40</a:t>
                      </a:r>
                      <a:endParaRPr lang="ru-RU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lang="en-US" dirty="0" smtClean="0"/>
              <a:t> </a:t>
            </a:r>
            <a:r>
              <a:rPr lang="ru-RU" dirty="0" smtClean="0"/>
              <a:t>экспериментов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На обучающей выборке:	</a:t>
            </a:r>
          </a:p>
          <a:p>
            <a:pPr lvl="1"/>
            <a:r>
              <a:rPr lang="ru-RU" dirty="0" smtClean="0"/>
              <a:t>Дискриминантный анализ: правильно классифицированы</a:t>
            </a:r>
            <a:r>
              <a:rPr lang="en-US" dirty="0" smtClean="0"/>
              <a:t> </a:t>
            </a:r>
            <a:r>
              <a:rPr lang="ru-RU" dirty="0" smtClean="0"/>
              <a:t>все файлы</a:t>
            </a:r>
          </a:p>
          <a:p>
            <a:pPr lvl="1"/>
            <a:r>
              <a:rPr lang="ru-RU" dirty="0" smtClean="0"/>
              <a:t>Деревья классификации: правильно классифицированы</a:t>
            </a:r>
            <a:r>
              <a:rPr lang="en-US" dirty="0" smtClean="0"/>
              <a:t> </a:t>
            </a:r>
            <a:r>
              <a:rPr lang="ru-RU" dirty="0" smtClean="0"/>
              <a:t>все файлы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На экзаменационной выборке:</a:t>
            </a:r>
          </a:p>
          <a:p>
            <a:pPr lvl="1"/>
            <a:r>
              <a:rPr lang="ru-RU" dirty="0" smtClean="0"/>
              <a:t>Дискриминантный анализ: правильно классифицированы</a:t>
            </a:r>
            <a:r>
              <a:rPr lang="en-US" dirty="0" smtClean="0"/>
              <a:t> </a:t>
            </a:r>
            <a:r>
              <a:rPr lang="ru-RU" dirty="0" smtClean="0"/>
              <a:t>все файлы</a:t>
            </a:r>
          </a:p>
          <a:p>
            <a:pPr lvl="1"/>
            <a:r>
              <a:rPr lang="ru-RU" dirty="0" smtClean="0"/>
              <a:t>Деревья классификации: правильно</a:t>
            </a:r>
            <a:r>
              <a:rPr lang="en-US" dirty="0" smtClean="0"/>
              <a:t> </a:t>
            </a:r>
            <a:r>
              <a:rPr lang="ru-RU" dirty="0" smtClean="0"/>
              <a:t>классифицированы</a:t>
            </a:r>
            <a:r>
              <a:rPr lang="en-US" dirty="0" smtClean="0"/>
              <a:t> </a:t>
            </a:r>
            <a:r>
              <a:rPr lang="ru-RU" dirty="0" smtClean="0"/>
              <a:t>все файлы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476674"/>
          <a:ext cx="8352928" cy="57569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2082067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 классификации обучающей  выборки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Строки</a:t>
                      </a:r>
                      <a:r>
                        <a:rPr lang="ru-RU" sz="1800" dirty="0"/>
                        <a:t>: наблюдаемые классы </a:t>
                      </a:r>
                      <a:endParaRPr lang="ru-RU" sz="1800" dirty="0" smtClean="0"/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Столбцы</a:t>
                      </a:r>
                      <a:r>
                        <a:rPr lang="ru-RU" sz="1800" dirty="0"/>
                        <a:t>: предсказанные классы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266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Процент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G_1:1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G_2:2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4940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G_1:1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100.0000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40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4940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G_2:2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100.0000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40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4940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Всего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100.0000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40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40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11560" y="548679"/>
          <a:ext cx="8136904" cy="54726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1900470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Результаты классификации экзаменационной выборки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Строки</a:t>
                      </a:r>
                      <a:r>
                        <a:rPr lang="ru-RU" sz="1800" dirty="0"/>
                        <a:t>: наблюдаемые классы </a:t>
                      </a:r>
                      <a:endParaRPr lang="ru-RU" sz="1800" dirty="0" smtClean="0"/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Столбцы</a:t>
                      </a:r>
                      <a:r>
                        <a:rPr lang="ru-RU" sz="1800" dirty="0"/>
                        <a:t>: предсказанные классы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934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Процент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G_1:1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G_2:2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9290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G_1:1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100.0000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  <a:r>
                        <a:rPr lang="ru-RU" sz="1800" dirty="0" smtClean="0"/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9290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G_2:2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100.0000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  <a:r>
                        <a:rPr lang="ru-RU" sz="1800" dirty="0" smtClean="0"/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89290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Всего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100.0000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14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/>
                        <a:t>1</a:t>
                      </a:r>
                      <a:r>
                        <a:rPr lang="ru-RU" sz="1800" dirty="0" smtClean="0"/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Ботнет </a:t>
            </a:r>
            <a:r>
              <a:rPr lang="en-US" dirty="0" smtClean="0"/>
              <a:t>- </a:t>
            </a:r>
            <a:r>
              <a:rPr lang="ru-RU" dirty="0" smtClean="0"/>
              <a:t>сеть зараженных узлов, на которых </a:t>
            </a:r>
            <a:r>
              <a:rPr lang="en-US" dirty="0" smtClean="0"/>
              <a:t>	      </a:t>
            </a:r>
            <a:r>
              <a:rPr lang="ru-RU" dirty="0" smtClean="0"/>
              <a:t>запущен автономный процесс,</a:t>
            </a: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en-US" dirty="0" smtClean="0"/>
              <a:t>	      </a:t>
            </a:r>
            <a:r>
              <a:rPr lang="ru-RU" dirty="0" smtClean="0"/>
              <a:t>выполняющий команды </a:t>
            </a:r>
            <a:r>
              <a:rPr lang="en-US" dirty="0" smtClean="0"/>
              <a:t>			      </a:t>
            </a:r>
            <a:r>
              <a:rPr lang="ru-RU" dirty="0" smtClean="0"/>
              <a:t>злоумышленника.</a:t>
            </a:r>
          </a:p>
          <a:p>
            <a:pPr>
              <a:buNone/>
            </a:pPr>
            <a:r>
              <a:rPr lang="ru-RU" dirty="0" smtClean="0"/>
              <a:t>На каналах с высокой скоростью передачи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данных необходимо быстро проверять</a:t>
            </a:r>
          </a:p>
          <a:p>
            <a:pPr>
              <a:buNone/>
            </a:pPr>
            <a:r>
              <a:rPr lang="ru-RU" dirty="0" smtClean="0"/>
              <a:t>передаваемые данные, чтобы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избежать заражения.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Шелл код(</a:t>
            </a:r>
            <a:r>
              <a:rPr lang="en-US" dirty="0" smtClean="0"/>
              <a:t>shellcode)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Шеллкод</a:t>
            </a:r>
            <a:r>
              <a:rPr lang="ru-RU" dirty="0" smtClean="0"/>
              <a:t> - вредоносный код, </a:t>
            </a:r>
            <a:r>
              <a:rPr lang="en-US" dirty="0" smtClean="0"/>
              <a:t>					 </a:t>
            </a:r>
            <a:r>
              <a:rPr lang="ru-RU" dirty="0" smtClean="0"/>
              <a:t>эксплуатирующий уязвимости </a:t>
            </a:r>
            <a:r>
              <a:rPr lang="en-US" dirty="0" smtClean="0"/>
              <a:t>			 </a:t>
            </a:r>
            <a:r>
              <a:rPr lang="ru-RU" dirty="0" smtClean="0"/>
              <a:t>работы с памятью. </a:t>
            </a:r>
          </a:p>
          <a:p>
            <a:pPr>
              <a:buNone/>
            </a:pPr>
            <a:r>
              <a:rPr lang="ru-RU" dirty="0" smtClean="0"/>
              <a:t>Как правило, целью шеллкодов является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получение доступа к консоли системы с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правами администратора. 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Общая схема распознавания вредоносных кодов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Основные этапы:</a:t>
            </a:r>
          </a:p>
          <a:p>
            <a:pPr lvl="1"/>
            <a:r>
              <a:rPr lang="ru-RU" dirty="0" smtClean="0"/>
              <a:t>Формирование обучающей выборки пустых и контейнеров с вредоносными кодами.</a:t>
            </a:r>
          </a:p>
          <a:p>
            <a:pPr lvl="1"/>
            <a:r>
              <a:rPr lang="ru-RU" dirty="0" smtClean="0"/>
              <a:t>Построение признаков классификации.</a:t>
            </a:r>
          </a:p>
          <a:p>
            <a:pPr lvl="1"/>
            <a:r>
              <a:rPr lang="ru-RU" dirty="0" smtClean="0"/>
              <a:t>Выбор классификатора.</a:t>
            </a:r>
          </a:p>
          <a:p>
            <a:pPr lvl="1"/>
            <a:r>
              <a:rPr lang="ru-RU" dirty="0" smtClean="0"/>
              <a:t>Классификация.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 = W</a:t>
            </a:r>
            <a:r>
              <a:rPr lang="en-US" sz="1800" dirty="0" smtClean="0"/>
              <a:t>1</a:t>
            </a:r>
            <a:r>
              <a:rPr lang="en-US" dirty="0" smtClean="0"/>
              <a:t> ᴜ W</a:t>
            </a:r>
            <a:r>
              <a:rPr lang="en-US" sz="1800" dirty="0" smtClean="0"/>
              <a:t>2  </a:t>
            </a:r>
            <a:r>
              <a:rPr lang="en-US" dirty="0" smtClean="0"/>
              <a:t>- </a:t>
            </a:r>
            <a:r>
              <a:rPr lang="ru-RU" dirty="0" smtClean="0"/>
              <a:t>обучающая выборка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W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ru-RU" dirty="0" smtClean="0"/>
              <a:t>– выборка шеллкодов с р-мерным нормальным распределением (класс </a:t>
            </a:r>
            <a:r>
              <a:rPr lang="el-GR" dirty="0" smtClean="0"/>
              <a:t>Ω</a:t>
            </a:r>
            <a:r>
              <a:rPr lang="ru-RU" sz="1400" dirty="0" smtClean="0"/>
              <a:t>1</a:t>
            </a:r>
            <a:r>
              <a:rPr lang="ru-RU" dirty="0" smtClean="0"/>
              <a:t>)</a:t>
            </a:r>
            <a:r>
              <a:rPr lang="ru-RU" sz="1400" dirty="0" smtClean="0"/>
              <a:t> 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</a:t>
            </a:r>
            <a:r>
              <a:rPr lang="en-US" sz="1200" dirty="0" smtClean="0"/>
              <a:t>2 </a:t>
            </a:r>
            <a:r>
              <a:rPr lang="en-US" dirty="0" smtClean="0"/>
              <a:t>– </a:t>
            </a:r>
            <a:r>
              <a:rPr lang="ru-RU" dirty="0" smtClean="0"/>
              <a:t>выборка чистых файлов с р-мерным нормальным распределением (класс </a:t>
            </a:r>
            <a:r>
              <a:rPr lang="el-GR" dirty="0" smtClean="0"/>
              <a:t>Ω</a:t>
            </a:r>
            <a:r>
              <a:rPr lang="ru-RU" sz="1200" dirty="0" smtClean="0"/>
              <a:t>2</a:t>
            </a:r>
            <a:r>
              <a:rPr lang="ru-RU" dirty="0" smtClean="0"/>
              <a:t>)</a:t>
            </a:r>
            <a:r>
              <a:rPr lang="ru-RU" sz="1200" dirty="0" smtClean="0"/>
              <a:t> </a:t>
            </a:r>
            <a:endParaRPr lang="ru-RU" dirty="0" smtClean="0"/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 </a:t>
            </a:r>
            <a:r>
              <a:rPr lang="en-US" dirty="0" smtClean="0"/>
              <a:t>p – </a:t>
            </a:r>
            <a:r>
              <a:rPr lang="ru-RU" dirty="0" smtClean="0"/>
              <a:t>число признаков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Линейная дискриминантная функция для</a:t>
            </a:r>
          </a:p>
          <a:p>
            <a:pPr>
              <a:buNone/>
            </a:pPr>
            <a:r>
              <a:rPr lang="ru-RU" dirty="0" smtClean="0"/>
              <a:t> 	</a:t>
            </a:r>
            <a:r>
              <a:rPr lang="en-US" dirty="0" smtClean="0"/>
              <a:t>j-</a:t>
            </a:r>
            <a:r>
              <a:rPr lang="ru-RU" dirty="0" smtClean="0"/>
              <a:t>ого класса: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Решающее правило классификации:	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 Если </a:t>
            </a:r>
            <a:r>
              <a:rPr lang="el-GR" dirty="0" smtClean="0"/>
              <a:t>δ</a:t>
            </a:r>
            <a:r>
              <a:rPr lang="ru-RU" sz="1500" dirty="0" smtClean="0"/>
              <a:t>1 </a:t>
            </a:r>
            <a:r>
              <a:rPr lang="en-US" dirty="0" smtClean="0"/>
              <a:t>&gt;</a:t>
            </a:r>
            <a:r>
              <a:rPr lang="el-GR" dirty="0" smtClean="0"/>
              <a:t> δ</a:t>
            </a:r>
            <a:r>
              <a:rPr lang="en-US" sz="1400" dirty="0" smtClean="0"/>
              <a:t>2 </a:t>
            </a:r>
            <a:r>
              <a:rPr lang="en-US" dirty="0" smtClean="0"/>
              <a:t>, </a:t>
            </a:r>
            <a:r>
              <a:rPr lang="ru-RU" dirty="0" smtClean="0"/>
              <a:t>значит файл относится к классу </a:t>
            </a:r>
            <a:r>
              <a:rPr lang="el-GR" dirty="0" smtClean="0"/>
              <a:t>Ω</a:t>
            </a:r>
            <a:r>
              <a:rPr lang="ru-RU" sz="1500" dirty="0" smtClean="0"/>
              <a:t>1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В противном случае – к классу </a:t>
            </a:r>
            <a:r>
              <a:rPr lang="el-GR" dirty="0" smtClean="0"/>
              <a:t>Ω</a:t>
            </a:r>
            <a:r>
              <a:rPr lang="ru-RU" sz="1400" dirty="0" smtClean="0"/>
              <a:t>2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920880" cy="72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признаков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Было отобрано 52 чистых файла и 54 шеллкода.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Шелкоды отобраны с </a:t>
            </a:r>
            <a:r>
              <a:rPr lang="en-US" dirty="0" smtClean="0">
                <a:hlinkClick r:id="rId2"/>
              </a:rPr>
              <a:t>https://www.exploit-db.com/</a:t>
            </a:r>
            <a:r>
              <a:rPr lang="ru-RU" dirty="0" smtClean="0"/>
              <a:t> для </a:t>
            </a:r>
            <a:r>
              <a:rPr lang="en-US" dirty="0" smtClean="0"/>
              <a:t>Linux-</a:t>
            </a:r>
            <a:r>
              <a:rPr lang="ru-RU" dirty="0" smtClean="0"/>
              <a:t>систем. </a:t>
            </a:r>
          </a:p>
          <a:p>
            <a:pPr lvl="1">
              <a:buFont typeface="Wingdings" pitchFamily="2" charset="2"/>
              <a:buChar char="§"/>
            </a:pPr>
            <a:r>
              <a:rPr lang="ru-RU" dirty="0" smtClean="0"/>
              <a:t>Чистые файлы были взяты в папке </a:t>
            </a:r>
            <a:r>
              <a:rPr lang="en-US" dirty="0" smtClean="0"/>
              <a:t>/bin </a:t>
            </a:r>
            <a:r>
              <a:rPr lang="ru-RU" dirty="0" smtClean="0"/>
              <a:t>ОС </a:t>
            </a:r>
            <a:r>
              <a:rPr lang="en-US" dirty="0" smtClean="0"/>
              <a:t>Linux Mint</a:t>
            </a:r>
            <a:r>
              <a:rPr lang="ru-RU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</a:t>
            </a:r>
            <a:r>
              <a:rPr lang="ru-RU" dirty="0" smtClean="0"/>
              <a:t>0 элементов каждого класса было отобрано для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обучающей выборки. 12 и 14 файлов для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экзаменационной выборки.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признаков классификации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	Произвелись подсчеты частот байт в каждом из</a:t>
            </a:r>
          </a:p>
          <a:p>
            <a:pPr>
              <a:buNone/>
            </a:pPr>
            <a:r>
              <a:rPr lang="ru-RU" dirty="0" smtClean="0"/>
              <a:t>представленных файлов (т.е. для каждого файла было</a:t>
            </a:r>
          </a:p>
          <a:p>
            <a:pPr>
              <a:buNone/>
            </a:pPr>
            <a:r>
              <a:rPr lang="ru-RU" dirty="0" smtClean="0"/>
              <a:t>построено 256 признаков)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	Отбор информативных признаков проводился</a:t>
            </a:r>
          </a:p>
          <a:p>
            <a:pPr>
              <a:buNone/>
            </a:pPr>
            <a:r>
              <a:rPr lang="ru-RU" dirty="0" smtClean="0"/>
              <a:t>пошаговым методом дискриминантного анализа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Информативными признаками были выбраны байты с</a:t>
            </a:r>
          </a:p>
          <a:p>
            <a:pPr>
              <a:buNone/>
            </a:pPr>
            <a:r>
              <a:rPr lang="ru-RU" dirty="0" smtClean="0"/>
              <a:t>индексами 5, 8, 17, т.е. байты вида 0000100, 00000111,</a:t>
            </a:r>
          </a:p>
          <a:p>
            <a:pPr>
              <a:buNone/>
            </a:pPr>
            <a:r>
              <a:rPr lang="en-US" dirty="0" smtClean="0"/>
              <a:t>0001000</a:t>
            </a:r>
            <a:r>
              <a:rPr lang="ru-RU" dirty="0" smtClean="0"/>
              <a:t>0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признаков классификации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Число параметров линейной </a:t>
            </a:r>
            <a:r>
              <a:rPr lang="ru-RU" dirty="0" err="1" smtClean="0"/>
              <a:t>дискриминантной</a:t>
            </a:r>
            <a:r>
              <a:rPr lang="ru-RU" dirty="0" smtClean="0"/>
              <a:t> функции:</a:t>
            </a:r>
          </a:p>
          <a:p>
            <a:pPr algn="ctr">
              <a:buNone/>
            </a:pPr>
            <a:r>
              <a:rPr lang="en-US" dirty="0" smtClean="0"/>
              <a:t>		</a:t>
            </a:r>
            <a:r>
              <a:rPr lang="en-US" i="1" dirty="0" smtClean="0"/>
              <a:t>L = 0.5p(p+1)+2p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ru-RU" dirty="0" smtClean="0"/>
              <a:t>Число признаков не должно превышать числа:</a:t>
            </a:r>
          </a:p>
          <a:p>
            <a:pPr algn="ctr">
              <a:buNone/>
            </a:pPr>
            <a:r>
              <a:rPr lang="en-US" i="1" dirty="0" smtClean="0"/>
              <a:t>N / L</a:t>
            </a:r>
          </a:p>
          <a:p>
            <a:pPr>
              <a:buNone/>
            </a:pPr>
            <a:r>
              <a:rPr lang="en-US" i="1" dirty="0" smtClean="0"/>
              <a:t>N – </a:t>
            </a:r>
            <a:r>
              <a:rPr lang="ru-RU" dirty="0" smtClean="0"/>
              <a:t>количество файлов в обучающей выборке</a:t>
            </a:r>
          </a:p>
          <a:p>
            <a:pPr>
              <a:buNone/>
            </a:pPr>
            <a:r>
              <a:rPr lang="en-US" i="1" dirty="0" smtClean="0"/>
              <a:t>p – </a:t>
            </a:r>
            <a:r>
              <a:rPr lang="ru-RU" dirty="0" smtClean="0"/>
              <a:t>количество информативных признаков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292</Words>
  <Application>Microsoft Office PowerPoint</Application>
  <PresentationFormat>Экран 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РАСПОЗНОВАНИЕ ВРЕДОНОСТНЫХ КОДОВ В КАНАЛАХ ПЕРЕДАЧИ ИНФОРМАЦИИ</vt:lpstr>
      <vt:lpstr>Актуальность</vt:lpstr>
      <vt:lpstr>Шелл код(shellcode)</vt:lpstr>
      <vt:lpstr>Общая схема распознавания вредоносных кодов</vt:lpstr>
      <vt:lpstr>Математическая модель</vt:lpstr>
      <vt:lpstr>Математическая модель</vt:lpstr>
      <vt:lpstr>Построение признаков</vt:lpstr>
      <vt:lpstr>Построение признаков классификации</vt:lpstr>
      <vt:lpstr>Построение признаков классификации</vt:lpstr>
      <vt:lpstr>Сравнение средних информативных признаков</vt:lpstr>
      <vt:lpstr>Результаты экспериментов</vt:lpstr>
      <vt:lpstr>Слайд 12</vt:lpstr>
      <vt:lpstr>Слайд 13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РАСПОЗНОВАНИЕ ВРЕДОНОСТНЫХ КОДОВ В КАНАЛАХ ПЕРЕДАЧИ ИНФОРМАЦИИ</dc:title>
  <dc:creator>Станислав Беркович</dc:creator>
  <cp:lastModifiedBy>Станислав Беркович</cp:lastModifiedBy>
  <cp:revision>31</cp:revision>
  <dcterms:created xsi:type="dcterms:W3CDTF">2015-05-06T16:01:31Z</dcterms:created>
  <dcterms:modified xsi:type="dcterms:W3CDTF">2015-05-14T07:44:00Z</dcterms:modified>
</cp:coreProperties>
</file>