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
  </p:notesMasterIdLst>
  <p:handoutMasterIdLst>
    <p:handoutMasterId r:id="rId9"/>
  </p:handoutMasterIdLst>
  <p:sldIdLst>
    <p:sldId id="384" r:id="rId2"/>
    <p:sldId id="385" r:id="rId3"/>
    <p:sldId id="386" r:id="rId4"/>
    <p:sldId id="387" r:id="rId5"/>
    <p:sldId id="388" r:id="rId6"/>
    <p:sldId id="389" r:id="rId7"/>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53" autoAdjust="0"/>
    <p:restoredTop sz="94468" autoAdjust="0"/>
  </p:normalViewPr>
  <p:slideViewPr>
    <p:cSldViewPr>
      <p:cViewPr varScale="1">
        <p:scale>
          <a:sx n="109" d="100"/>
          <a:sy n="109" d="100"/>
        </p:scale>
        <p:origin x="154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9/24/2019</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9/24/2019</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0FD718C-3D7E-4A6E-9F9D-C61DF3A08425}" type="slidenum">
              <a:rPr lang="en-US"/>
              <a:pPr/>
              <a:t>1</a:t>
            </a:fld>
            <a:r>
              <a:rPr lang="en-US" dirty="0"/>
              <a:t>##</a:t>
            </a:r>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831295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914BBA5-FEC1-4CA1-88AB-9BF3C730A38C}" type="slidenum">
              <a:rPr lang="en-US"/>
              <a:pPr/>
              <a:t>3</a:t>
            </a:fld>
            <a:r>
              <a:rPr lang="en-US" dirty="0"/>
              <a:t>##</a:t>
            </a:r>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42399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93A1299-F055-4DC7-82A5-76191A4D0277}" type="slidenum">
              <a:rPr lang="en-US"/>
              <a:pPr/>
              <a:t>5</a:t>
            </a:fld>
            <a:r>
              <a:rPr lang="en-US" dirty="0"/>
              <a:t>##</a:t>
            </a:r>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063604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93A1299-F055-4DC7-82A5-76191A4D0277}" type="slidenum">
              <a:rPr lang="en-US"/>
              <a:pPr/>
              <a:t>6</a:t>
            </a:fld>
            <a:r>
              <a:rPr lang="en-US" dirty="0"/>
              <a:t>##</a:t>
            </a:r>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671463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
        <p:nvSpPr>
          <p:cNvPr id="4" name="TextBox 3"/>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extLst>
      <p:ext uri="{BB962C8B-B14F-4D97-AF65-F5344CB8AC3E}">
        <p14:creationId xmlns:p14="http://schemas.microsoft.com/office/powerpoint/2010/main" val="33793650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8">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1">
            <a:extLst>
              <a:ext uri="{BEBA8EAE-BF5A-486C-A8C5-ECC9F3942E4B}">
                <a14:imgProps xmlns:a14="http://schemas.microsoft.com/office/drawing/2010/main">
                  <a14:imgLayer r:embed="rId12">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6"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a:t>Exercises</a:t>
            </a:r>
            <a:endParaRPr lang="bg-BG"/>
          </a:p>
        </p:txBody>
      </p:sp>
      <p:sp>
        <p:nvSpPr>
          <p:cNvPr id="425987" name="Rectangle 3"/>
          <p:cNvSpPr>
            <a:spLocks noGrp="1" noChangeArrowheads="1"/>
          </p:cNvSpPr>
          <p:nvPr>
            <p:ph idx="1"/>
          </p:nvPr>
        </p:nvSpPr>
        <p:spPr/>
        <p:txBody>
          <a:bodyPr/>
          <a:lstStyle/>
          <a:p>
            <a:pPr marL="450850" indent="-450850">
              <a:buFontTx/>
              <a:buAutoNum type="arabicPeriod"/>
            </a:pPr>
            <a:r>
              <a:rPr lang="en-US" sz="2800" dirty="0"/>
              <a:t>Write a method that asks the user for his name and prints “Hello, &lt;name&gt;” (for example, “Hello, Peter!”). Write a program to test this method.</a:t>
            </a:r>
          </a:p>
          <a:p>
            <a:pPr marL="450850" indent="-450850">
              <a:buFontTx/>
              <a:buAutoNum type="arabicPeriod"/>
            </a:pPr>
            <a:r>
              <a:rPr lang="en-US" sz="2800" dirty="0"/>
              <a:t>Write a method </a:t>
            </a:r>
            <a:r>
              <a:rPr lang="en-US" sz="2800" noProof="1" smtClean="0">
                <a:solidFill>
                  <a:schemeClr val="accent5">
                    <a:lumMod val="20000"/>
                    <a:lumOff val="80000"/>
                  </a:schemeClr>
                </a:solidFill>
                <a:latin typeface="Consolas" pitchFamily="49" charset="0"/>
                <a:cs typeface="Consolas" pitchFamily="49" charset="0"/>
              </a:rPr>
              <a:t>GetMax()</a:t>
            </a:r>
            <a:r>
              <a:rPr lang="en-US" sz="2800" dirty="0" smtClean="0"/>
              <a:t> </a:t>
            </a:r>
            <a:r>
              <a:rPr lang="en-US" sz="2800" dirty="0"/>
              <a:t>with two parameters that returns the bigger of two integers. Write a program that reads 3 integers from the console and prints the biggest of them using the method </a:t>
            </a:r>
            <a:r>
              <a:rPr lang="en-US" sz="2800" noProof="1" smtClean="0">
                <a:solidFill>
                  <a:schemeClr val="accent5">
                    <a:lumMod val="20000"/>
                    <a:lumOff val="80000"/>
                  </a:schemeClr>
                </a:solidFill>
                <a:latin typeface="Consolas" pitchFamily="49" charset="0"/>
                <a:cs typeface="Consolas" pitchFamily="49" charset="0"/>
              </a:rPr>
              <a:t>GetMax()</a:t>
            </a:r>
            <a:r>
              <a:rPr lang="en-US" sz="2800" noProof="1" smtClean="0"/>
              <a:t>.</a:t>
            </a:r>
            <a:endParaRPr lang="en-US" sz="2800" noProof="1"/>
          </a:p>
          <a:p>
            <a:pPr marL="450850" indent="-450850">
              <a:buFontTx/>
              <a:buAutoNum type="arabicPeriod"/>
            </a:pPr>
            <a:r>
              <a:rPr lang="en-US" sz="2800" dirty="0"/>
              <a:t>Write a method that returns the last digit of </a:t>
            </a:r>
            <a:r>
              <a:rPr lang="en-US" sz="2800" dirty="0" smtClean="0"/>
              <a:t>given integer </a:t>
            </a:r>
            <a:r>
              <a:rPr lang="en-US" sz="2800" dirty="0"/>
              <a:t>as an English word. Examples: 512 </a:t>
            </a:r>
            <a:r>
              <a:rPr lang="en-US" sz="2800" dirty="0">
                <a:sym typeface="Wingdings" pitchFamily="2" charset="2"/>
              </a:rPr>
              <a:t> </a:t>
            </a:r>
            <a:r>
              <a:rPr lang="en-US" sz="2800" dirty="0" smtClean="0">
                <a:sym typeface="Wingdings" pitchFamily="2" charset="2"/>
              </a:rPr>
              <a:t>"two", </a:t>
            </a:r>
            <a:r>
              <a:rPr lang="en-US" sz="2800" dirty="0">
                <a:sym typeface="Wingdings" pitchFamily="2" charset="2"/>
              </a:rPr>
              <a:t>1024  </a:t>
            </a:r>
            <a:r>
              <a:rPr lang="en-US" sz="2800" dirty="0" smtClean="0">
                <a:sym typeface="Wingdings" pitchFamily="2" charset="2"/>
              </a:rPr>
              <a:t>"four", 12309  "nine".</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a:t>
            </a:fld>
            <a:endParaRPr lang="en-US" dirty="0"/>
          </a:p>
        </p:txBody>
      </p:sp>
    </p:spTree>
    <p:extLst>
      <p:ext uri="{BB962C8B-B14F-4D97-AF65-F5344CB8AC3E}">
        <p14:creationId xmlns:p14="http://schemas.microsoft.com/office/powerpoint/2010/main" val="183478310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dirty="0"/>
              <a:t>Exercises (2)</a:t>
            </a:r>
            <a:endParaRPr lang="bg-BG" dirty="0"/>
          </a:p>
        </p:txBody>
      </p:sp>
      <p:sp>
        <p:nvSpPr>
          <p:cNvPr id="566275" name="Rectangle 3"/>
          <p:cNvSpPr>
            <a:spLocks noGrp="1" noChangeArrowheads="1"/>
          </p:cNvSpPr>
          <p:nvPr>
            <p:ph idx="1"/>
          </p:nvPr>
        </p:nvSpPr>
        <p:spPr/>
        <p:txBody>
          <a:bodyPr/>
          <a:lstStyle/>
          <a:p>
            <a:pPr marL="450850" indent="-450850">
              <a:buFontTx/>
              <a:buAutoNum type="arabicPeriod" startAt="4"/>
            </a:pPr>
            <a:r>
              <a:rPr lang="en-US" sz="2800" dirty="0"/>
              <a:t>Write a method that counts how many times given number appears in given array. Write a test program to check if the method is </a:t>
            </a:r>
            <a:r>
              <a:rPr lang="en-US" sz="2800" dirty="0" smtClean="0"/>
              <a:t>working correctly.</a:t>
            </a:r>
            <a:endParaRPr lang="en-US" sz="2800" dirty="0"/>
          </a:p>
          <a:p>
            <a:pPr marL="450850" indent="-450850">
              <a:buFontTx/>
              <a:buAutoNum type="arabicPeriod" startAt="4"/>
            </a:pPr>
            <a:r>
              <a:rPr lang="en-US" sz="2800" dirty="0"/>
              <a:t>Write a method that checks if the element at given position in </a:t>
            </a:r>
            <a:r>
              <a:rPr lang="en-US" sz="2800" dirty="0" smtClean="0"/>
              <a:t>given array </a:t>
            </a:r>
            <a:r>
              <a:rPr lang="en-US" sz="2800" dirty="0"/>
              <a:t>of integers is bigger than its two </a:t>
            </a:r>
            <a:r>
              <a:rPr lang="en-US" sz="2800" dirty="0" smtClean="0"/>
              <a:t>neighbors (when such exist).</a:t>
            </a:r>
            <a:endParaRPr lang="en-US" sz="2800" dirty="0"/>
          </a:p>
          <a:p>
            <a:pPr marL="450850" indent="-450850">
              <a:buFontTx/>
              <a:buAutoNum type="arabicPeriod" startAt="4"/>
            </a:pPr>
            <a:r>
              <a:rPr lang="en-US" sz="2800" dirty="0"/>
              <a:t>Write a method that returns the index of the first element in array that is bigger than its neighbors, or -1, if there’s no such element.</a:t>
            </a:r>
          </a:p>
          <a:p>
            <a:pPr marL="900113" lvl="1" indent="-269875"/>
            <a:r>
              <a:rPr lang="en-US" sz="2600" dirty="0"/>
              <a:t>Use the method from the previous exercise.</a:t>
            </a:r>
            <a:endParaRPr lang="bg-BG" sz="26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spTree>
    <p:extLst>
      <p:ext uri="{BB962C8B-B14F-4D97-AF65-F5344CB8AC3E}">
        <p14:creationId xmlns:p14="http://schemas.microsoft.com/office/powerpoint/2010/main" val="402028280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smtClean="0"/>
              <a:t>Exercises (3)</a:t>
            </a:r>
            <a:endParaRPr lang="bg-BG" dirty="0"/>
          </a:p>
        </p:txBody>
      </p:sp>
      <p:sp>
        <p:nvSpPr>
          <p:cNvPr id="465923" name="Rectangle 3"/>
          <p:cNvSpPr>
            <a:spLocks noGrp="1" noChangeArrowheads="1"/>
          </p:cNvSpPr>
          <p:nvPr>
            <p:ph idx="1"/>
          </p:nvPr>
        </p:nvSpPr>
        <p:spPr/>
        <p:txBody>
          <a:bodyPr/>
          <a:lstStyle/>
          <a:p>
            <a:pPr marL="452438" indent="-452438">
              <a:lnSpc>
                <a:spcPts val="3700"/>
              </a:lnSpc>
              <a:buFont typeface="+mj-lt"/>
              <a:buAutoNum type="arabicPeriod" startAt="7"/>
            </a:pPr>
            <a:r>
              <a:rPr lang="en-US" sz="2800" dirty="0"/>
              <a:t>Write a method that reverses the digits of given decimal number. Example: 256 </a:t>
            </a:r>
            <a:r>
              <a:rPr lang="en-US" sz="2800" dirty="0">
                <a:sym typeface="Wingdings" pitchFamily="2" charset="2"/>
              </a:rPr>
              <a:t> </a:t>
            </a:r>
            <a:r>
              <a:rPr lang="en-US" sz="2800" dirty="0" smtClean="0">
                <a:sym typeface="Wingdings" pitchFamily="2" charset="2"/>
              </a:rPr>
              <a:t>652</a:t>
            </a:r>
            <a:endParaRPr lang="en-US" sz="2800" dirty="0">
              <a:sym typeface="Wingdings" pitchFamily="2" charset="2"/>
            </a:endParaRPr>
          </a:p>
          <a:p>
            <a:pPr marL="452438" indent="-452438">
              <a:lnSpc>
                <a:spcPts val="3700"/>
              </a:lnSpc>
              <a:buFontTx/>
              <a:buAutoNum type="arabicPeriod" startAt="7"/>
            </a:pPr>
            <a:r>
              <a:rPr lang="en-US" sz="2800" dirty="0"/>
              <a:t>Write a method that adds two positive integer numbers represented as arrays of digits (each array element </a:t>
            </a:r>
            <a:r>
              <a:rPr lang="en-US" sz="2800" noProof="1">
                <a:solidFill>
                  <a:schemeClr val="accent5">
                    <a:lumMod val="20000"/>
                    <a:lumOff val="80000"/>
                  </a:schemeClr>
                </a:solidFill>
                <a:latin typeface="Consolas" pitchFamily="49" charset="0"/>
                <a:cs typeface="Consolas" pitchFamily="49" charset="0"/>
              </a:rPr>
              <a:t>arr[i</a:t>
            </a:r>
            <a:r>
              <a:rPr lang="en-US" sz="2800" dirty="0">
                <a:solidFill>
                  <a:schemeClr val="accent5">
                    <a:lumMod val="20000"/>
                    <a:lumOff val="80000"/>
                  </a:schemeClr>
                </a:solidFill>
                <a:latin typeface="Consolas" pitchFamily="49" charset="0"/>
                <a:cs typeface="Consolas" pitchFamily="49" charset="0"/>
              </a:rPr>
              <a:t>]</a:t>
            </a:r>
            <a:r>
              <a:rPr lang="en-US" sz="2800" dirty="0"/>
              <a:t> contains a </a:t>
            </a:r>
            <a:r>
              <a:rPr lang="en-US" sz="2800" dirty="0" smtClean="0"/>
              <a:t>digit; </a:t>
            </a:r>
            <a:r>
              <a:rPr lang="en-US" sz="2800" dirty="0"/>
              <a:t>the </a:t>
            </a:r>
            <a:r>
              <a:rPr lang="en-US" sz="2800" dirty="0" smtClean="0"/>
              <a:t>last digit is kept in </a:t>
            </a:r>
            <a:r>
              <a:rPr lang="en-US" sz="2800" noProof="1" smtClean="0">
                <a:solidFill>
                  <a:schemeClr val="accent5">
                    <a:lumMod val="20000"/>
                    <a:lumOff val="80000"/>
                  </a:schemeClr>
                </a:solidFill>
                <a:latin typeface="Consolas" pitchFamily="49" charset="0"/>
                <a:cs typeface="Consolas" pitchFamily="49" charset="0"/>
              </a:rPr>
              <a:t>arr[0]</a:t>
            </a:r>
            <a:r>
              <a:rPr lang="en-US" sz="2800" dirty="0" smtClean="0"/>
              <a:t>). </a:t>
            </a:r>
            <a:r>
              <a:rPr lang="en-US" sz="2800" dirty="0"/>
              <a:t>Each of the </a:t>
            </a:r>
            <a:r>
              <a:rPr lang="en-US" sz="2800" dirty="0" smtClean="0"/>
              <a:t>numbers that will be added could have </a:t>
            </a:r>
            <a:r>
              <a:rPr lang="en-US" sz="2800" dirty="0"/>
              <a:t>up to 10 000 digits</a:t>
            </a:r>
            <a:r>
              <a:rPr lang="en-US" sz="2800" dirty="0" smtClean="0"/>
              <a:t>.</a:t>
            </a:r>
          </a:p>
          <a:p>
            <a:pPr marL="452438" indent="-452438">
              <a:lnSpc>
                <a:spcPts val="3700"/>
              </a:lnSpc>
              <a:buFontTx/>
              <a:buAutoNum type="arabicPeriod" startAt="7"/>
            </a:pPr>
            <a:r>
              <a:rPr lang="en-US" sz="2800" dirty="0" smtClean="0"/>
              <a:t>Write a method that return the maximal element in a portion of array of integers starting at given index. Using it write another method that sorts an array in ascending / descending order.</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spTree>
    <p:extLst>
      <p:ext uri="{BB962C8B-B14F-4D97-AF65-F5344CB8AC3E}">
        <p14:creationId xmlns:p14="http://schemas.microsoft.com/office/powerpoint/2010/main" val="99283423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dirty="0" smtClean="0"/>
              <a:t>Exercises (4)</a:t>
            </a:r>
            <a:endParaRPr lang="bg-BG" dirty="0"/>
          </a:p>
        </p:txBody>
      </p:sp>
      <p:sp>
        <p:nvSpPr>
          <p:cNvPr id="569347" name="Rectangle 3"/>
          <p:cNvSpPr>
            <a:spLocks noGrp="1" noChangeArrowheads="1"/>
          </p:cNvSpPr>
          <p:nvPr>
            <p:ph idx="1"/>
          </p:nvPr>
        </p:nvSpPr>
        <p:spPr/>
        <p:txBody>
          <a:bodyPr/>
          <a:lstStyle/>
          <a:p>
            <a:pPr marL="514350" indent="-514350">
              <a:buFont typeface="+mj-lt"/>
              <a:buAutoNum type="arabicPeriod" startAt="10"/>
            </a:pPr>
            <a:r>
              <a:rPr lang="en-US" sz="2800" dirty="0" smtClean="0"/>
              <a:t>Write a program to calculate </a:t>
            </a:r>
            <a:r>
              <a:rPr lang="en-US" sz="2800" dirty="0" smtClean="0">
                <a:latin typeface="Consolas" pitchFamily="49" charset="0"/>
                <a:cs typeface="Consolas" pitchFamily="49" charset="0"/>
              </a:rPr>
              <a:t>n!</a:t>
            </a:r>
            <a:r>
              <a:rPr lang="en-US" sz="2800" dirty="0" smtClean="0"/>
              <a:t> for each </a:t>
            </a:r>
            <a:r>
              <a:rPr lang="en-US" sz="2800" dirty="0" smtClean="0">
                <a:latin typeface="Consolas" pitchFamily="49" charset="0"/>
                <a:cs typeface="Consolas" pitchFamily="49" charset="0"/>
              </a:rPr>
              <a:t>n</a:t>
            </a:r>
            <a:r>
              <a:rPr lang="en-US" sz="2800" dirty="0" smtClean="0"/>
              <a:t> in the range </a:t>
            </a:r>
            <a:r>
              <a:rPr lang="en-US" sz="2800" dirty="0" smtClean="0">
                <a:latin typeface="Consolas" pitchFamily="49" charset="0"/>
                <a:cs typeface="Consolas" pitchFamily="49" charset="0"/>
              </a:rPr>
              <a:t>[1..100]</a:t>
            </a:r>
            <a:r>
              <a:rPr lang="en-US" sz="2800" dirty="0" smtClean="0"/>
              <a:t>. Hint: Implement first a method that multiplies a number represented as array of digits by given integer number. </a:t>
            </a:r>
          </a:p>
          <a:p>
            <a:pPr marL="514350" indent="-514350">
              <a:buFontTx/>
              <a:buAutoNum type="arabicPeriod" startAt="10"/>
            </a:pPr>
            <a:r>
              <a:rPr lang="en-US" sz="2800" dirty="0" smtClean="0"/>
              <a:t>Write </a:t>
            </a:r>
            <a:r>
              <a:rPr lang="en-US" sz="2800" dirty="0"/>
              <a:t>a method that adds two </a:t>
            </a:r>
            <a:r>
              <a:rPr lang="en-US" sz="2800" dirty="0" smtClean="0"/>
              <a:t>polynomials. Represent </a:t>
            </a:r>
            <a:r>
              <a:rPr lang="en-US" sz="2800" dirty="0"/>
              <a:t>them as arrays of their </a:t>
            </a:r>
            <a:r>
              <a:rPr lang="en-US" sz="2800" dirty="0" smtClean="0"/>
              <a:t>coefficients as in the example below:</a:t>
            </a:r>
            <a:endParaRPr lang="en-US" sz="2800" dirty="0"/>
          </a:p>
          <a:p>
            <a:pPr marL="514350" indent="-514350">
              <a:buFontTx/>
              <a:buNone/>
            </a:pPr>
            <a:r>
              <a:rPr lang="en-US" sz="2800" i="1" dirty="0"/>
              <a:t>		</a:t>
            </a:r>
            <a:r>
              <a:rPr lang="en-US" sz="2800" i="1" dirty="0">
                <a:latin typeface="Consolas" pitchFamily="49" charset="0"/>
                <a:cs typeface="Consolas" pitchFamily="49" charset="0"/>
              </a:rPr>
              <a:t>x</a:t>
            </a:r>
            <a:r>
              <a:rPr lang="en-US" sz="2800" baseline="30000" dirty="0">
                <a:latin typeface="Consolas" pitchFamily="49" charset="0"/>
                <a:cs typeface="Consolas" pitchFamily="49" charset="0"/>
              </a:rPr>
              <a:t>2</a:t>
            </a:r>
            <a:r>
              <a:rPr lang="en-US" sz="2800" dirty="0">
                <a:latin typeface="Consolas" pitchFamily="49" charset="0"/>
                <a:cs typeface="Consolas" pitchFamily="49" charset="0"/>
              </a:rPr>
              <a:t> + 5 = 1</a:t>
            </a:r>
            <a:r>
              <a:rPr lang="en-US" sz="2800" i="1" dirty="0">
                <a:latin typeface="Consolas" pitchFamily="49" charset="0"/>
                <a:cs typeface="Consolas" pitchFamily="49" charset="0"/>
              </a:rPr>
              <a:t>x</a:t>
            </a:r>
            <a:r>
              <a:rPr lang="en-US" sz="2800" baseline="30000" dirty="0">
                <a:latin typeface="Consolas" pitchFamily="49" charset="0"/>
                <a:cs typeface="Consolas" pitchFamily="49" charset="0"/>
              </a:rPr>
              <a:t>2</a:t>
            </a:r>
            <a:r>
              <a:rPr lang="en-US" sz="2800" dirty="0">
                <a:latin typeface="Consolas" pitchFamily="49" charset="0"/>
                <a:cs typeface="Consolas" pitchFamily="49" charset="0"/>
              </a:rPr>
              <a:t> + 0</a:t>
            </a:r>
            <a:r>
              <a:rPr lang="en-US" sz="2800" i="1" dirty="0">
                <a:latin typeface="Consolas" pitchFamily="49" charset="0"/>
                <a:cs typeface="Consolas" pitchFamily="49" charset="0"/>
              </a:rPr>
              <a:t>x</a:t>
            </a:r>
            <a:r>
              <a:rPr lang="en-US" sz="2800" dirty="0">
                <a:latin typeface="Consolas" pitchFamily="49" charset="0"/>
                <a:cs typeface="Consolas" pitchFamily="49" charset="0"/>
              </a:rPr>
              <a:t> + </a:t>
            </a:r>
            <a:r>
              <a:rPr lang="en-US" sz="2800" dirty="0" smtClean="0">
                <a:latin typeface="Consolas" pitchFamily="49" charset="0"/>
                <a:cs typeface="Consolas" pitchFamily="49" charset="0"/>
              </a:rPr>
              <a:t>5 </a:t>
            </a:r>
            <a:r>
              <a:rPr lang="en-US" sz="2800" dirty="0" smtClean="0">
                <a:sym typeface="Wingdings" pitchFamily="2" charset="2"/>
              </a:rPr>
              <a:t></a:t>
            </a:r>
          </a:p>
          <a:p>
            <a:pPr marL="514350" indent="-514350">
              <a:buFont typeface="+mj-lt"/>
              <a:buAutoNum type="arabicPeriod" startAt="12"/>
            </a:pPr>
            <a:r>
              <a:rPr lang="en-US" sz="2800" dirty="0" smtClean="0"/>
              <a:t>Extend the program to support also subtraction and multiplication of polynomials.</a:t>
            </a:r>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graphicFrame>
        <p:nvGraphicFramePr>
          <p:cNvPr id="8" name="Group 134"/>
          <p:cNvGraphicFramePr>
            <a:graphicFrameLocks/>
          </p:cNvGraphicFramePr>
          <p:nvPr/>
        </p:nvGraphicFramePr>
        <p:xfrm>
          <a:off x="5480536" y="4760976"/>
          <a:ext cx="1241425" cy="496824"/>
        </p:xfrm>
        <a:graphic>
          <a:graphicData uri="http://schemas.openxmlformats.org/drawingml/2006/table">
            <a:tbl>
              <a:tblPr/>
              <a:tblGrid>
                <a:gridCol w="430530">
                  <a:extLst>
                    <a:ext uri="{9D8B030D-6E8A-4147-A177-3AD203B41FA5}">
                      <a16:colId xmlns:a16="http://schemas.microsoft.com/office/drawing/2014/main" val="20000"/>
                    </a:ext>
                  </a:extLst>
                </a:gridCol>
                <a:gridCol w="430530">
                  <a:extLst>
                    <a:ext uri="{9D8B030D-6E8A-4147-A177-3AD203B41FA5}">
                      <a16:colId xmlns:a16="http://schemas.microsoft.com/office/drawing/2014/main" val="20001"/>
                    </a:ext>
                  </a:extLst>
                </a:gridCol>
                <a:gridCol w="380365">
                  <a:extLst>
                    <a:ext uri="{9D8B030D-6E8A-4147-A177-3AD203B41FA5}">
                      <a16:colId xmlns:a16="http://schemas.microsoft.com/office/drawing/2014/main" val="20002"/>
                    </a:ext>
                  </a:extLst>
                </a:gridCol>
              </a:tblGrid>
              <a:tr h="13230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5</a:t>
                      </a:r>
                    </a:p>
                  </a:txBody>
                  <a:tcPr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0</a:t>
                      </a:r>
                    </a:p>
                  </a:txBody>
                  <a:tcPr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1</a:t>
                      </a:r>
                    </a:p>
                  </a:txBody>
                  <a:tcPr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5183794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r>
              <a:rPr lang="en-US" dirty="0" smtClean="0"/>
              <a:t>Exercises (5)</a:t>
            </a:r>
            <a:endParaRPr lang="bg-BG" dirty="0"/>
          </a:p>
        </p:txBody>
      </p:sp>
      <p:sp>
        <p:nvSpPr>
          <p:cNvPr id="584707" name="Rectangle 3"/>
          <p:cNvSpPr>
            <a:spLocks noGrp="1" noChangeArrowheads="1"/>
          </p:cNvSpPr>
          <p:nvPr>
            <p:ph idx="1"/>
          </p:nvPr>
        </p:nvSpPr>
        <p:spPr/>
        <p:txBody>
          <a:bodyPr/>
          <a:lstStyle/>
          <a:p>
            <a:pPr marL="514350" indent="-514350">
              <a:lnSpc>
                <a:spcPts val="2900"/>
              </a:lnSpc>
              <a:buFont typeface="+mj-lt"/>
              <a:buAutoNum type="arabicPeriod" startAt="13"/>
            </a:pPr>
            <a:r>
              <a:rPr lang="en-US" sz="2800" dirty="0"/>
              <a:t>Write a program that can solve these tasks:</a:t>
            </a:r>
          </a:p>
          <a:p>
            <a:pPr marL="906463" lvl="1" indent="-276225">
              <a:lnSpc>
                <a:spcPts val="2900"/>
              </a:lnSpc>
            </a:pPr>
            <a:r>
              <a:rPr lang="en-US" sz="2500" dirty="0"/>
              <a:t>Reverses the digits of a number</a:t>
            </a:r>
          </a:p>
          <a:p>
            <a:pPr marL="906463" lvl="1" indent="-276225">
              <a:lnSpc>
                <a:spcPts val="2900"/>
              </a:lnSpc>
            </a:pPr>
            <a:r>
              <a:rPr lang="en-US" sz="2500" dirty="0"/>
              <a:t>Calculates the average of a </a:t>
            </a:r>
            <a:r>
              <a:rPr lang="en-US" sz="2500" dirty="0" smtClean="0"/>
              <a:t>sequence of integers</a:t>
            </a:r>
            <a:endParaRPr lang="en-US" sz="2500" dirty="0"/>
          </a:p>
          <a:p>
            <a:pPr marL="906463" lvl="1" indent="-276225">
              <a:lnSpc>
                <a:spcPts val="2900"/>
              </a:lnSpc>
            </a:pPr>
            <a:r>
              <a:rPr lang="en-US" sz="2500" dirty="0"/>
              <a:t>Solves a linear equation </a:t>
            </a:r>
            <a:r>
              <a:rPr lang="en-US" sz="2500" i="1" dirty="0">
                <a:solidFill>
                  <a:schemeClr val="accent5">
                    <a:lumMod val="20000"/>
                    <a:lumOff val="80000"/>
                  </a:schemeClr>
                </a:solidFill>
                <a:latin typeface="Consolas" pitchFamily="49" charset="0"/>
                <a:cs typeface="Consolas" pitchFamily="49" charset="0"/>
              </a:rPr>
              <a:t>a</a:t>
            </a:r>
            <a:r>
              <a:rPr lang="en-US" sz="2500" dirty="0">
                <a:solidFill>
                  <a:schemeClr val="accent5">
                    <a:lumMod val="20000"/>
                    <a:lumOff val="80000"/>
                  </a:schemeClr>
                </a:solidFill>
              </a:rPr>
              <a:t> * </a:t>
            </a:r>
            <a:r>
              <a:rPr lang="en-US" sz="2500" i="1" dirty="0">
                <a:solidFill>
                  <a:schemeClr val="accent5">
                    <a:lumMod val="20000"/>
                    <a:lumOff val="80000"/>
                  </a:schemeClr>
                </a:solidFill>
                <a:latin typeface="Consolas" pitchFamily="49" charset="0"/>
                <a:cs typeface="Consolas" pitchFamily="49" charset="0"/>
              </a:rPr>
              <a:t>x</a:t>
            </a:r>
            <a:r>
              <a:rPr lang="en-US" sz="2500" dirty="0">
                <a:solidFill>
                  <a:schemeClr val="accent5">
                    <a:lumMod val="20000"/>
                    <a:lumOff val="80000"/>
                  </a:schemeClr>
                </a:solidFill>
              </a:rPr>
              <a:t> + </a:t>
            </a:r>
            <a:r>
              <a:rPr lang="en-US" sz="2500" i="1" dirty="0">
                <a:solidFill>
                  <a:schemeClr val="accent5">
                    <a:lumMod val="20000"/>
                    <a:lumOff val="80000"/>
                  </a:schemeClr>
                </a:solidFill>
                <a:latin typeface="Consolas" pitchFamily="49" charset="0"/>
                <a:cs typeface="Consolas" pitchFamily="49" charset="0"/>
              </a:rPr>
              <a:t>b</a:t>
            </a:r>
            <a:r>
              <a:rPr lang="en-US" sz="2500" dirty="0">
                <a:solidFill>
                  <a:schemeClr val="accent5">
                    <a:lumMod val="20000"/>
                    <a:lumOff val="80000"/>
                  </a:schemeClr>
                </a:solidFill>
              </a:rPr>
              <a:t> = 0</a:t>
            </a:r>
          </a:p>
          <a:p>
            <a:pPr marL="457200" indent="-457200">
              <a:lnSpc>
                <a:spcPts val="2900"/>
              </a:lnSpc>
              <a:buFontTx/>
              <a:buNone/>
            </a:pPr>
            <a:r>
              <a:rPr lang="en-US" sz="2800" dirty="0" smtClean="0"/>
              <a:t>		Create </a:t>
            </a:r>
            <a:r>
              <a:rPr lang="en-US" sz="2800" dirty="0"/>
              <a:t>appropriate methods.</a:t>
            </a:r>
          </a:p>
          <a:p>
            <a:pPr marL="457200" indent="-457200">
              <a:lnSpc>
                <a:spcPts val="2900"/>
              </a:lnSpc>
              <a:buFontTx/>
              <a:buNone/>
            </a:pPr>
            <a:r>
              <a:rPr lang="en-US" sz="2800" dirty="0" smtClean="0"/>
              <a:t>		Provide </a:t>
            </a:r>
            <a:r>
              <a:rPr lang="en-US" sz="2800" dirty="0"/>
              <a:t>a simple text-based menu for the user to choose which task to solve.</a:t>
            </a:r>
          </a:p>
          <a:p>
            <a:pPr marL="457200" indent="-457200">
              <a:lnSpc>
                <a:spcPts val="2900"/>
              </a:lnSpc>
              <a:buFontTx/>
              <a:buNone/>
            </a:pPr>
            <a:r>
              <a:rPr lang="en-US" sz="2800" dirty="0" smtClean="0"/>
              <a:t>		Validate </a:t>
            </a:r>
            <a:r>
              <a:rPr lang="en-US" sz="2800" dirty="0"/>
              <a:t>the input data:</a:t>
            </a:r>
          </a:p>
          <a:p>
            <a:pPr marL="906463" lvl="1" indent="-276225">
              <a:lnSpc>
                <a:spcPts val="2900"/>
              </a:lnSpc>
            </a:pPr>
            <a:r>
              <a:rPr lang="en-US" sz="2500" dirty="0"/>
              <a:t>The decimal number should be non-negative</a:t>
            </a:r>
          </a:p>
          <a:p>
            <a:pPr marL="906463" lvl="1" indent="-276225">
              <a:lnSpc>
                <a:spcPts val="2900"/>
              </a:lnSpc>
            </a:pPr>
            <a:r>
              <a:rPr lang="en-US" sz="2500" dirty="0"/>
              <a:t>The sequence should not be empty</a:t>
            </a:r>
          </a:p>
          <a:p>
            <a:pPr marL="906463" lvl="1" indent="-276225">
              <a:lnSpc>
                <a:spcPts val="2900"/>
              </a:lnSpc>
            </a:pPr>
            <a:r>
              <a:rPr lang="en-US" sz="2500" i="1" dirty="0">
                <a:solidFill>
                  <a:schemeClr val="accent5">
                    <a:lumMod val="20000"/>
                    <a:lumOff val="80000"/>
                  </a:schemeClr>
                </a:solidFill>
                <a:latin typeface="Consolas" pitchFamily="49" charset="0"/>
                <a:cs typeface="Consolas" pitchFamily="49" charset="0"/>
              </a:rPr>
              <a:t>a</a:t>
            </a:r>
            <a:r>
              <a:rPr lang="en-US" sz="2500" dirty="0"/>
              <a:t> should not be equal to </a:t>
            </a:r>
            <a:r>
              <a:rPr lang="en-US" sz="2500" dirty="0">
                <a:latin typeface="Consolas" pitchFamily="49" charset="0"/>
                <a:cs typeface="Consolas" pitchFamily="49" charset="0"/>
              </a:rPr>
              <a:t>0</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Tree>
    <p:extLst>
      <p:ext uri="{BB962C8B-B14F-4D97-AF65-F5344CB8AC3E}">
        <p14:creationId xmlns:p14="http://schemas.microsoft.com/office/powerpoint/2010/main" val="106550845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r>
              <a:rPr lang="en-US" dirty="0" smtClean="0"/>
              <a:t>Exercises (6)</a:t>
            </a:r>
            <a:endParaRPr lang="bg-BG" dirty="0"/>
          </a:p>
        </p:txBody>
      </p:sp>
      <p:sp>
        <p:nvSpPr>
          <p:cNvPr id="584707" name="Rectangle 3"/>
          <p:cNvSpPr>
            <a:spLocks noGrp="1" noChangeArrowheads="1"/>
          </p:cNvSpPr>
          <p:nvPr>
            <p:ph idx="1"/>
          </p:nvPr>
        </p:nvSpPr>
        <p:spPr/>
        <p:txBody>
          <a:bodyPr/>
          <a:lstStyle/>
          <a:p>
            <a:pPr marL="514350" indent="-514350">
              <a:lnSpc>
                <a:spcPct val="100000"/>
              </a:lnSpc>
              <a:buFont typeface="+mj-lt"/>
              <a:buAutoNum type="arabicPeriod" startAt="14"/>
            </a:pPr>
            <a:r>
              <a:rPr lang="en-US" sz="2800" dirty="0"/>
              <a:t>Write </a:t>
            </a:r>
            <a:r>
              <a:rPr lang="en-US" sz="2800" dirty="0" smtClean="0"/>
              <a:t>methods to calculate minimum, maximum, average, sum and product of given set of integer numbers. Use variable number of arguments.</a:t>
            </a:r>
          </a:p>
          <a:p>
            <a:pPr marL="514350" indent="-514350">
              <a:lnSpc>
                <a:spcPct val="100000"/>
              </a:lnSpc>
              <a:buFont typeface="+mj-lt"/>
              <a:buAutoNum type="arabicPeriod" startAt="14"/>
            </a:pPr>
            <a:r>
              <a:rPr lang="en-US" sz="2800" dirty="0" smtClean="0"/>
              <a:t>* Modify your last program and try to make it work for any number type, not just integer (e.g. decimal, float, byte, etc.). Use generic method (read in Internet about generic methods in C#).</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Tree>
    <p:extLst>
      <p:ext uri="{BB962C8B-B14F-4D97-AF65-F5344CB8AC3E}">
        <p14:creationId xmlns:p14="http://schemas.microsoft.com/office/powerpoint/2010/main" val="428213941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1314</TotalTime>
  <Words>606</Words>
  <Application>Microsoft Office PowerPoint</Application>
  <PresentationFormat>On-screen Show (4:3)</PresentationFormat>
  <Paragraphs>53</Paragraphs>
  <Slides>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Calibri</vt:lpstr>
      <vt:lpstr>Cambria</vt:lpstr>
      <vt:lpstr>Consolas</vt:lpstr>
      <vt:lpstr>Corbel</vt:lpstr>
      <vt:lpstr>Wingdings</vt:lpstr>
      <vt:lpstr>Wingdings 2</vt:lpstr>
      <vt:lpstr>Telerik Academy</vt:lpstr>
      <vt:lpstr>Exercises</vt:lpstr>
      <vt:lpstr>Exercises (2)</vt:lpstr>
      <vt:lpstr>Exercises (3)</vt:lpstr>
      <vt:lpstr>Exercises (4)</vt:lpstr>
      <vt:lpstr>Exercises (5)</vt:lpstr>
      <vt:lpstr>Exercises (6)</vt:lpstr>
    </vt:vector>
  </TitlesOfParts>
  <Company>Telerik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dc:title>
  <dc:subject>Telerik Software Academy</dc:subject>
  <dc:creator>Svetlin Nakov</dc:creator>
  <cp:keywords>methods, paramemers, C#, C# course, course, programming, telerik software academy, free courses for developers</cp:keywords>
  <cp:lastModifiedBy>Windows User</cp:lastModifiedBy>
  <cp:revision>314</cp:revision>
  <dcterms:created xsi:type="dcterms:W3CDTF">2007-12-08T16:03:35Z</dcterms:created>
  <dcterms:modified xsi:type="dcterms:W3CDTF">2019-09-24T17:13:07Z</dcterms:modified>
  <cp:category>software engineering</cp:category>
</cp:coreProperties>
</file>