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Lst>
  <p:notesMasterIdLst>
    <p:notesMasterId r:id="rId25"/>
  </p:notesMasterIdLst>
  <p:sldIdLst>
    <p:sldId id="256" r:id="rId9"/>
    <p:sldId id="257" r:id="rId10"/>
    <p:sldId id="265" r:id="rId11"/>
    <p:sldId id="266" r:id="rId12"/>
    <p:sldId id="261" r:id="rId13"/>
    <p:sldId id="258" r:id="rId14"/>
    <p:sldId id="267" r:id="rId15"/>
    <p:sldId id="268" r:id="rId16"/>
    <p:sldId id="269" r:id="rId17"/>
    <p:sldId id="259" r:id="rId18"/>
    <p:sldId id="262" r:id="rId19"/>
    <p:sldId id="263" r:id="rId20"/>
    <p:sldId id="264" r:id="rId21"/>
    <p:sldId id="260" r:id="rId22"/>
    <p:sldId id="271" r:id="rId23"/>
    <p:sldId id="270" r:id="rId24"/>
  </p:sldIdLst>
  <p:sldSz cx="9144000" cy="5143500" type="screen16x9"/>
  <p:notesSz cx="6858000" cy="9144000"/>
  <p:embeddedFontLst>
    <p:embeddedFont>
      <p:font typeface="Arial Narrow" panose="020B0606020202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92" autoAdjust="0"/>
  </p:normalViewPr>
  <p:slideViewPr>
    <p:cSldViewPr>
      <p:cViewPr>
        <p:scale>
          <a:sx n="75" d="100"/>
          <a:sy n="75" d="100"/>
        </p:scale>
        <p:origin x="-115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3.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715246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Данные для проверки работы выбранной модели выбирались из прихватов, произошедших за один месяц работы на 278 скважине.</a:t>
            </a:r>
            <a:r>
              <a:rPr lang="ru-RU" baseline="0" dirty="0" smtClean="0"/>
              <a:t> </a:t>
            </a:r>
          </a:p>
          <a:p>
            <a:pPr marL="0" lvl="0" indent="0" algn="l" rtl="0">
              <a:spcBef>
                <a:spcPts val="0"/>
              </a:spcBef>
              <a:spcAft>
                <a:spcPts val="0"/>
              </a:spcAft>
              <a:buNone/>
            </a:pPr>
            <a:endParaRPr lang="ru-RU" baseline="0" dirty="0" smtClean="0"/>
          </a:p>
          <a:p>
            <a:pPr marL="0" lvl="0" indent="0" algn="l" rtl="0">
              <a:spcBef>
                <a:spcPts val="0"/>
              </a:spcBef>
              <a:spcAft>
                <a:spcPts val="0"/>
              </a:spcAft>
              <a:buNone/>
            </a:pPr>
            <a:r>
              <a:rPr lang="ru-RU" baseline="0" dirty="0" smtClean="0"/>
              <a:t>Были отобраны </a:t>
            </a:r>
            <a:r>
              <a:rPr lang="ru-RU" dirty="0" smtClean="0"/>
              <a:t>пять дней с наибольшим количеством аварий, причем большинство из них составляли трудно идентифицируемые аварии с малой длительностью по времени и нетипичным изменением параметров бурения по амплитуде, на которых модели обученные Заказчиком на основе Random Forest наиболее часто ошибались.</a:t>
            </a: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baseline="0" dirty="0" smtClean="0"/>
              <a:t>0 нераспознанных прихватов, распознали все размеченные Заказчиком прихваты, из 241 ложных прихватов выявили те, которые действительно происходили, но не были размечены Заказчиком. Таким образом, количество ложных срабатываний относительно небольшое, система не будет постоянно оператора отвлекать, из-за чего он будет вынужден ее отключать.</a:t>
            </a:r>
            <a:endParaRPr lang="ru-RU" dirty="0" smtClean="0"/>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Предупреждаем аварии заранее (шире трапеции с левой стороны), фиксируем в логах изменение параметров после аварии (шире трапеции с правой стороны)</a:t>
            </a: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Распознали трудно идентифицируемые прихваты (узкие пики) с малой длительностью по времени и нетипичным изменением параметров бурения по амплитуде</a:t>
            </a: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baseline="0" dirty="0" smtClean="0"/>
              <a:t>При предсказанном (пороговом) значении RUL</a:t>
            </a:r>
            <a:r>
              <a:rPr lang="en-US" baseline="0" dirty="0" smtClean="0"/>
              <a:t>&lt;</a:t>
            </a:r>
            <a:r>
              <a:rPr lang="ru-RU" baseline="0" dirty="0" smtClean="0"/>
              <a:t>8 модель сигнализирует при помощи отметок 1, о том, что прихват есть. </a:t>
            </a: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baseline="0" dirty="0" smtClean="0"/>
              <a:t>Например, после загрузки файла W278_2012-08-22 и нажатия кнопки </a:t>
            </a:r>
            <a:r>
              <a:rPr lang="ru-RU" baseline="0" dirty="0" err="1" smtClean="0"/>
              <a:t>Upload</a:t>
            </a:r>
            <a:r>
              <a:rPr lang="ru-RU" baseline="0" dirty="0" smtClean="0"/>
              <a:t> он выгружает на локальный компьютер пользователя файл W278_2012-08-22-clf (название изменяется динамически, в зависимости от названия загружаемого файла) </a:t>
            </a: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Типовой порядок работ для каждой секции включает в себя: бурение, обратная проработка, спуск обсадной колонны, цементирование.</a:t>
            </a:r>
          </a:p>
          <a:p>
            <a:pPr marL="0" lvl="0" indent="0" algn="l" rtl="0">
              <a:spcBef>
                <a:spcPts val="0"/>
              </a:spcBef>
              <a:spcAft>
                <a:spcPts val="0"/>
              </a:spcAft>
              <a:buNone/>
            </a:pPr>
            <a:r>
              <a:rPr lang="ru-RU" dirty="0" smtClean="0"/>
              <a:t>Прихваты низа бурильной колонны происходят по причине обрушения стенок скважины или плохой очистки.</a:t>
            </a:r>
          </a:p>
          <a:p>
            <a:pPr marL="0" lvl="0" indent="0" algn="l" rtl="0">
              <a:spcBef>
                <a:spcPts val="0"/>
              </a:spcBef>
              <a:spcAft>
                <a:spcPts val="0"/>
              </a:spcAft>
              <a:buNone/>
            </a:pPr>
            <a:endParaRPr lang="ru-RU" dirty="0" smtClean="0"/>
          </a:p>
          <a:p>
            <a:pPr marL="0" lvl="0" indent="0" algn="l" rtl="0">
              <a:spcBef>
                <a:spcPts val="0"/>
              </a:spcBef>
              <a:spcAft>
                <a:spcPts val="0"/>
              </a:spcAft>
              <a:buNone/>
            </a:pPr>
            <a:endParaRPr lang="ru-RU" dirty="0" smtClean="0"/>
          </a:p>
          <a:p>
            <a:pPr marL="0" lvl="0" indent="0" algn="l" rtl="0">
              <a:spcBef>
                <a:spcPts val="0"/>
              </a:spcBef>
              <a:spcAft>
                <a:spcPts val="0"/>
              </a:spcAft>
              <a:buNone/>
            </a:pPr>
            <a:endParaRPr lang="ru-RU" dirty="0" smtClean="0"/>
          </a:p>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Если рассматривать модель как систему, то для модели белого ящика известны связи системы с внешней средой (на</a:t>
            </a:r>
            <a:r>
              <a:rPr lang="ru-RU" baseline="0" dirty="0" smtClean="0"/>
              <a:t> входе и на выходе), элементы системы, подсистемы, а также внутренние связи системы. На выходе 1 и 0 </a:t>
            </a:r>
            <a:endParaRPr lang="ru-RU" dirty="0" smtClean="0"/>
          </a:p>
          <a:p>
            <a:pPr marL="0" lvl="0" indent="0" algn="l" rtl="0">
              <a:spcBef>
                <a:spcPts val="0"/>
              </a:spcBef>
              <a:spcAft>
                <a:spcPts val="0"/>
              </a:spcAft>
              <a:buNone/>
            </a:pPr>
            <a:endParaRPr lang="ru-RU" dirty="0" smtClean="0"/>
          </a:p>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spcBef>
                <a:spcPts val="0"/>
              </a:spcBef>
              <a:buClr>
                <a:schemeClr val="accent6"/>
              </a:buClr>
              <a:buSzPts val="2400"/>
              <a:buFont typeface="Arial Narrow"/>
              <a:buAutoNum type="arabicPeriod"/>
            </a:pPr>
            <a:r>
              <a:rPr lang="ru-RU" sz="1100" dirty="0" smtClean="0">
                <a:solidFill>
                  <a:schemeClr val="accent6"/>
                </a:solidFill>
              </a:rPr>
              <a:t>Разметка исторических данных с датчиков буровой установки с целью выявления прихватов</a:t>
            </a:r>
          </a:p>
          <a:p>
            <a:pPr marL="342900" lvl="0" indent="-342900">
              <a:spcBef>
                <a:spcPts val="0"/>
              </a:spcBef>
              <a:buClr>
                <a:schemeClr val="accent6"/>
              </a:buClr>
              <a:buSzPts val="2400"/>
              <a:buFont typeface="Arial Narrow"/>
              <a:buAutoNum type="arabicPeriod"/>
            </a:pPr>
            <a:r>
              <a:rPr lang="ru-RU" sz="1100" dirty="0" smtClean="0">
                <a:solidFill>
                  <a:schemeClr val="accent6"/>
                </a:solidFill>
              </a:rPr>
              <a:t>Предупреждение прихватов при бурении скважин по показателям с датчиков буровой установки в реальном времени</a:t>
            </a: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buClr>
                <a:srgbClr val="080808"/>
              </a:buClr>
              <a:buSzPts val="1600"/>
              <a:buNone/>
            </a:pPr>
            <a:r>
              <a:rPr lang="ru-RU" sz="1100" dirty="0" smtClean="0">
                <a:solidFill>
                  <a:srgbClr val="080808"/>
                </a:solidFill>
              </a:rPr>
              <a:t>Данные с датчиков буровой установки </a:t>
            </a:r>
            <a:r>
              <a:rPr lang="ru-RU" sz="1100" dirty="0" smtClean="0">
                <a:solidFill>
                  <a:srgbClr val="080808"/>
                </a:solidFill>
                <a:latin typeface="Arial Narrow"/>
                <a:ea typeface="Arial Narrow"/>
                <a:cs typeface="Arial Narrow"/>
                <a:sym typeface="Arial Narrow"/>
              </a:rPr>
              <a:t>для 178 аварий объединены </a:t>
            </a:r>
            <a:r>
              <a:rPr lang="ru-RU" sz="1100" dirty="0" smtClean="0">
                <a:solidFill>
                  <a:srgbClr val="080808"/>
                </a:solidFill>
              </a:rPr>
              <a:t>в один файл, </a:t>
            </a:r>
            <a:r>
              <a:rPr lang="ru-RU" sz="1100" dirty="0" smtClean="0">
                <a:solidFill>
                  <a:srgbClr val="FF0000"/>
                </a:solidFill>
              </a:rPr>
              <a:t>сформирована обучающая выборка (первые 121 аварий) и тестовая выборка (последующие 57 аварий).</a:t>
            </a:r>
          </a:p>
          <a:p>
            <a:pPr marL="0" lvl="0" indent="0">
              <a:spcBef>
                <a:spcPts val="0"/>
              </a:spcBef>
              <a:buClr>
                <a:srgbClr val="080808"/>
              </a:buClr>
              <a:buSzPts val="1600"/>
            </a:pPr>
            <a:endParaRPr lang="ru-RU" sz="1100" dirty="0" smtClean="0">
              <a:solidFill>
                <a:srgbClr val="080808"/>
              </a:solidFill>
            </a:endParaRPr>
          </a:p>
          <a:p>
            <a:pPr marL="0" lvl="0" indent="0">
              <a:spcBef>
                <a:spcPts val="0"/>
              </a:spcBef>
              <a:buClr>
                <a:srgbClr val="080808"/>
              </a:buClr>
              <a:buSzPts val="1600"/>
              <a:buNone/>
            </a:pPr>
            <a:r>
              <a:rPr lang="ru-RU" sz="1100" dirty="0" smtClean="0">
                <a:solidFill>
                  <a:srgbClr val="000000"/>
                </a:solidFill>
              </a:rPr>
              <a:t>Осуществлено заполнение пропущенных значений, приведение значений к заданным единицам измерения.</a:t>
            </a: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buClr>
                <a:srgbClr val="080808"/>
              </a:buClr>
              <a:buSzPts val="1600"/>
              <a:buNone/>
            </a:pPr>
            <a:r>
              <a:rPr lang="ru-RU" sz="1100" dirty="0" smtClean="0">
                <a:solidFill>
                  <a:srgbClr val="FF0000"/>
                </a:solidFill>
              </a:rPr>
              <a:t>Выявлены значимые переменные для обучения модели (BPOS, HKLD, STOR, FLWI, RPM, SPPA)</a:t>
            </a:r>
            <a:r>
              <a:rPr lang="en-US" sz="1100" baseline="0" dirty="0" smtClean="0">
                <a:solidFill>
                  <a:srgbClr val="FF0000"/>
                </a:solidFill>
              </a:rPr>
              <a:t> </a:t>
            </a:r>
            <a:r>
              <a:rPr lang="ru-RU" sz="1100" baseline="0" dirty="0" smtClean="0">
                <a:solidFill>
                  <a:srgbClr val="FF0000"/>
                </a:solidFill>
              </a:rPr>
              <a:t>при помощи инструмента </a:t>
            </a:r>
            <a:r>
              <a:rPr lang="en-US" sz="1100" dirty="0" smtClean="0">
                <a:solidFill>
                  <a:srgbClr val="080808"/>
                </a:solidFill>
              </a:rPr>
              <a:t>get_feature_scores</a:t>
            </a:r>
            <a:r>
              <a:rPr lang="ru-RU" sz="1100" dirty="0" smtClean="0">
                <a:solidFill>
                  <a:srgbClr val="080808"/>
                </a:solidFill>
              </a:rPr>
              <a:t> от </a:t>
            </a:r>
            <a:r>
              <a:rPr lang="en-US" sz="1100" dirty="0" smtClean="0">
                <a:solidFill>
                  <a:srgbClr val="080808"/>
                </a:solidFill>
              </a:rPr>
              <a:t>LightAutoML</a:t>
            </a:r>
            <a:r>
              <a:rPr lang="ru-RU" sz="1100" dirty="0" smtClean="0">
                <a:solidFill>
                  <a:srgbClr val="080808"/>
                </a:solidFill>
              </a:rPr>
              <a:t>.</a:t>
            </a:r>
          </a:p>
          <a:p>
            <a:pPr marL="0" lvl="0" indent="0">
              <a:spcBef>
                <a:spcPts val="0"/>
              </a:spcBef>
              <a:buClr>
                <a:srgbClr val="080808"/>
              </a:buClr>
              <a:buSzPts val="1600"/>
              <a:buNone/>
            </a:pPr>
            <a:endParaRPr lang="ru-RU" sz="1100" dirty="0" smtClean="0">
              <a:solidFill>
                <a:srgbClr val="080808"/>
              </a:solidFill>
            </a:endParaRPr>
          </a:p>
          <a:p>
            <a:pPr marL="0" lvl="0" indent="0">
              <a:buClr>
                <a:srgbClr val="080808"/>
              </a:buClr>
              <a:buSzPts val="1600"/>
              <a:buNone/>
            </a:pPr>
            <a:r>
              <a:rPr lang="en-US" sz="1100" dirty="0" smtClean="0">
                <a:solidFill>
                  <a:srgbClr val="080808"/>
                </a:solidFill>
              </a:rPr>
              <a:t>Computes as mean values of feature importance, provided by CatBoost (PredictionValuesChange), per all models.</a:t>
            </a:r>
            <a:endParaRPr lang="ru-RU" sz="1100" dirty="0" smtClean="0">
              <a:solidFill>
                <a:srgbClr val="080808"/>
              </a:solidFill>
            </a:endParaRPr>
          </a:p>
          <a:p>
            <a:pPr marL="0" lvl="0" indent="0">
              <a:buClr>
                <a:srgbClr val="080808"/>
              </a:buClr>
              <a:buSzPts val="1600"/>
              <a:buNone/>
            </a:pPr>
            <a:endParaRPr lang="ru-RU" sz="1100" dirty="0" smtClean="0">
              <a:solidFill>
                <a:srgbClr val="080808"/>
              </a:solidFill>
            </a:endParaRPr>
          </a:p>
          <a:p>
            <a:pPr marL="0" lvl="0" indent="0">
              <a:buClr>
                <a:srgbClr val="080808"/>
              </a:buClr>
              <a:buSzPts val="1600"/>
              <a:buNone/>
            </a:pPr>
            <a:r>
              <a:rPr lang="ru-RU" dirty="0" smtClean="0"/>
              <a:t>Для каждой переменной PredictionValuesChange показывает, насколько в среднем прогноз изменяется при изменении значения</a:t>
            </a:r>
            <a:r>
              <a:rPr lang="ru-RU" baseline="0" dirty="0" smtClean="0"/>
              <a:t> переменной</a:t>
            </a:r>
            <a:r>
              <a:rPr lang="ru-RU" dirty="0" smtClean="0"/>
              <a:t>. </a:t>
            </a:r>
          </a:p>
          <a:p>
            <a:pPr marL="0" lvl="0" indent="0">
              <a:buClr>
                <a:srgbClr val="080808"/>
              </a:buClr>
              <a:buSzPts val="1600"/>
              <a:buNone/>
            </a:pPr>
            <a:r>
              <a:rPr lang="ru-RU" dirty="0" smtClean="0"/>
              <a:t>Чем больше важность переменной, тем в среднем больше будет изменение значения прогноза при изменении переменной.</a:t>
            </a:r>
            <a:endParaRPr dirty="0"/>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buClr>
                <a:srgbClr val="080808"/>
              </a:buClr>
              <a:buSzPts val="1600"/>
              <a:buNone/>
            </a:pPr>
            <a:r>
              <a:rPr lang="ru-RU" sz="1100" dirty="0" smtClean="0">
                <a:solidFill>
                  <a:srgbClr val="FF0000"/>
                </a:solidFill>
              </a:rPr>
              <a:t>Для решения задачи разметки исторических данных с датчиков буровой установки с целью выявления прихватов сгенерированы дополнительные признаки, выделенные из исходных параметров при помощи Tsfresh (ComprehensiveFCParameters, 787 признаков).</a:t>
            </a:r>
          </a:p>
          <a:p>
            <a:pPr marL="0" lvl="0" indent="0">
              <a:spcBef>
                <a:spcPts val="0"/>
              </a:spcBef>
              <a:buClr>
                <a:srgbClr val="080808"/>
              </a:buClr>
              <a:buSzPts val="1600"/>
              <a:buNone/>
            </a:pPr>
            <a:endParaRPr lang="ru-RU" sz="1100" dirty="0" smtClean="0">
              <a:solidFill>
                <a:srgbClr val="FF0000"/>
              </a:solidFill>
            </a:endParaRPr>
          </a:p>
          <a:p>
            <a:pPr marL="0" marR="0" lvl="0" indent="0" algn="l" defTabSz="914400" rtl="0" eaLnBrk="1" fontAlgn="auto" latinLnBrk="0" hangingPunct="1">
              <a:lnSpc>
                <a:spcPct val="100000"/>
              </a:lnSpc>
              <a:spcBef>
                <a:spcPts val="0"/>
              </a:spcBef>
              <a:spcAft>
                <a:spcPts val="0"/>
              </a:spcAft>
              <a:buClr>
                <a:srgbClr val="080808"/>
              </a:buClr>
              <a:buSzPts val="1600"/>
              <a:buFont typeface="Arial"/>
              <a:buNone/>
              <a:tabLst/>
              <a:defRPr/>
            </a:pPr>
            <a:r>
              <a:rPr lang="ru-RU" sz="1100" dirty="0" smtClean="0">
                <a:solidFill>
                  <a:srgbClr val="FF0000"/>
                </a:solidFill>
              </a:rPr>
              <a:t>Из полученного множества признаков выделен при помощи инструмента </a:t>
            </a:r>
            <a:r>
              <a:rPr lang="en-US" sz="1100" b="0" i="0" u="none" strike="noStrike" cap="none" dirty="0" err="1" smtClean="0">
                <a:solidFill>
                  <a:srgbClr val="000000"/>
                </a:solidFill>
                <a:effectLst/>
                <a:latin typeface="Arial"/>
                <a:ea typeface="Arial"/>
                <a:cs typeface="Arial"/>
                <a:sym typeface="Arial"/>
              </a:rPr>
              <a:t>extract_relevant_features</a:t>
            </a:r>
            <a:r>
              <a:rPr lang="ru-RU" sz="1100" b="0" i="0" u="none" strike="noStrike" cap="none" dirty="0" smtClean="0">
                <a:solidFill>
                  <a:srgbClr val="000000"/>
                </a:solidFill>
                <a:effectLst/>
                <a:latin typeface="Arial"/>
                <a:ea typeface="Arial"/>
                <a:cs typeface="Arial"/>
                <a:sym typeface="Arial"/>
              </a:rPr>
              <a:t> </a:t>
            </a:r>
            <a:r>
              <a:rPr lang="ru-RU" sz="1100" dirty="0" smtClean="0">
                <a:solidFill>
                  <a:srgbClr val="FF0000"/>
                </a:solidFill>
              </a:rPr>
              <a:t>набор релевантных признаков (205 признаков).</a:t>
            </a:r>
          </a:p>
          <a:p>
            <a:pPr marL="0" lvl="0" indent="0">
              <a:spcBef>
                <a:spcPts val="0"/>
              </a:spcBef>
              <a:buClr>
                <a:srgbClr val="080808"/>
              </a:buClr>
              <a:buSzPts val="1600"/>
              <a:buNone/>
            </a:pPr>
            <a:endParaRPr lang="ru-RU" sz="1100" dirty="0" smtClean="0">
              <a:solidFill>
                <a:srgbClr val="FF0000"/>
              </a:solidFill>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Выбраны критерии качества при оценке моделей-кандидатов: количество</a:t>
            </a:r>
            <a:r>
              <a:rPr lang="ru-RU" baseline="0" dirty="0" smtClean="0"/>
              <a:t> верно распознанных </a:t>
            </a:r>
            <a:r>
              <a:rPr lang="ru-RU" dirty="0" smtClean="0"/>
              <a:t>0 (отсутствие прихвата) и 1 (возникновение прихвата) согласно </a:t>
            </a:r>
            <a:r>
              <a:rPr lang="en-US" dirty="0" smtClean="0"/>
              <a:t>Confusion </a:t>
            </a:r>
            <a:r>
              <a:rPr lang="ru-RU" dirty="0" smtClean="0"/>
              <a:t>Matrix.</a:t>
            </a:r>
          </a:p>
          <a:p>
            <a:pPr marL="0" lvl="0" indent="0" algn="l" rtl="0">
              <a:spcBef>
                <a:spcPts val="0"/>
              </a:spcBef>
              <a:spcAft>
                <a:spcPts val="0"/>
              </a:spcAft>
              <a:buNone/>
            </a:pPr>
            <a:endParaRPr lang="ru-RU" dirty="0" smtClean="0"/>
          </a:p>
          <a:p>
            <a:pPr marL="0" lvl="0" indent="0" algn="l" rtl="0">
              <a:spcBef>
                <a:spcPts val="0"/>
              </a:spcBef>
              <a:spcAft>
                <a:spcPts val="0"/>
              </a:spcAft>
              <a:buNone/>
            </a:pPr>
            <a:r>
              <a:rPr lang="ru-RU" dirty="0" smtClean="0"/>
              <a:t>Протестированы &lt;10 моделей (такие как </a:t>
            </a:r>
            <a:r>
              <a:rPr lang="ru-RU" dirty="0" err="1" smtClean="0"/>
              <a:t>KNeighborsClassifier</a:t>
            </a:r>
            <a:r>
              <a:rPr lang="ru-RU" dirty="0" smtClean="0"/>
              <a:t>, </a:t>
            </a:r>
            <a:r>
              <a:rPr lang="ru-RU" dirty="0" err="1" smtClean="0"/>
              <a:t>XGBClassifier</a:t>
            </a:r>
            <a:r>
              <a:rPr lang="ru-RU" dirty="0" smtClean="0"/>
              <a:t>, </a:t>
            </a:r>
            <a:r>
              <a:rPr lang="en-US" dirty="0" err="1" smtClean="0"/>
              <a:t>CatBoostClassifier</a:t>
            </a:r>
            <a:r>
              <a:rPr lang="en-US" dirty="0" smtClean="0"/>
              <a:t>, </a:t>
            </a:r>
            <a:r>
              <a:rPr lang="en-US" dirty="0" err="1" smtClean="0"/>
              <a:t>LinearRegression</a:t>
            </a:r>
            <a:r>
              <a:rPr lang="en-US" dirty="0" smtClean="0"/>
              <a:t>, </a:t>
            </a:r>
            <a:r>
              <a:rPr lang="ru-RU" dirty="0" err="1" smtClean="0"/>
              <a:t>ExtraTreesClassifier</a:t>
            </a:r>
            <a:r>
              <a:rPr lang="ru-RU" dirty="0" smtClean="0"/>
              <a:t>, </a:t>
            </a:r>
            <a:r>
              <a:rPr lang="en-US" dirty="0" err="1" smtClean="0"/>
              <a:t>RandomForest</a:t>
            </a:r>
            <a:r>
              <a:rPr lang="en-US" dirty="0" smtClean="0"/>
              <a:t>, </a:t>
            </a:r>
            <a:r>
              <a:rPr lang="ru-RU" dirty="0" err="1" smtClean="0"/>
              <a:t>AdaBoostClassifier</a:t>
            </a:r>
            <a:r>
              <a:rPr lang="ru-RU" dirty="0" smtClean="0"/>
              <a:t>, </a:t>
            </a:r>
            <a:r>
              <a:rPr lang="ru-RU" dirty="0" err="1" smtClean="0"/>
              <a:t>LogitBoost</a:t>
            </a:r>
            <a:r>
              <a:rPr lang="ru-RU" dirty="0" smtClean="0"/>
              <a:t>, </a:t>
            </a:r>
            <a:r>
              <a:rPr lang="en-US" dirty="0" err="1" smtClean="0"/>
              <a:t>GradientBoostingClassifier</a:t>
            </a:r>
            <a:r>
              <a:rPr lang="ru-RU" dirty="0" smtClean="0"/>
              <a:t>), наилучшие результаты получены для </a:t>
            </a:r>
            <a:r>
              <a:rPr lang="en-US" dirty="0" smtClean="0"/>
              <a:t>LAMA,</a:t>
            </a:r>
            <a:r>
              <a:rPr lang="ru-RU" dirty="0" smtClean="0"/>
              <a:t> обученной на наборе релевантных признаков.</a:t>
            </a:r>
          </a:p>
          <a:p>
            <a:pPr marL="0" lvl="0" indent="0" algn="l" rtl="0">
              <a:spcBef>
                <a:spcPts val="0"/>
              </a:spcBef>
              <a:spcAft>
                <a:spcPts val="0"/>
              </a:spcAft>
              <a:buNone/>
            </a:pPr>
            <a:endParaRPr lang="ru-RU" dirty="0" smtClean="0"/>
          </a:p>
          <a:p>
            <a:pPr marL="0" lvl="0" indent="0" algn="l" rtl="0">
              <a:spcBef>
                <a:spcPts val="0"/>
              </a:spcBef>
              <a:spcAft>
                <a:spcPts val="0"/>
              </a:spcAft>
              <a:buNone/>
            </a:pPr>
            <a:r>
              <a:rPr lang="ru-RU" dirty="0" smtClean="0"/>
              <a:t>LAMA – было важно предотвратить ошибки второго рода (</a:t>
            </a:r>
            <a:r>
              <a:rPr lang="en-US" dirty="0" smtClean="0"/>
              <a:t>False Negative</a:t>
            </a:r>
            <a:r>
              <a:rPr lang="ru-RU" dirty="0" smtClean="0"/>
              <a:t>). Поскольку стоимость аварии очень высока, лучше дать больше ложных тревог (</a:t>
            </a:r>
            <a:r>
              <a:rPr lang="en-US" dirty="0" smtClean="0"/>
              <a:t>False Positive)</a:t>
            </a:r>
            <a:r>
              <a:rPr lang="ru-RU" dirty="0" smtClean="0"/>
              <a:t> отвлечь оператора (ошибка первого рода),</a:t>
            </a:r>
            <a:r>
              <a:rPr lang="ru-RU" baseline="0" dirty="0" smtClean="0"/>
              <a:t> чем пропустить аварию (ошибка второго рода). </a:t>
            </a:r>
          </a:p>
          <a:p>
            <a:pPr marL="0" lvl="0" indent="0" algn="l" rtl="0">
              <a:spcBef>
                <a:spcPts val="0"/>
              </a:spcBef>
              <a:spcAft>
                <a:spcPts val="0"/>
              </a:spcAft>
              <a:buNone/>
            </a:pPr>
            <a:endParaRPr lang="ru-RU" baseline="0" dirty="0" smtClean="0"/>
          </a:p>
          <a:p>
            <a:pPr marL="0" lvl="0" indent="0" algn="l" rtl="0">
              <a:spcBef>
                <a:spcPts val="0"/>
              </a:spcBef>
              <a:spcAft>
                <a:spcPts val="0"/>
              </a:spcAft>
              <a:buNone/>
            </a:pPr>
            <a:r>
              <a:rPr lang="ru-RU" baseline="0" dirty="0" smtClean="0"/>
              <a:t>Кроме того, обученную модель </a:t>
            </a:r>
            <a:r>
              <a:rPr lang="ru-RU" dirty="0" smtClean="0"/>
              <a:t>легче разворачивать в облачном сервисе SberCloud.</a:t>
            </a: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5762" y="254608"/>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10" name="Google Shape;10;p2"/>
          <p:cNvSpPr txBox="1">
            <a:spLocks noGrp="1"/>
          </p:cNvSpPr>
          <p:nvPr>
            <p:ph type="subTitle" idx="1"/>
          </p:nvPr>
        </p:nvSpPr>
        <p:spPr>
          <a:xfrm>
            <a:off x="365760" y="1286127"/>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4"/>
        <p:cNvGrpSpPr/>
        <p:nvPr/>
      </p:nvGrpSpPr>
      <p:grpSpPr>
        <a:xfrm>
          <a:off x="0" y="0"/>
          <a:ext cx="0" cy="0"/>
          <a:chOff x="0" y="0"/>
          <a:chExt cx="0" cy="0"/>
        </a:xfrm>
      </p:grpSpPr>
      <p:sp>
        <p:nvSpPr>
          <p:cNvPr id="65" name="Google Shape;65;p17"/>
          <p:cNvSpPr txBox="1">
            <a:spLocks noGrp="1"/>
          </p:cNvSpPr>
          <p:nvPr>
            <p:ph type="ctrTitle"/>
          </p:nvPr>
        </p:nvSpPr>
        <p:spPr>
          <a:xfrm>
            <a:off x="311140" y="334944"/>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66" name="Google Shape;66;p17"/>
          <p:cNvSpPr txBox="1">
            <a:spLocks noGrp="1"/>
          </p:cNvSpPr>
          <p:nvPr>
            <p:ph type="subTitle" idx="1"/>
          </p:nvPr>
        </p:nvSpPr>
        <p:spPr>
          <a:xfrm>
            <a:off x="311139" y="1330049"/>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1"/>
        <p:cNvGrpSpPr/>
        <p:nvPr/>
      </p:nvGrpSpPr>
      <p:grpSpPr>
        <a:xfrm>
          <a:off x="0" y="0"/>
          <a:ext cx="0" cy="0"/>
          <a:chOff x="0" y="0"/>
          <a:chExt cx="0" cy="0"/>
        </a:xfrm>
      </p:grpSpPr>
      <p:sp>
        <p:nvSpPr>
          <p:cNvPr id="82" name="Google Shape;82;p19"/>
          <p:cNvSpPr txBox="1">
            <a:spLocks noGrp="1"/>
          </p:cNvSpPr>
          <p:nvPr>
            <p:ph type="ctrTitle"/>
          </p:nvPr>
        </p:nvSpPr>
        <p:spPr>
          <a:xfrm>
            <a:off x="311140" y="334944"/>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83" name="Google Shape;83;p19"/>
          <p:cNvSpPr txBox="1">
            <a:spLocks noGrp="1"/>
          </p:cNvSpPr>
          <p:nvPr>
            <p:ph type="subTitle" idx="1"/>
          </p:nvPr>
        </p:nvSpPr>
        <p:spPr>
          <a:xfrm>
            <a:off x="311139" y="1330049"/>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body" idx="1"/>
          </p:nvPr>
        </p:nvSpPr>
        <p:spPr>
          <a:xfrm>
            <a:off x="365126" y="1234680"/>
            <a:ext cx="8413750" cy="3155156"/>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Clr>
                <a:schemeClr val="dk1"/>
              </a:buClr>
              <a:buSzPts val="2000"/>
              <a:buFont typeface="Arial Narrow"/>
              <a:buNone/>
              <a:defRPr/>
            </a:lvl1pPr>
            <a:lvl2pPr marL="914400" lvl="1" indent="-311150" algn="l">
              <a:spcBef>
                <a:spcPts val="1000"/>
              </a:spcBef>
              <a:spcAft>
                <a:spcPts val="0"/>
              </a:spcAft>
              <a:buClr>
                <a:srgbClr val="0A82FE"/>
              </a:buClr>
              <a:buSzPts val="1300"/>
              <a:buChar char="■"/>
              <a:defRPr/>
            </a:lvl2pPr>
            <a:lvl3pPr marL="1371600" lvl="2" indent="-342900" algn="l">
              <a:spcBef>
                <a:spcPts val="500"/>
              </a:spcBef>
              <a:spcAft>
                <a:spcPts val="0"/>
              </a:spcAft>
              <a:buSzPts val="1800"/>
              <a:buChar char="–"/>
              <a:defRPr/>
            </a:lvl3pPr>
            <a:lvl4pPr marL="1828800" lvl="3" indent="-342900" algn="l">
              <a:spcBef>
                <a:spcPts val="250"/>
              </a:spcBef>
              <a:spcAft>
                <a:spcPts val="0"/>
              </a:spcAft>
              <a:buClr>
                <a:srgbClr val="0A82FE"/>
              </a:buClr>
              <a:buSzPts val="1800"/>
              <a:buChar char="•"/>
              <a:defRPr/>
            </a:lvl4pPr>
            <a:lvl5pPr marL="2286000" lvl="4" indent="-342900" algn="l">
              <a:spcBef>
                <a:spcPts val="125"/>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361950" y="1234441"/>
            <a:ext cx="4133850" cy="3155395"/>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400"/>
              <a:buNone/>
              <a:defRPr sz="2400"/>
            </a:lvl1pPr>
            <a:lvl2pPr marL="914400" lvl="1" indent="-311150" algn="l">
              <a:spcBef>
                <a:spcPts val="1000"/>
              </a:spcBef>
              <a:spcAft>
                <a:spcPts val="0"/>
              </a:spcAft>
              <a:buSzPts val="1300"/>
              <a:buChar char="■"/>
              <a:defRPr sz="2000">
                <a:solidFill>
                  <a:schemeClr val="dk1"/>
                </a:solidFill>
                <a:latin typeface="Arial Narrow"/>
                <a:ea typeface="Arial Narrow"/>
                <a:cs typeface="Arial Narrow"/>
                <a:sym typeface="Arial Narrow"/>
              </a:defRPr>
            </a:lvl2pPr>
            <a:lvl3pPr marL="1371600" lvl="2" indent="-355600" algn="l">
              <a:spcBef>
                <a:spcPts val="500"/>
              </a:spcBef>
              <a:spcAft>
                <a:spcPts val="0"/>
              </a:spcAft>
              <a:buSzPts val="2000"/>
              <a:buChar char="–"/>
              <a:defRPr sz="2000">
                <a:solidFill>
                  <a:schemeClr val="dk1"/>
                </a:solidFill>
                <a:latin typeface="Arial Narrow"/>
                <a:ea typeface="Arial Narrow"/>
                <a:cs typeface="Arial Narrow"/>
                <a:sym typeface="Arial Narrow"/>
              </a:defRPr>
            </a:lvl3pPr>
            <a:lvl4pPr marL="1828800" lvl="3" indent="-342900" algn="l">
              <a:spcBef>
                <a:spcPts val="250"/>
              </a:spcBef>
              <a:spcAft>
                <a:spcPts val="0"/>
              </a:spcAft>
              <a:buSzPts val="1800"/>
              <a:buChar char="•"/>
              <a:defRPr sz="1800">
                <a:solidFill>
                  <a:schemeClr val="dk1"/>
                </a:solidFill>
                <a:latin typeface="Arial Narrow"/>
                <a:ea typeface="Arial Narrow"/>
                <a:cs typeface="Arial Narrow"/>
                <a:sym typeface="Arial Narrow"/>
              </a:defRPr>
            </a:lvl4pPr>
            <a:lvl5pPr marL="2286000" lvl="4" indent="-330200" algn="l">
              <a:spcBef>
                <a:spcPts val="125"/>
              </a:spcBef>
              <a:spcAft>
                <a:spcPts val="0"/>
              </a:spcAft>
              <a:buSzPts val="1600"/>
              <a:buChar char="–"/>
              <a:defRPr sz="1600">
                <a:solidFill>
                  <a:schemeClr val="dk1"/>
                </a:solidFill>
                <a:latin typeface="Arial Narrow"/>
                <a:ea typeface="Arial Narrow"/>
                <a:cs typeface="Arial Narrow"/>
                <a:sym typeface="Arial Narrow"/>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 name="Google Shape;20;p5"/>
          <p:cNvSpPr txBox="1">
            <a:spLocks noGrp="1"/>
          </p:cNvSpPr>
          <p:nvPr>
            <p:ph type="body" idx="2"/>
          </p:nvPr>
        </p:nvSpPr>
        <p:spPr>
          <a:xfrm>
            <a:off x="4656044" y="1229612"/>
            <a:ext cx="4133850" cy="3155395"/>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400"/>
              <a:buNone/>
              <a:defRPr sz="2400"/>
            </a:lvl1pPr>
            <a:lvl2pPr marL="914400" lvl="1" indent="-311150" algn="l">
              <a:spcBef>
                <a:spcPts val="1000"/>
              </a:spcBef>
              <a:spcAft>
                <a:spcPts val="0"/>
              </a:spcAft>
              <a:buSzPts val="1300"/>
              <a:buChar char="■"/>
              <a:defRPr sz="2000">
                <a:solidFill>
                  <a:schemeClr val="dk1"/>
                </a:solidFill>
                <a:latin typeface="Arial Narrow"/>
                <a:ea typeface="Arial Narrow"/>
                <a:cs typeface="Arial Narrow"/>
                <a:sym typeface="Arial Narrow"/>
              </a:defRPr>
            </a:lvl2pPr>
            <a:lvl3pPr marL="1371600" lvl="2" indent="-355600" algn="l">
              <a:spcBef>
                <a:spcPts val="500"/>
              </a:spcBef>
              <a:spcAft>
                <a:spcPts val="0"/>
              </a:spcAft>
              <a:buSzPts val="2000"/>
              <a:buChar char="–"/>
              <a:defRPr sz="2000">
                <a:solidFill>
                  <a:schemeClr val="dk1"/>
                </a:solidFill>
                <a:latin typeface="Arial Narrow"/>
                <a:ea typeface="Arial Narrow"/>
                <a:cs typeface="Arial Narrow"/>
                <a:sym typeface="Arial Narrow"/>
              </a:defRPr>
            </a:lvl3pPr>
            <a:lvl4pPr marL="1828800" lvl="3" indent="-342900" algn="l">
              <a:spcBef>
                <a:spcPts val="250"/>
              </a:spcBef>
              <a:spcAft>
                <a:spcPts val="0"/>
              </a:spcAft>
              <a:buSzPts val="1800"/>
              <a:buChar char="•"/>
              <a:defRPr sz="1800">
                <a:solidFill>
                  <a:schemeClr val="dk1"/>
                </a:solidFill>
                <a:latin typeface="Arial Narrow"/>
                <a:ea typeface="Arial Narrow"/>
                <a:cs typeface="Arial Narrow"/>
                <a:sym typeface="Arial Narrow"/>
              </a:defRPr>
            </a:lvl4pPr>
            <a:lvl5pPr marL="2286000" lvl="4" indent="-330200" algn="l">
              <a:spcBef>
                <a:spcPts val="125"/>
              </a:spcBef>
              <a:spcAft>
                <a:spcPts val="0"/>
              </a:spcAft>
              <a:buSzPts val="1600"/>
              <a:buChar char="–"/>
              <a:defRPr sz="1600">
                <a:solidFill>
                  <a:schemeClr val="dk1"/>
                </a:solidFill>
                <a:latin typeface="Arial Narrow"/>
                <a:ea typeface="Arial Narrow"/>
                <a:cs typeface="Arial Narrow"/>
                <a:sym typeface="Arial Narrow"/>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9"/>
          <p:cNvSpPr txBox="1">
            <a:spLocks noGrp="1"/>
          </p:cNvSpPr>
          <p:nvPr>
            <p:ph type="ctrTitle"/>
          </p:nvPr>
        </p:nvSpPr>
        <p:spPr>
          <a:xfrm>
            <a:off x="365762" y="254608"/>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29" name="Google Shape;29;p9"/>
          <p:cNvSpPr txBox="1">
            <a:spLocks noGrp="1"/>
          </p:cNvSpPr>
          <p:nvPr>
            <p:ph type="subTitle" idx="1"/>
          </p:nvPr>
        </p:nvSpPr>
        <p:spPr>
          <a:xfrm>
            <a:off x="365760" y="1286127"/>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11"/>
          <p:cNvSpPr txBox="1">
            <a:spLocks noGrp="1"/>
          </p:cNvSpPr>
          <p:nvPr>
            <p:ph type="ctrTitle"/>
          </p:nvPr>
        </p:nvSpPr>
        <p:spPr>
          <a:xfrm>
            <a:off x="311140" y="334944"/>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36" name="Google Shape;36;p11"/>
          <p:cNvSpPr txBox="1">
            <a:spLocks noGrp="1"/>
          </p:cNvSpPr>
          <p:nvPr>
            <p:ph type="subTitle" idx="1"/>
          </p:nvPr>
        </p:nvSpPr>
        <p:spPr>
          <a:xfrm>
            <a:off x="311139" y="1330049"/>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311140" y="334944"/>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43" name="Google Shape;43;p13"/>
          <p:cNvSpPr txBox="1">
            <a:spLocks noGrp="1"/>
          </p:cNvSpPr>
          <p:nvPr>
            <p:ph type="subTitle" idx="1"/>
          </p:nvPr>
        </p:nvSpPr>
        <p:spPr>
          <a:xfrm>
            <a:off x="311139" y="1330049"/>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5"/>
          <p:cNvSpPr txBox="1">
            <a:spLocks noGrp="1"/>
          </p:cNvSpPr>
          <p:nvPr>
            <p:ph type="ctrTitle"/>
          </p:nvPr>
        </p:nvSpPr>
        <p:spPr>
          <a:xfrm>
            <a:off x="311140" y="334944"/>
            <a:ext cx="5788047" cy="91361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003366"/>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50" name="Google Shape;50;p15"/>
          <p:cNvSpPr txBox="1">
            <a:spLocks noGrp="1"/>
          </p:cNvSpPr>
          <p:nvPr>
            <p:ph type="subTitle" idx="1"/>
          </p:nvPr>
        </p:nvSpPr>
        <p:spPr>
          <a:xfrm>
            <a:off x="311139" y="1330049"/>
            <a:ext cx="5788048" cy="843879"/>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003366"/>
              </a:buClr>
              <a:buSzPts val="2000"/>
              <a:buFont typeface="Arial Narrow"/>
              <a:buNone/>
              <a:defRPr sz="2000" b="0" i="0" u="none" strike="noStrike" cap="none">
                <a:solidFill>
                  <a:srgbClr val="003366"/>
                </a:solidFill>
                <a:latin typeface="Arial Narrow"/>
                <a:ea typeface="Arial Narrow"/>
                <a:cs typeface="Arial Narrow"/>
                <a:sym typeface="Arial Narrow"/>
              </a:defRPr>
            </a:lvl1pPr>
            <a:lvl2pPr marR="0" lvl="1" algn="ctr" rtl="0">
              <a:spcBef>
                <a:spcPts val="1000"/>
              </a:spcBef>
              <a:spcAft>
                <a:spcPts val="0"/>
              </a:spcAft>
              <a:buClr>
                <a:schemeClr val="dk1"/>
              </a:buClr>
              <a:buSzPts val="1300"/>
              <a:buFont typeface="Noto Sans Symbols"/>
              <a:buNone/>
              <a:defRPr sz="2000" b="0" i="0" u="none" strike="noStrike" cap="none">
                <a:solidFill>
                  <a:srgbClr val="888D9E"/>
                </a:solidFill>
                <a:latin typeface="Arial Narrow"/>
                <a:ea typeface="Arial Narrow"/>
                <a:cs typeface="Arial Narrow"/>
                <a:sym typeface="Arial Narrow"/>
              </a:defRPr>
            </a:lvl2pPr>
            <a:lvl3pPr marR="0" lvl="2" algn="ctr" rtl="0">
              <a:spcBef>
                <a:spcPts val="500"/>
              </a:spcBef>
              <a:spcAft>
                <a:spcPts val="0"/>
              </a:spcAft>
              <a:buClr>
                <a:schemeClr val="dk1"/>
              </a:buClr>
              <a:buSzPts val="2000"/>
              <a:buFont typeface="Arial Narrow"/>
              <a:buNone/>
              <a:defRPr sz="2000" b="0" i="0" u="none" strike="noStrike" cap="none">
                <a:solidFill>
                  <a:srgbClr val="888D9E"/>
                </a:solidFill>
                <a:latin typeface="Arial Narrow"/>
                <a:ea typeface="Arial Narrow"/>
                <a:cs typeface="Arial Narrow"/>
                <a:sym typeface="Arial Narrow"/>
              </a:defRPr>
            </a:lvl3pPr>
            <a:lvl4pPr marR="0" lvl="3" algn="ctr" rtl="0">
              <a:spcBef>
                <a:spcPts val="250"/>
              </a:spcBef>
              <a:spcAft>
                <a:spcPts val="0"/>
              </a:spcAft>
              <a:buClr>
                <a:schemeClr val="dk1"/>
              </a:buClr>
              <a:buSzPts val="1800"/>
              <a:buFont typeface="Arial"/>
              <a:buNone/>
              <a:defRPr sz="1800" b="0" i="0" u="none" strike="noStrike" cap="none">
                <a:solidFill>
                  <a:srgbClr val="888D9E"/>
                </a:solidFill>
                <a:latin typeface="Arial Narrow"/>
                <a:ea typeface="Arial Narrow"/>
                <a:cs typeface="Arial Narrow"/>
                <a:sym typeface="Arial Narrow"/>
              </a:defRPr>
            </a:lvl4pPr>
            <a:lvl5pPr marR="0" lvl="4" algn="ctr" rtl="0">
              <a:spcBef>
                <a:spcPts val="125"/>
              </a:spcBef>
              <a:spcAft>
                <a:spcPts val="0"/>
              </a:spcAft>
              <a:buClr>
                <a:schemeClr val="dk1"/>
              </a:buClr>
              <a:buSzPts val="1600"/>
              <a:buFont typeface="Arial Narrow"/>
              <a:buNone/>
              <a:defRPr sz="1600" b="0" i="0" u="none" strike="noStrike" cap="none">
                <a:solidFill>
                  <a:srgbClr val="888D9E"/>
                </a:solidFill>
                <a:latin typeface="Arial Narrow"/>
                <a:ea typeface="Arial Narrow"/>
                <a:cs typeface="Arial Narrow"/>
                <a:sym typeface="Arial Narrow"/>
              </a:defRPr>
            </a:lvl5pPr>
            <a:lvl6pPr marR="0" lvl="5"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6pPr>
            <a:lvl7pPr marR="0" lvl="6"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7pPr>
            <a:lvl8pPr marR="0" lvl="7"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8pPr>
            <a:lvl9pPr marR="0" lvl="8" algn="ctr" rtl="0">
              <a:spcBef>
                <a:spcPts val="400"/>
              </a:spcBef>
              <a:spcAft>
                <a:spcPts val="0"/>
              </a:spcAft>
              <a:buClr>
                <a:srgbClr val="888D9E"/>
              </a:buClr>
              <a:buSzPts val="2000"/>
              <a:buFont typeface="Arial"/>
              <a:buNone/>
              <a:defRPr sz="2000" b="0" i="0" u="none" strike="noStrike" cap="none">
                <a:solidFill>
                  <a:srgbClr val="888D9E"/>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5.xml"/><Relationship Id="rId1" Type="http://schemas.openxmlformats.org/officeDocument/2006/relationships/slideLayout" Target="../slideLayouts/slideLayout8.xml"/><Relationship Id="rId5" Type="http://schemas.openxmlformats.org/officeDocument/2006/relationships/image" Target="../media/image3.jpg"/><Relationship Id="rId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3.jpg"/><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3.jp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 name="Google Shape;7;p1"/>
          <p:cNvSpPr txBox="1"/>
          <p:nvPr/>
        </p:nvSpPr>
        <p:spPr>
          <a:xfrm rot="5400000">
            <a:off x="8348590" y="2479417"/>
            <a:ext cx="1221488" cy="18466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ru-RU" sz="1200" b="0" i="0" u="none" strike="noStrike" cap="none">
                <a:solidFill>
                  <a:srgbClr val="C8C9CE"/>
                </a:solidFill>
                <a:latin typeface="Arial Narrow"/>
                <a:ea typeface="Arial Narrow"/>
                <a:cs typeface="Arial Narrow"/>
                <a:sym typeface="Arial Narrow"/>
              </a:rPr>
              <a:t>Schlumberger-Private</a:t>
            </a:r>
            <a:endParaRPr sz="1200" b="0" i="0" u="none" strike="noStrike" cap="none">
              <a:solidFill>
                <a:srgbClr val="C8C9CE"/>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1pPr>
            <a:lvl2pPr marR="0" lvl="1"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32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6pPr>
            <a:lvl7pPr marR="0" lvl="6"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7pPr>
            <a:lvl8pPr marR="0" lvl="7"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8pPr>
            <a:lvl9pPr marR="0" lvl="8" algn="l" rtl="0">
              <a:spcBef>
                <a:spcPts val="0"/>
              </a:spcBef>
              <a:spcAft>
                <a:spcPts val="0"/>
              </a:spcAft>
              <a:buSzPts val="1400"/>
              <a:buNone/>
              <a:defRPr sz="3200" b="1" i="0" u="none" strike="noStrike" cap="none">
                <a:solidFill>
                  <a:schemeClr val="accent1"/>
                </a:solidFill>
                <a:latin typeface="Arial Narrow"/>
                <a:ea typeface="Arial Narrow"/>
                <a:cs typeface="Arial Narrow"/>
                <a:sym typeface="Arial Narrow"/>
              </a:defRPr>
            </a:lvl9pPr>
          </a:lstStyle>
          <a:p>
            <a:endParaRPr/>
          </a:p>
        </p:txBody>
      </p:sp>
      <p:sp>
        <p:nvSpPr>
          <p:cNvPr id="13" name="Google Shape;13;p3"/>
          <p:cNvSpPr txBox="1">
            <a:spLocks noGrp="1"/>
          </p:cNvSpPr>
          <p:nvPr>
            <p:ph type="body" idx="1"/>
          </p:nvPr>
        </p:nvSpPr>
        <p:spPr>
          <a:xfrm>
            <a:off x="365126" y="1234680"/>
            <a:ext cx="8413750" cy="315515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600"/>
              </a:spcBef>
              <a:spcAft>
                <a:spcPts val="0"/>
              </a:spcAft>
              <a:buSzPts val="1400"/>
              <a:buNone/>
              <a:defRPr sz="2000" b="0" i="0" u="none" strike="noStrike" cap="none">
                <a:solidFill>
                  <a:schemeClr val="dk1"/>
                </a:solidFill>
                <a:latin typeface="Arial Narrow"/>
                <a:ea typeface="Arial Narrow"/>
                <a:cs typeface="Arial Narrow"/>
                <a:sym typeface="Arial Narrow"/>
              </a:defRPr>
            </a:lvl1pPr>
            <a:lvl2pPr marL="914400" marR="0" lvl="1" indent="-311150" algn="l" rtl="0">
              <a:spcBef>
                <a:spcPts val="1000"/>
              </a:spcBef>
              <a:spcAft>
                <a:spcPts val="0"/>
              </a:spcAft>
              <a:buClr>
                <a:schemeClr val="dk1"/>
              </a:buClr>
              <a:buSzPts val="1300"/>
              <a:buFont typeface="Noto Sans Symbols"/>
              <a:buChar char="■"/>
              <a:defRPr sz="2000" b="0" i="0" u="none" strike="noStrike" cap="none">
                <a:solidFill>
                  <a:schemeClr val="dk1"/>
                </a:solidFill>
                <a:latin typeface="Arial Narrow"/>
                <a:ea typeface="Arial Narrow"/>
                <a:cs typeface="Arial Narrow"/>
                <a:sym typeface="Arial Narrow"/>
              </a:defRPr>
            </a:lvl2pPr>
            <a:lvl3pPr marL="1371600" marR="0" lvl="2" indent="-355600" algn="l" rtl="0">
              <a:spcBef>
                <a:spcPts val="500"/>
              </a:spcBef>
              <a:spcAft>
                <a:spcPts val="0"/>
              </a:spcAft>
              <a:buClr>
                <a:schemeClr val="dk1"/>
              </a:buClr>
              <a:buSzPts val="2000"/>
              <a:buFont typeface="Arial Narrow"/>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spcBef>
                <a:spcPts val="25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30200" algn="l" rtl="0">
              <a:spcBef>
                <a:spcPts val="125"/>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pic>
        <p:nvPicPr>
          <p:cNvPr id="25" name="Google Shape;25;p8"/>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26" name="Google Shape;26;p8"/>
          <p:cNvPicPr preferRelativeResize="0"/>
          <p:nvPr/>
        </p:nvPicPr>
        <p:blipFill rotWithShape="1">
          <a:blip r:embed="rId4">
            <a:alphaModFix/>
          </a:blip>
          <a:srcRect/>
          <a:stretch/>
        </p:blipFill>
        <p:spPr>
          <a:xfrm>
            <a:off x="7775171" y="4684208"/>
            <a:ext cx="973520" cy="247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pic>
        <p:nvPicPr>
          <p:cNvPr id="31" name="Google Shape;31;p10"/>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2" name="Google Shape;32;p10"/>
          <p:cNvPicPr preferRelativeResize="0"/>
          <p:nvPr/>
        </p:nvPicPr>
        <p:blipFill rotWithShape="1">
          <a:blip r:embed="rId4">
            <a:alphaModFix/>
          </a:blip>
          <a:srcRect/>
          <a:stretch/>
        </p:blipFill>
        <p:spPr>
          <a:xfrm>
            <a:off x="6617959" y="1209398"/>
            <a:ext cx="2250880" cy="1536074"/>
          </a:xfrm>
          <a:prstGeom prst="rect">
            <a:avLst/>
          </a:prstGeom>
          <a:noFill/>
          <a:ln>
            <a:noFill/>
          </a:ln>
        </p:spPr>
      </p:pic>
      <p:pic>
        <p:nvPicPr>
          <p:cNvPr id="33" name="Google Shape;33;p10"/>
          <p:cNvPicPr preferRelativeResize="0"/>
          <p:nvPr/>
        </p:nvPicPr>
        <p:blipFill rotWithShape="1">
          <a:blip r:embed="rId5">
            <a:alphaModFix/>
          </a:blip>
          <a:srcRect/>
          <a:stretch/>
        </p:blipFill>
        <p:spPr>
          <a:xfrm>
            <a:off x="7775171" y="4684208"/>
            <a:ext cx="973520" cy="247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pic>
        <p:nvPicPr>
          <p:cNvPr id="38" name="Google Shape;38;p12"/>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9" name="Google Shape;39;p12"/>
          <p:cNvPicPr preferRelativeResize="0"/>
          <p:nvPr/>
        </p:nvPicPr>
        <p:blipFill rotWithShape="1">
          <a:blip r:embed="rId4">
            <a:alphaModFix/>
          </a:blip>
          <a:srcRect/>
          <a:stretch/>
        </p:blipFill>
        <p:spPr>
          <a:xfrm>
            <a:off x="6901684" y="1461009"/>
            <a:ext cx="1145035" cy="1337765"/>
          </a:xfrm>
          <a:prstGeom prst="rect">
            <a:avLst/>
          </a:prstGeom>
          <a:noFill/>
          <a:ln>
            <a:noFill/>
          </a:ln>
        </p:spPr>
      </p:pic>
      <p:pic>
        <p:nvPicPr>
          <p:cNvPr id="40" name="Google Shape;40;p12"/>
          <p:cNvPicPr preferRelativeResize="0"/>
          <p:nvPr/>
        </p:nvPicPr>
        <p:blipFill rotWithShape="1">
          <a:blip r:embed="rId5">
            <a:alphaModFix/>
          </a:blip>
          <a:srcRect/>
          <a:stretch/>
        </p:blipFill>
        <p:spPr>
          <a:xfrm>
            <a:off x="7775171" y="4684208"/>
            <a:ext cx="973520" cy="247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pic>
        <p:nvPicPr>
          <p:cNvPr id="45" name="Google Shape;45;p14"/>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46" name="Google Shape;46;p14"/>
          <p:cNvPicPr preferRelativeResize="0"/>
          <p:nvPr/>
        </p:nvPicPr>
        <p:blipFill rotWithShape="1">
          <a:blip r:embed="rId4">
            <a:alphaModFix/>
          </a:blip>
          <a:srcRect/>
          <a:stretch/>
        </p:blipFill>
        <p:spPr>
          <a:xfrm>
            <a:off x="7284716" y="1196698"/>
            <a:ext cx="917365" cy="1693597"/>
          </a:xfrm>
          <a:prstGeom prst="rect">
            <a:avLst/>
          </a:prstGeom>
          <a:noFill/>
          <a:ln>
            <a:noFill/>
          </a:ln>
        </p:spPr>
      </p:pic>
      <p:pic>
        <p:nvPicPr>
          <p:cNvPr id="47" name="Google Shape;47;p14"/>
          <p:cNvPicPr preferRelativeResize="0"/>
          <p:nvPr/>
        </p:nvPicPr>
        <p:blipFill rotWithShape="1">
          <a:blip r:embed="rId5">
            <a:alphaModFix/>
          </a:blip>
          <a:srcRect/>
          <a:stretch/>
        </p:blipFill>
        <p:spPr>
          <a:xfrm>
            <a:off x="7775171" y="4684208"/>
            <a:ext cx="973520" cy="247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16"/>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53" name="Google Shape;53;p16"/>
          <p:cNvGrpSpPr/>
          <p:nvPr/>
        </p:nvGrpSpPr>
        <p:grpSpPr>
          <a:xfrm>
            <a:off x="7103537" y="1529395"/>
            <a:ext cx="1446769" cy="1284376"/>
            <a:chOff x="2373" y="634"/>
            <a:chExt cx="392" cy="348"/>
          </a:xfrm>
        </p:grpSpPr>
        <p:sp>
          <p:nvSpPr>
            <p:cNvPr id="54" name="Google Shape;54;p16"/>
            <p:cNvSpPr/>
            <p:nvPr/>
          </p:nvSpPr>
          <p:spPr>
            <a:xfrm>
              <a:off x="2373" y="634"/>
              <a:ext cx="392" cy="3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55" name="Google Shape;55;p16"/>
            <p:cNvSpPr/>
            <p:nvPr/>
          </p:nvSpPr>
          <p:spPr>
            <a:xfrm>
              <a:off x="2377" y="635"/>
              <a:ext cx="84" cy="84"/>
            </a:xfrm>
            <a:custGeom>
              <a:avLst/>
              <a:gdLst/>
              <a:ahLst/>
              <a:cxnLst/>
              <a:rect l="l" t="t" r="r" b="b"/>
              <a:pathLst>
                <a:path w="204" h="202" extrusionOk="0">
                  <a:moveTo>
                    <a:pt x="204" y="0"/>
                  </a:moveTo>
                  <a:lnTo>
                    <a:pt x="204" y="0"/>
                  </a:lnTo>
                  <a:lnTo>
                    <a:pt x="0" y="202"/>
                  </a:lnTo>
                  <a:lnTo>
                    <a:pt x="204" y="202"/>
                  </a:lnTo>
                  <a:lnTo>
                    <a:pt x="204" y="0"/>
                  </a:lnTo>
                  <a:close/>
                  <a:moveTo>
                    <a:pt x="150" y="128"/>
                  </a:moveTo>
                  <a:lnTo>
                    <a:pt x="150" y="128"/>
                  </a:lnTo>
                  <a:lnTo>
                    <a:pt x="150" y="149"/>
                  </a:lnTo>
                  <a:lnTo>
                    <a:pt x="129" y="149"/>
                  </a:lnTo>
                  <a:lnTo>
                    <a:pt x="150" y="1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56" name="Google Shape;56;p16"/>
            <p:cNvSpPr/>
            <p:nvPr/>
          </p:nvSpPr>
          <p:spPr>
            <a:xfrm>
              <a:off x="2412" y="755"/>
              <a:ext cx="91" cy="24"/>
            </a:xfrm>
            <a:custGeom>
              <a:avLst/>
              <a:gdLst/>
              <a:ahLst/>
              <a:cxnLst/>
              <a:rect l="l" t="t" r="r" b="b"/>
              <a:pathLst>
                <a:path w="221" h="57" extrusionOk="0">
                  <a:moveTo>
                    <a:pt x="221" y="57"/>
                  </a:moveTo>
                  <a:lnTo>
                    <a:pt x="221" y="57"/>
                  </a:lnTo>
                  <a:lnTo>
                    <a:pt x="0" y="57"/>
                  </a:lnTo>
                  <a:lnTo>
                    <a:pt x="0" y="0"/>
                  </a:lnTo>
                  <a:lnTo>
                    <a:pt x="221" y="0"/>
                  </a:lnTo>
                  <a:lnTo>
                    <a:pt x="221" y="5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57" name="Google Shape;57;p16"/>
            <p:cNvSpPr/>
            <p:nvPr/>
          </p:nvSpPr>
          <p:spPr>
            <a:xfrm>
              <a:off x="2438" y="803"/>
              <a:ext cx="104" cy="23"/>
            </a:xfrm>
            <a:custGeom>
              <a:avLst/>
              <a:gdLst/>
              <a:ahLst/>
              <a:cxnLst/>
              <a:rect l="l" t="t" r="r" b="b"/>
              <a:pathLst>
                <a:path w="252" h="57" extrusionOk="0">
                  <a:moveTo>
                    <a:pt x="252" y="57"/>
                  </a:moveTo>
                  <a:lnTo>
                    <a:pt x="252" y="57"/>
                  </a:lnTo>
                  <a:lnTo>
                    <a:pt x="0" y="57"/>
                  </a:lnTo>
                  <a:lnTo>
                    <a:pt x="0" y="0"/>
                  </a:lnTo>
                  <a:lnTo>
                    <a:pt x="252" y="0"/>
                  </a:lnTo>
                  <a:lnTo>
                    <a:pt x="252" y="5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58" name="Google Shape;58;p16"/>
            <p:cNvSpPr/>
            <p:nvPr/>
          </p:nvSpPr>
          <p:spPr>
            <a:xfrm>
              <a:off x="2463" y="846"/>
              <a:ext cx="124" cy="23"/>
            </a:xfrm>
            <a:custGeom>
              <a:avLst/>
              <a:gdLst/>
              <a:ahLst/>
              <a:cxnLst/>
              <a:rect l="l" t="t" r="r" b="b"/>
              <a:pathLst>
                <a:path w="300" h="57" extrusionOk="0">
                  <a:moveTo>
                    <a:pt x="300" y="57"/>
                  </a:moveTo>
                  <a:lnTo>
                    <a:pt x="300" y="57"/>
                  </a:lnTo>
                  <a:lnTo>
                    <a:pt x="0" y="57"/>
                  </a:lnTo>
                  <a:lnTo>
                    <a:pt x="0" y="0"/>
                  </a:lnTo>
                  <a:lnTo>
                    <a:pt x="300" y="0"/>
                  </a:lnTo>
                  <a:lnTo>
                    <a:pt x="300" y="5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59" name="Google Shape;59;p16"/>
            <p:cNvSpPr/>
            <p:nvPr/>
          </p:nvSpPr>
          <p:spPr>
            <a:xfrm>
              <a:off x="2492" y="893"/>
              <a:ext cx="155" cy="23"/>
            </a:xfrm>
            <a:custGeom>
              <a:avLst/>
              <a:gdLst/>
              <a:ahLst/>
              <a:cxnLst/>
              <a:rect l="l" t="t" r="r" b="b"/>
              <a:pathLst>
                <a:path w="376" h="57" extrusionOk="0">
                  <a:moveTo>
                    <a:pt x="376" y="57"/>
                  </a:moveTo>
                  <a:lnTo>
                    <a:pt x="376" y="57"/>
                  </a:lnTo>
                  <a:lnTo>
                    <a:pt x="0" y="57"/>
                  </a:lnTo>
                  <a:lnTo>
                    <a:pt x="0" y="0"/>
                  </a:lnTo>
                  <a:lnTo>
                    <a:pt x="376" y="0"/>
                  </a:lnTo>
                  <a:lnTo>
                    <a:pt x="376" y="5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60" name="Google Shape;60;p16"/>
            <p:cNvSpPr/>
            <p:nvPr/>
          </p:nvSpPr>
          <p:spPr>
            <a:xfrm>
              <a:off x="2603" y="929"/>
              <a:ext cx="94" cy="23"/>
            </a:xfrm>
            <a:custGeom>
              <a:avLst/>
              <a:gdLst/>
              <a:ahLst/>
              <a:cxnLst/>
              <a:rect l="l" t="t" r="r" b="b"/>
              <a:pathLst>
                <a:path w="227" h="57" extrusionOk="0">
                  <a:moveTo>
                    <a:pt x="227" y="57"/>
                  </a:moveTo>
                  <a:lnTo>
                    <a:pt x="227" y="57"/>
                  </a:lnTo>
                  <a:lnTo>
                    <a:pt x="0" y="57"/>
                  </a:lnTo>
                  <a:lnTo>
                    <a:pt x="0" y="0"/>
                  </a:lnTo>
                  <a:lnTo>
                    <a:pt x="227" y="0"/>
                  </a:lnTo>
                  <a:lnTo>
                    <a:pt x="227" y="5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61" name="Google Shape;61;p16"/>
            <p:cNvSpPr/>
            <p:nvPr/>
          </p:nvSpPr>
          <p:spPr>
            <a:xfrm>
              <a:off x="2382" y="640"/>
              <a:ext cx="378" cy="337"/>
            </a:xfrm>
            <a:custGeom>
              <a:avLst/>
              <a:gdLst/>
              <a:ahLst/>
              <a:cxnLst/>
              <a:rect l="l" t="t" r="r" b="b"/>
              <a:pathLst>
                <a:path w="917" h="807" extrusionOk="0">
                  <a:moveTo>
                    <a:pt x="917" y="807"/>
                  </a:moveTo>
                  <a:lnTo>
                    <a:pt x="917" y="807"/>
                  </a:lnTo>
                  <a:lnTo>
                    <a:pt x="0" y="807"/>
                  </a:lnTo>
                  <a:lnTo>
                    <a:pt x="0" y="175"/>
                  </a:lnTo>
                  <a:lnTo>
                    <a:pt x="104" y="81"/>
                  </a:lnTo>
                  <a:lnTo>
                    <a:pt x="185" y="0"/>
                  </a:lnTo>
                  <a:lnTo>
                    <a:pt x="917" y="0"/>
                  </a:lnTo>
                  <a:lnTo>
                    <a:pt x="917" y="807"/>
                  </a:lnTo>
                  <a:lnTo>
                    <a:pt x="917" y="807"/>
                  </a:lnTo>
                  <a:close/>
                </a:path>
              </a:pathLst>
            </a:custGeom>
            <a:noFill/>
            <a:ln w="269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62" name="Google Shape;62;p16"/>
            <p:cNvSpPr/>
            <p:nvPr/>
          </p:nvSpPr>
          <p:spPr>
            <a:xfrm>
              <a:off x="2646" y="739"/>
              <a:ext cx="96" cy="185"/>
            </a:xfrm>
            <a:custGeom>
              <a:avLst/>
              <a:gdLst/>
              <a:ahLst/>
              <a:cxnLst/>
              <a:rect l="l" t="t" r="r" b="b"/>
              <a:pathLst>
                <a:path w="231" h="443" extrusionOk="0">
                  <a:moveTo>
                    <a:pt x="115" y="204"/>
                  </a:moveTo>
                  <a:lnTo>
                    <a:pt x="115" y="204"/>
                  </a:lnTo>
                  <a:cubicBezTo>
                    <a:pt x="70" y="204"/>
                    <a:pt x="33" y="167"/>
                    <a:pt x="33" y="121"/>
                  </a:cubicBezTo>
                  <a:cubicBezTo>
                    <a:pt x="33" y="75"/>
                    <a:pt x="70" y="38"/>
                    <a:pt x="115" y="38"/>
                  </a:cubicBezTo>
                  <a:cubicBezTo>
                    <a:pt x="161" y="38"/>
                    <a:pt x="198" y="75"/>
                    <a:pt x="198" y="121"/>
                  </a:cubicBezTo>
                  <a:cubicBezTo>
                    <a:pt x="198" y="167"/>
                    <a:pt x="161" y="204"/>
                    <a:pt x="115" y="204"/>
                  </a:cubicBezTo>
                  <a:close/>
                  <a:moveTo>
                    <a:pt x="115" y="0"/>
                  </a:moveTo>
                  <a:lnTo>
                    <a:pt x="115" y="0"/>
                  </a:lnTo>
                  <a:cubicBezTo>
                    <a:pt x="51" y="0"/>
                    <a:pt x="0" y="52"/>
                    <a:pt x="0" y="116"/>
                  </a:cubicBezTo>
                  <a:cubicBezTo>
                    <a:pt x="0" y="139"/>
                    <a:pt x="22" y="189"/>
                    <a:pt x="26" y="200"/>
                  </a:cubicBezTo>
                  <a:lnTo>
                    <a:pt x="108" y="432"/>
                  </a:lnTo>
                  <a:cubicBezTo>
                    <a:pt x="112" y="443"/>
                    <a:pt x="119" y="443"/>
                    <a:pt x="123" y="432"/>
                  </a:cubicBezTo>
                  <a:lnTo>
                    <a:pt x="204" y="200"/>
                  </a:lnTo>
                  <a:cubicBezTo>
                    <a:pt x="208" y="189"/>
                    <a:pt x="231" y="139"/>
                    <a:pt x="231" y="116"/>
                  </a:cubicBezTo>
                  <a:cubicBezTo>
                    <a:pt x="231" y="52"/>
                    <a:pt x="179" y="0"/>
                    <a:pt x="1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grpSp>
      <p:pic>
        <p:nvPicPr>
          <p:cNvPr id="63" name="Google Shape;63;p16"/>
          <p:cNvPicPr preferRelativeResize="0"/>
          <p:nvPr/>
        </p:nvPicPr>
        <p:blipFill rotWithShape="1">
          <a:blip r:embed="rId4">
            <a:alphaModFix/>
          </a:blip>
          <a:srcRect/>
          <a:stretch/>
        </p:blipFill>
        <p:spPr>
          <a:xfrm>
            <a:off x="7775171" y="4684208"/>
            <a:ext cx="973520" cy="247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pic>
        <p:nvPicPr>
          <p:cNvPr id="68" name="Google Shape;68;p18"/>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69" name="Google Shape;69;p18"/>
          <p:cNvGrpSpPr/>
          <p:nvPr/>
        </p:nvGrpSpPr>
        <p:grpSpPr>
          <a:xfrm>
            <a:off x="7154421" y="1349483"/>
            <a:ext cx="1135267" cy="1435046"/>
            <a:chOff x="1703" y="518"/>
            <a:chExt cx="409" cy="517"/>
          </a:xfrm>
        </p:grpSpPr>
        <p:sp>
          <p:nvSpPr>
            <p:cNvPr id="70" name="Google Shape;70;p18"/>
            <p:cNvSpPr/>
            <p:nvPr/>
          </p:nvSpPr>
          <p:spPr>
            <a:xfrm>
              <a:off x="1703" y="518"/>
              <a:ext cx="399" cy="5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1" name="Google Shape;71;p18"/>
            <p:cNvSpPr/>
            <p:nvPr/>
          </p:nvSpPr>
          <p:spPr>
            <a:xfrm>
              <a:off x="1871" y="651"/>
              <a:ext cx="102" cy="102"/>
            </a:xfrm>
            <a:custGeom>
              <a:avLst/>
              <a:gdLst/>
              <a:ahLst/>
              <a:cxnLst/>
              <a:rect l="l" t="t" r="r" b="b"/>
              <a:pathLst>
                <a:path w="226" h="226" extrusionOk="0">
                  <a:moveTo>
                    <a:pt x="113" y="0"/>
                  </a:moveTo>
                  <a:cubicBezTo>
                    <a:pt x="62" y="0"/>
                    <a:pt x="20" y="42"/>
                    <a:pt x="20" y="93"/>
                  </a:cubicBezTo>
                  <a:cubicBezTo>
                    <a:pt x="20" y="111"/>
                    <a:pt x="25" y="128"/>
                    <a:pt x="34" y="142"/>
                  </a:cubicBezTo>
                  <a:cubicBezTo>
                    <a:pt x="29" y="146"/>
                    <a:pt x="25" y="151"/>
                    <a:pt x="25" y="158"/>
                  </a:cubicBezTo>
                  <a:cubicBezTo>
                    <a:pt x="25" y="165"/>
                    <a:pt x="25" y="174"/>
                    <a:pt x="25" y="174"/>
                  </a:cubicBezTo>
                  <a:cubicBezTo>
                    <a:pt x="13" y="174"/>
                    <a:pt x="0" y="186"/>
                    <a:pt x="0" y="200"/>
                  </a:cubicBezTo>
                  <a:cubicBezTo>
                    <a:pt x="0" y="214"/>
                    <a:pt x="12" y="226"/>
                    <a:pt x="25" y="226"/>
                  </a:cubicBezTo>
                  <a:cubicBezTo>
                    <a:pt x="201" y="226"/>
                    <a:pt x="201" y="226"/>
                    <a:pt x="201" y="226"/>
                  </a:cubicBezTo>
                  <a:cubicBezTo>
                    <a:pt x="215" y="226"/>
                    <a:pt x="226" y="214"/>
                    <a:pt x="226" y="200"/>
                  </a:cubicBezTo>
                  <a:cubicBezTo>
                    <a:pt x="226" y="186"/>
                    <a:pt x="213" y="174"/>
                    <a:pt x="201" y="174"/>
                  </a:cubicBezTo>
                  <a:cubicBezTo>
                    <a:pt x="201" y="174"/>
                    <a:pt x="201" y="165"/>
                    <a:pt x="201" y="158"/>
                  </a:cubicBezTo>
                  <a:cubicBezTo>
                    <a:pt x="201" y="151"/>
                    <a:pt x="198" y="146"/>
                    <a:pt x="193" y="142"/>
                  </a:cubicBezTo>
                  <a:cubicBezTo>
                    <a:pt x="202" y="128"/>
                    <a:pt x="207" y="111"/>
                    <a:pt x="207" y="93"/>
                  </a:cubicBezTo>
                  <a:cubicBezTo>
                    <a:pt x="207" y="42"/>
                    <a:pt x="165" y="0"/>
                    <a:pt x="113" y="0"/>
                  </a:cubicBezTo>
                  <a:close/>
                  <a:moveTo>
                    <a:pt x="113" y="128"/>
                  </a:moveTo>
                  <a:cubicBezTo>
                    <a:pt x="92" y="128"/>
                    <a:pt x="75" y="111"/>
                    <a:pt x="75" y="91"/>
                  </a:cubicBezTo>
                  <a:cubicBezTo>
                    <a:pt x="75" y="70"/>
                    <a:pt x="92" y="53"/>
                    <a:pt x="113" y="53"/>
                  </a:cubicBezTo>
                  <a:cubicBezTo>
                    <a:pt x="134" y="53"/>
                    <a:pt x="151" y="70"/>
                    <a:pt x="151" y="91"/>
                  </a:cubicBezTo>
                  <a:cubicBezTo>
                    <a:pt x="151" y="111"/>
                    <a:pt x="134" y="128"/>
                    <a:pt x="113"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2" name="Google Shape;72;p18"/>
            <p:cNvSpPr/>
            <p:nvPr/>
          </p:nvSpPr>
          <p:spPr>
            <a:xfrm>
              <a:off x="2071" y="1006"/>
              <a:ext cx="0" cy="0"/>
            </a:xfrm>
            <a:custGeom>
              <a:avLst/>
              <a:gdLst/>
              <a:ahLst/>
              <a:cxnLst/>
              <a:rect l="l" t="t" r="r" b="b"/>
              <a:pathLst>
                <a:path w="120000" h="1" extrusionOk="0">
                  <a:moveTo>
                    <a:pt x="0" y="0"/>
                  </a:moveTo>
                  <a:cubicBezTo>
                    <a:pt x="0" y="0"/>
                    <a:pt x="0" y="0"/>
                    <a:pt x="0" y="0"/>
                  </a:cubicBezTo>
                  <a:cubicBezTo>
                    <a:pt x="0" y="0"/>
                    <a:pt x="0" y="0"/>
                    <a:pt x="0" y="0"/>
                  </a:cubicBezTo>
                  <a:cubicBezTo>
                    <a:pt x="0" y="0"/>
                    <a:pt x="0" y="0"/>
                    <a:pt x="0" y="0"/>
                  </a:cubicBezTo>
                  <a:close/>
                </a:path>
              </a:pathLst>
            </a:custGeom>
            <a:solidFill>
              <a:srgbClr val="2526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3" name="Google Shape;73;p18"/>
            <p:cNvSpPr/>
            <p:nvPr/>
          </p:nvSpPr>
          <p:spPr>
            <a:xfrm>
              <a:off x="1943" y="518"/>
              <a:ext cx="169" cy="468"/>
            </a:xfrm>
            <a:custGeom>
              <a:avLst/>
              <a:gdLst/>
              <a:ahLst/>
              <a:cxnLst/>
              <a:rect l="l" t="t" r="r" b="b"/>
              <a:pathLst>
                <a:path w="376" h="1042" extrusionOk="0">
                  <a:moveTo>
                    <a:pt x="144" y="0"/>
                  </a:moveTo>
                  <a:cubicBezTo>
                    <a:pt x="138" y="57"/>
                    <a:pt x="125" y="173"/>
                    <a:pt x="125" y="173"/>
                  </a:cubicBezTo>
                  <a:cubicBezTo>
                    <a:pt x="128" y="181"/>
                    <a:pt x="128" y="181"/>
                    <a:pt x="128" y="181"/>
                  </a:cubicBezTo>
                  <a:cubicBezTo>
                    <a:pt x="137" y="191"/>
                    <a:pt x="146" y="202"/>
                    <a:pt x="154" y="214"/>
                  </a:cubicBezTo>
                  <a:cubicBezTo>
                    <a:pt x="106" y="237"/>
                    <a:pt x="27" y="277"/>
                    <a:pt x="0" y="290"/>
                  </a:cubicBezTo>
                  <a:cubicBezTo>
                    <a:pt x="33" y="306"/>
                    <a:pt x="58" y="339"/>
                    <a:pt x="62" y="378"/>
                  </a:cubicBezTo>
                  <a:cubicBezTo>
                    <a:pt x="83" y="368"/>
                    <a:pt x="150" y="334"/>
                    <a:pt x="194" y="313"/>
                  </a:cubicBezTo>
                  <a:cubicBezTo>
                    <a:pt x="198" y="333"/>
                    <a:pt x="199" y="355"/>
                    <a:pt x="199" y="377"/>
                  </a:cubicBezTo>
                  <a:cubicBezTo>
                    <a:pt x="199" y="377"/>
                    <a:pt x="280" y="451"/>
                    <a:pt x="320" y="483"/>
                  </a:cubicBezTo>
                  <a:cubicBezTo>
                    <a:pt x="320" y="483"/>
                    <a:pt x="320" y="483"/>
                    <a:pt x="320" y="483"/>
                  </a:cubicBezTo>
                  <a:cubicBezTo>
                    <a:pt x="320" y="481"/>
                    <a:pt x="320" y="481"/>
                    <a:pt x="320" y="481"/>
                  </a:cubicBezTo>
                  <a:cubicBezTo>
                    <a:pt x="320" y="482"/>
                    <a:pt x="320" y="482"/>
                    <a:pt x="320" y="483"/>
                  </a:cubicBezTo>
                  <a:cubicBezTo>
                    <a:pt x="320" y="1042"/>
                    <a:pt x="320" y="1042"/>
                    <a:pt x="320" y="1042"/>
                  </a:cubicBezTo>
                  <a:cubicBezTo>
                    <a:pt x="348" y="1042"/>
                    <a:pt x="348" y="1042"/>
                    <a:pt x="348" y="1042"/>
                  </a:cubicBezTo>
                  <a:cubicBezTo>
                    <a:pt x="348" y="387"/>
                    <a:pt x="348" y="387"/>
                    <a:pt x="348" y="387"/>
                  </a:cubicBezTo>
                  <a:cubicBezTo>
                    <a:pt x="376" y="210"/>
                    <a:pt x="288" y="36"/>
                    <a:pt x="14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4" name="Google Shape;74;p18"/>
            <p:cNvSpPr/>
            <p:nvPr/>
          </p:nvSpPr>
          <p:spPr>
            <a:xfrm>
              <a:off x="2087" y="734"/>
              <a:ext cx="0" cy="1"/>
            </a:xfrm>
            <a:custGeom>
              <a:avLst/>
              <a:gdLst/>
              <a:ahLst/>
              <a:cxnLst/>
              <a:rect l="l" t="t" r="r" b="b"/>
              <a:pathLst>
                <a:path w="120000" h="2" extrusionOk="0">
                  <a:moveTo>
                    <a:pt x="0" y="0"/>
                  </a:moveTo>
                  <a:cubicBezTo>
                    <a:pt x="0" y="2"/>
                    <a:pt x="0" y="2"/>
                    <a:pt x="0" y="2"/>
                  </a:cubicBezTo>
                  <a:cubicBezTo>
                    <a:pt x="0" y="1"/>
                    <a:pt x="0" y="1"/>
                    <a:pt x="0" y="0"/>
                  </a:cubicBezTo>
                  <a:close/>
                </a:path>
              </a:pathLst>
            </a:custGeom>
            <a:solidFill>
              <a:srgbClr val="2526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5" name="Google Shape;75;p18"/>
            <p:cNvSpPr/>
            <p:nvPr/>
          </p:nvSpPr>
          <p:spPr>
            <a:xfrm>
              <a:off x="1773" y="997"/>
              <a:ext cx="298" cy="38"/>
            </a:xfrm>
            <a:custGeom>
              <a:avLst/>
              <a:gdLst/>
              <a:ahLst/>
              <a:cxnLst/>
              <a:rect l="l" t="t" r="r" b="b"/>
              <a:pathLst>
                <a:path w="666" h="84" extrusionOk="0">
                  <a:moveTo>
                    <a:pt x="645" y="0"/>
                  </a:moveTo>
                  <a:cubicBezTo>
                    <a:pt x="22" y="0"/>
                    <a:pt x="22" y="0"/>
                    <a:pt x="22" y="0"/>
                  </a:cubicBezTo>
                  <a:cubicBezTo>
                    <a:pt x="10" y="0"/>
                    <a:pt x="0" y="11"/>
                    <a:pt x="0" y="23"/>
                  </a:cubicBezTo>
                  <a:cubicBezTo>
                    <a:pt x="0" y="34"/>
                    <a:pt x="10" y="44"/>
                    <a:pt x="22" y="44"/>
                  </a:cubicBezTo>
                  <a:cubicBezTo>
                    <a:pt x="33" y="44"/>
                    <a:pt x="33" y="44"/>
                    <a:pt x="33" y="44"/>
                  </a:cubicBezTo>
                  <a:cubicBezTo>
                    <a:pt x="32" y="48"/>
                    <a:pt x="32" y="51"/>
                    <a:pt x="32" y="54"/>
                  </a:cubicBezTo>
                  <a:cubicBezTo>
                    <a:pt x="32" y="70"/>
                    <a:pt x="45" y="84"/>
                    <a:pt x="62" y="84"/>
                  </a:cubicBezTo>
                  <a:cubicBezTo>
                    <a:pt x="190" y="84"/>
                    <a:pt x="190" y="84"/>
                    <a:pt x="190" y="84"/>
                  </a:cubicBezTo>
                  <a:cubicBezTo>
                    <a:pt x="207" y="84"/>
                    <a:pt x="220" y="70"/>
                    <a:pt x="220" y="54"/>
                  </a:cubicBezTo>
                  <a:cubicBezTo>
                    <a:pt x="220" y="51"/>
                    <a:pt x="220" y="48"/>
                    <a:pt x="219" y="44"/>
                  </a:cubicBezTo>
                  <a:cubicBezTo>
                    <a:pt x="447" y="44"/>
                    <a:pt x="447" y="44"/>
                    <a:pt x="447" y="44"/>
                  </a:cubicBezTo>
                  <a:cubicBezTo>
                    <a:pt x="446" y="48"/>
                    <a:pt x="446" y="51"/>
                    <a:pt x="446" y="54"/>
                  </a:cubicBezTo>
                  <a:cubicBezTo>
                    <a:pt x="446" y="70"/>
                    <a:pt x="460" y="84"/>
                    <a:pt x="476" y="84"/>
                  </a:cubicBezTo>
                  <a:cubicBezTo>
                    <a:pt x="604" y="84"/>
                    <a:pt x="604" y="84"/>
                    <a:pt x="604" y="84"/>
                  </a:cubicBezTo>
                  <a:cubicBezTo>
                    <a:pt x="621" y="84"/>
                    <a:pt x="635" y="70"/>
                    <a:pt x="635" y="54"/>
                  </a:cubicBezTo>
                  <a:cubicBezTo>
                    <a:pt x="635" y="51"/>
                    <a:pt x="634" y="48"/>
                    <a:pt x="633" y="44"/>
                  </a:cubicBezTo>
                  <a:cubicBezTo>
                    <a:pt x="645" y="44"/>
                    <a:pt x="645" y="44"/>
                    <a:pt x="645" y="44"/>
                  </a:cubicBezTo>
                  <a:cubicBezTo>
                    <a:pt x="657" y="44"/>
                    <a:pt x="665" y="34"/>
                    <a:pt x="666" y="22"/>
                  </a:cubicBezTo>
                  <a:cubicBezTo>
                    <a:pt x="665" y="11"/>
                    <a:pt x="657" y="0"/>
                    <a:pt x="64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6" name="Google Shape;76;p18"/>
            <p:cNvSpPr/>
            <p:nvPr/>
          </p:nvSpPr>
          <p:spPr>
            <a:xfrm>
              <a:off x="1773" y="1006"/>
              <a:ext cx="0" cy="0"/>
            </a:xfrm>
            <a:custGeom>
              <a:avLst/>
              <a:gdLst/>
              <a:ahLst/>
              <a:cxnLst/>
              <a:rect l="l" t="t" r="r" b="b"/>
              <a:pathLst>
                <a:path w="120000" h="1" extrusionOk="0">
                  <a:moveTo>
                    <a:pt x="0" y="0"/>
                  </a:moveTo>
                  <a:cubicBezTo>
                    <a:pt x="0" y="0"/>
                    <a:pt x="0" y="0"/>
                    <a:pt x="0" y="0"/>
                  </a:cubicBezTo>
                  <a:cubicBezTo>
                    <a:pt x="0" y="0"/>
                    <a:pt x="0" y="0"/>
                    <a:pt x="0" y="0"/>
                  </a:cubicBezTo>
                  <a:cubicBezTo>
                    <a:pt x="0" y="0"/>
                    <a:pt x="0" y="0"/>
                    <a:pt x="0" y="0"/>
                  </a:cubicBezTo>
                  <a:close/>
                </a:path>
              </a:pathLst>
            </a:custGeom>
            <a:solidFill>
              <a:srgbClr val="2526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7" name="Google Shape;77;p18"/>
            <p:cNvSpPr/>
            <p:nvPr/>
          </p:nvSpPr>
          <p:spPr>
            <a:xfrm>
              <a:off x="1720" y="681"/>
              <a:ext cx="158" cy="112"/>
            </a:xfrm>
            <a:custGeom>
              <a:avLst/>
              <a:gdLst/>
              <a:ahLst/>
              <a:cxnLst/>
              <a:rect l="l" t="t" r="r" b="b"/>
              <a:pathLst>
                <a:path w="352" h="249" extrusionOk="0">
                  <a:moveTo>
                    <a:pt x="23" y="235"/>
                  </a:moveTo>
                  <a:cubicBezTo>
                    <a:pt x="41" y="249"/>
                    <a:pt x="60" y="249"/>
                    <a:pt x="81" y="240"/>
                  </a:cubicBezTo>
                  <a:cubicBezTo>
                    <a:pt x="158" y="203"/>
                    <a:pt x="235" y="165"/>
                    <a:pt x="314" y="132"/>
                  </a:cubicBezTo>
                  <a:cubicBezTo>
                    <a:pt x="317" y="131"/>
                    <a:pt x="320" y="130"/>
                    <a:pt x="322" y="129"/>
                  </a:cubicBezTo>
                  <a:cubicBezTo>
                    <a:pt x="324" y="114"/>
                    <a:pt x="331" y="101"/>
                    <a:pt x="347" y="95"/>
                  </a:cubicBezTo>
                  <a:cubicBezTo>
                    <a:pt x="347" y="92"/>
                    <a:pt x="347" y="92"/>
                    <a:pt x="347" y="92"/>
                  </a:cubicBezTo>
                  <a:cubicBezTo>
                    <a:pt x="347" y="85"/>
                    <a:pt x="349" y="79"/>
                    <a:pt x="352" y="74"/>
                  </a:cubicBezTo>
                  <a:cubicBezTo>
                    <a:pt x="345" y="59"/>
                    <a:pt x="342" y="44"/>
                    <a:pt x="342" y="27"/>
                  </a:cubicBezTo>
                  <a:cubicBezTo>
                    <a:pt x="342" y="18"/>
                    <a:pt x="343" y="8"/>
                    <a:pt x="345" y="0"/>
                  </a:cubicBezTo>
                  <a:cubicBezTo>
                    <a:pt x="337" y="3"/>
                    <a:pt x="328" y="7"/>
                    <a:pt x="320" y="11"/>
                  </a:cubicBezTo>
                  <a:cubicBezTo>
                    <a:pt x="227" y="55"/>
                    <a:pt x="133" y="98"/>
                    <a:pt x="40" y="141"/>
                  </a:cubicBezTo>
                  <a:cubicBezTo>
                    <a:pt x="22" y="150"/>
                    <a:pt x="8" y="161"/>
                    <a:pt x="4" y="182"/>
                  </a:cubicBezTo>
                  <a:cubicBezTo>
                    <a:pt x="0" y="203"/>
                    <a:pt x="5" y="222"/>
                    <a:pt x="23" y="235"/>
                  </a:cubicBezTo>
                  <a:close/>
                  <a:moveTo>
                    <a:pt x="62" y="166"/>
                  </a:moveTo>
                  <a:cubicBezTo>
                    <a:pt x="75" y="167"/>
                    <a:pt x="85" y="178"/>
                    <a:pt x="85" y="191"/>
                  </a:cubicBezTo>
                  <a:cubicBezTo>
                    <a:pt x="85" y="205"/>
                    <a:pt x="74" y="215"/>
                    <a:pt x="60" y="215"/>
                  </a:cubicBezTo>
                  <a:cubicBezTo>
                    <a:pt x="46" y="215"/>
                    <a:pt x="36" y="204"/>
                    <a:pt x="36" y="191"/>
                  </a:cubicBezTo>
                  <a:cubicBezTo>
                    <a:pt x="36" y="177"/>
                    <a:pt x="47" y="166"/>
                    <a:pt x="62" y="1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8" name="Google Shape;78;p18"/>
            <p:cNvSpPr/>
            <p:nvPr/>
          </p:nvSpPr>
          <p:spPr>
            <a:xfrm>
              <a:off x="1818" y="759"/>
              <a:ext cx="207" cy="232"/>
            </a:xfrm>
            <a:custGeom>
              <a:avLst/>
              <a:gdLst/>
              <a:ahLst/>
              <a:cxnLst/>
              <a:rect l="l" t="t" r="r" b="b"/>
              <a:pathLst>
                <a:path w="461" h="518" extrusionOk="0">
                  <a:moveTo>
                    <a:pt x="114" y="1"/>
                  </a:moveTo>
                  <a:cubicBezTo>
                    <a:pt x="0" y="515"/>
                    <a:pt x="0" y="515"/>
                    <a:pt x="0" y="515"/>
                  </a:cubicBezTo>
                  <a:cubicBezTo>
                    <a:pt x="0" y="515"/>
                    <a:pt x="70" y="518"/>
                    <a:pt x="101" y="495"/>
                  </a:cubicBezTo>
                  <a:cubicBezTo>
                    <a:pt x="139" y="469"/>
                    <a:pt x="227" y="421"/>
                    <a:pt x="230" y="421"/>
                  </a:cubicBezTo>
                  <a:cubicBezTo>
                    <a:pt x="233" y="421"/>
                    <a:pt x="322" y="469"/>
                    <a:pt x="360" y="495"/>
                  </a:cubicBezTo>
                  <a:cubicBezTo>
                    <a:pt x="391" y="518"/>
                    <a:pt x="461" y="515"/>
                    <a:pt x="461" y="515"/>
                  </a:cubicBezTo>
                  <a:cubicBezTo>
                    <a:pt x="347" y="1"/>
                    <a:pt x="347" y="1"/>
                    <a:pt x="347" y="1"/>
                  </a:cubicBezTo>
                  <a:cubicBezTo>
                    <a:pt x="230" y="0"/>
                    <a:pt x="230" y="0"/>
                    <a:pt x="230" y="0"/>
                  </a:cubicBezTo>
                  <a:lnTo>
                    <a:pt x="114" y="1"/>
                  </a:lnTo>
                  <a:close/>
                  <a:moveTo>
                    <a:pt x="147" y="50"/>
                  </a:moveTo>
                  <a:cubicBezTo>
                    <a:pt x="193" y="83"/>
                    <a:pt x="193" y="83"/>
                    <a:pt x="193" y="83"/>
                  </a:cubicBezTo>
                  <a:cubicBezTo>
                    <a:pt x="131" y="122"/>
                    <a:pt x="131" y="122"/>
                    <a:pt x="131" y="122"/>
                  </a:cubicBezTo>
                  <a:lnTo>
                    <a:pt x="147" y="50"/>
                  </a:lnTo>
                  <a:close/>
                  <a:moveTo>
                    <a:pt x="230" y="114"/>
                  </a:moveTo>
                  <a:cubicBezTo>
                    <a:pt x="236" y="114"/>
                    <a:pt x="310" y="167"/>
                    <a:pt x="311" y="170"/>
                  </a:cubicBezTo>
                  <a:cubicBezTo>
                    <a:pt x="288" y="180"/>
                    <a:pt x="236" y="201"/>
                    <a:pt x="230" y="201"/>
                  </a:cubicBezTo>
                  <a:cubicBezTo>
                    <a:pt x="224" y="201"/>
                    <a:pt x="172" y="180"/>
                    <a:pt x="149" y="170"/>
                  </a:cubicBezTo>
                  <a:cubicBezTo>
                    <a:pt x="150" y="167"/>
                    <a:pt x="224" y="114"/>
                    <a:pt x="230" y="114"/>
                  </a:cubicBezTo>
                  <a:close/>
                  <a:moveTo>
                    <a:pt x="113" y="203"/>
                  </a:moveTo>
                  <a:cubicBezTo>
                    <a:pt x="170" y="227"/>
                    <a:pt x="170" y="227"/>
                    <a:pt x="170" y="227"/>
                  </a:cubicBezTo>
                  <a:cubicBezTo>
                    <a:pt x="100" y="260"/>
                    <a:pt x="100" y="260"/>
                    <a:pt x="100" y="260"/>
                  </a:cubicBezTo>
                  <a:lnTo>
                    <a:pt x="113" y="203"/>
                  </a:lnTo>
                  <a:close/>
                  <a:moveTo>
                    <a:pt x="54" y="467"/>
                  </a:moveTo>
                  <a:cubicBezTo>
                    <a:pt x="85" y="328"/>
                    <a:pt x="85" y="328"/>
                    <a:pt x="85" y="328"/>
                  </a:cubicBezTo>
                  <a:cubicBezTo>
                    <a:pt x="188" y="391"/>
                    <a:pt x="188" y="391"/>
                    <a:pt x="188" y="391"/>
                  </a:cubicBezTo>
                  <a:lnTo>
                    <a:pt x="54" y="467"/>
                  </a:lnTo>
                  <a:close/>
                  <a:moveTo>
                    <a:pt x="122" y="299"/>
                  </a:moveTo>
                  <a:cubicBezTo>
                    <a:pt x="153" y="286"/>
                    <a:pt x="224" y="256"/>
                    <a:pt x="230" y="256"/>
                  </a:cubicBezTo>
                  <a:cubicBezTo>
                    <a:pt x="236" y="256"/>
                    <a:pt x="307" y="286"/>
                    <a:pt x="338" y="299"/>
                  </a:cubicBezTo>
                  <a:cubicBezTo>
                    <a:pt x="332" y="303"/>
                    <a:pt x="233" y="362"/>
                    <a:pt x="230" y="362"/>
                  </a:cubicBezTo>
                  <a:cubicBezTo>
                    <a:pt x="227" y="362"/>
                    <a:pt x="128" y="303"/>
                    <a:pt x="122" y="299"/>
                  </a:cubicBezTo>
                  <a:close/>
                  <a:moveTo>
                    <a:pt x="408" y="467"/>
                  </a:moveTo>
                  <a:cubicBezTo>
                    <a:pt x="274" y="391"/>
                    <a:pt x="274" y="391"/>
                    <a:pt x="274" y="391"/>
                  </a:cubicBezTo>
                  <a:cubicBezTo>
                    <a:pt x="377" y="328"/>
                    <a:pt x="377" y="328"/>
                    <a:pt x="377" y="328"/>
                  </a:cubicBezTo>
                  <a:lnTo>
                    <a:pt x="408" y="467"/>
                  </a:lnTo>
                  <a:close/>
                  <a:moveTo>
                    <a:pt x="349" y="203"/>
                  </a:moveTo>
                  <a:cubicBezTo>
                    <a:pt x="362" y="260"/>
                    <a:pt x="362" y="260"/>
                    <a:pt x="362" y="260"/>
                  </a:cubicBezTo>
                  <a:cubicBezTo>
                    <a:pt x="292" y="227"/>
                    <a:pt x="292" y="227"/>
                    <a:pt x="292" y="227"/>
                  </a:cubicBezTo>
                  <a:lnTo>
                    <a:pt x="349" y="203"/>
                  </a:lnTo>
                  <a:close/>
                  <a:moveTo>
                    <a:pt x="315" y="50"/>
                  </a:moveTo>
                  <a:cubicBezTo>
                    <a:pt x="331" y="122"/>
                    <a:pt x="331" y="122"/>
                    <a:pt x="331" y="122"/>
                  </a:cubicBezTo>
                  <a:cubicBezTo>
                    <a:pt x="269" y="83"/>
                    <a:pt x="269" y="83"/>
                    <a:pt x="269" y="83"/>
                  </a:cubicBezTo>
                  <a:lnTo>
                    <a:pt x="315" y="50"/>
                  </a:lnTo>
                  <a:close/>
                  <a:moveTo>
                    <a:pt x="230" y="58"/>
                  </a:moveTo>
                  <a:cubicBezTo>
                    <a:pt x="222" y="52"/>
                    <a:pt x="210" y="42"/>
                    <a:pt x="210" y="38"/>
                  </a:cubicBezTo>
                  <a:cubicBezTo>
                    <a:pt x="252" y="38"/>
                    <a:pt x="252" y="38"/>
                    <a:pt x="252" y="38"/>
                  </a:cubicBezTo>
                  <a:cubicBezTo>
                    <a:pt x="252" y="42"/>
                    <a:pt x="239" y="52"/>
                    <a:pt x="230"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sp>
          <p:nvSpPr>
            <p:cNvPr id="79" name="Google Shape;79;p18"/>
            <p:cNvSpPr/>
            <p:nvPr/>
          </p:nvSpPr>
          <p:spPr>
            <a:xfrm>
              <a:off x="1703" y="805"/>
              <a:ext cx="86" cy="151"/>
            </a:xfrm>
            <a:custGeom>
              <a:avLst/>
              <a:gdLst/>
              <a:ahLst/>
              <a:cxnLst/>
              <a:rect l="l" t="t" r="r" b="b"/>
              <a:pathLst>
                <a:path w="192" h="336" extrusionOk="0">
                  <a:moveTo>
                    <a:pt x="0" y="336"/>
                  </a:moveTo>
                  <a:cubicBezTo>
                    <a:pt x="192" y="336"/>
                    <a:pt x="192" y="336"/>
                    <a:pt x="192" y="336"/>
                  </a:cubicBezTo>
                  <a:cubicBezTo>
                    <a:pt x="192" y="240"/>
                    <a:pt x="192" y="240"/>
                    <a:pt x="192" y="240"/>
                  </a:cubicBezTo>
                  <a:cubicBezTo>
                    <a:pt x="112" y="240"/>
                    <a:pt x="112" y="240"/>
                    <a:pt x="112" y="240"/>
                  </a:cubicBezTo>
                  <a:cubicBezTo>
                    <a:pt x="112" y="0"/>
                    <a:pt x="112" y="0"/>
                    <a:pt x="112" y="0"/>
                  </a:cubicBezTo>
                  <a:cubicBezTo>
                    <a:pt x="100" y="1"/>
                    <a:pt x="92" y="1"/>
                    <a:pt x="84" y="2"/>
                  </a:cubicBezTo>
                  <a:cubicBezTo>
                    <a:pt x="84" y="240"/>
                    <a:pt x="84" y="240"/>
                    <a:pt x="84" y="240"/>
                  </a:cubicBezTo>
                  <a:cubicBezTo>
                    <a:pt x="0" y="240"/>
                    <a:pt x="0" y="240"/>
                    <a:pt x="0" y="240"/>
                  </a:cubicBezTo>
                  <a:lnTo>
                    <a:pt x="0" y="3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Arial Narrow"/>
                <a:ea typeface="Arial Narrow"/>
                <a:cs typeface="Arial Narrow"/>
                <a:sym typeface="Arial Narrow"/>
              </a:endParaRPr>
            </a:p>
          </p:txBody>
        </p:sp>
      </p:grpSp>
      <p:pic>
        <p:nvPicPr>
          <p:cNvPr id="80" name="Google Shape;80;p18"/>
          <p:cNvPicPr preferRelativeResize="0"/>
          <p:nvPr/>
        </p:nvPicPr>
        <p:blipFill rotWithShape="1">
          <a:blip r:embed="rId4">
            <a:alphaModFix/>
          </a:blip>
          <a:srcRect/>
          <a:stretch/>
        </p:blipFill>
        <p:spPr>
          <a:xfrm>
            <a:off x="7775171" y="4684208"/>
            <a:ext cx="973520" cy="247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395536" y="483518"/>
            <a:ext cx="5269145" cy="120759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ru-RU" sz="2400" dirty="0" smtClean="0"/>
              <a:t>Создание модели машинного обучения для предупреждения прихватов </a:t>
            </a:r>
            <a:r>
              <a:rPr lang="en-US" sz="2400" dirty="0" smtClean="0"/>
              <a:t/>
            </a:r>
            <a:br>
              <a:rPr lang="en-US" sz="2400" dirty="0" smtClean="0"/>
            </a:br>
            <a:r>
              <a:rPr lang="ru-RU" sz="2400" dirty="0" smtClean="0"/>
              <a:t>при бурении скважин</a:t>
            </a:r>
            <a:endParaRPr sz="2400" dirty="0"/>
          </a:p>
        </p:txBody>
      </p:sp>
      <p:sp>
        <p:nvSpPr>
          <p:cNvPr id="89" name="Google Shape;89;p20"/>
          <p:cNvSpPr/>
          <p:nvPr/>
        </p:nvSpPr>
        <p:spPr>
          <a:xfrm>
            <a:off x="8681421" y="1807285"/>
            <a:ext cx="365760" cy="1376979"/>
          </a:xfrm>
          <a:prstGeom prst="roundRect">
            <a:avLst>
              <a:gd name="adj" fmla="val 16667"/>
            </a:avLst>
          </a:prstGeom>
          <a:solidFill>
            <a:srgbClr val="174674"/>
          </a:solidFill>
          <a:ln w="25400" cap="flat" cmpd="sng">
            <a:solidFill>
              <a:srgbClr val="17467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Narrow"/>
              <a:ea typeface="Arial Narrow"/>
              <a:cs typeface="Arial Narrow"/>
              <a:sym typeface="Arial Narrow"/>
            </a:endParaRPr>
          </a:p>
        </p:txBody>
      </p:sp>
      <p:sp>
        <p:nvSpPr>
          <p:cNvPr id="2" name="Прямоугольник 1"/>
          <p:cNvSpPr/>
          <p:nvPr/>
        </p:nvSpPr>
        <p:spPr>
          <a:xfrm>
            <a:off x="395536" y="3363838"/>
            <a:ext cx="2718048" cy="1569660"/>
          </a:xfrm>
          <a:prstGeom prst="rect">
            <a:avLst/>
          </a:prstGeom>
        </p:spPr>
        <p:txBody>
          <a:bodyPr wrap="square">
            <a:spAutoFit/>
          </a:bodyPr>
          <a:lstStyle/>
          <a:p>
            <a:r>
              <a:rPr lang="ru-RU" sz="1600" b="1" dirty="0">
                <a:latin typeface="Arial Narrow" panose="020B0606020202030204" pitchFamily="34" charset="0"/>
              </a:rPr>
              <a:t>Аналитики данных</a:t>
            </a:r>
            <a:endParaRPr lang="ru-RU" sz="1600" dirty="0">
              <a:latin typeface="Arial Narrow" panose="020B0606020202030204" pitchFamily="34" charset="0"/>
            </a:endParaRPr>
          </a:p>
          <a:p>
            <a:r>
              <a:rPr lang="ru-RU" sz="1600" dirty="0">
                <a:latin typeface="Arial Narrow" panose="020B0606020202030204" pitchFamily="34" charset="0"/>
              </a:rPr>
              <a:t>Бочарова Дарина</a:t>
            </a:r>
          </a:p>
          <a:p>
            <a:r>
              <a:rPr lang="ru-RU" sz="1600" dirty="0">
                <a:latin typeface="Arial Narrow" panose="020B0606020202030204" pitchFamily="34" charset="0"/>
              </a:rPr>
              <a:t>Глыбин Андрей</a:t>
            </a:r>
          </a:p>
          <a:p>
            <a:r>
              <a:rPr lang="ru-RU" sz="1600" dirty="0">
                <a:latin typeface="Arial Narrow" panose="020B0606020202030204" pitchFamily="34" charset="0"/>
              </a:rPr>
              <a:t>Невежин Станислав</a:t>
            </a:r>
          </a:p>
          <a:p>
            <a:r>
              <a:rPr lang="ru-RU" sz="1600" b="1" dirty="0">
                <a:latin typeface="Arial Narrow" panose="020B0606020202030204" pitchFamily="34" charset="0"/>
              </a:rPr>
              <a:t>Менеджер проекта</a:t>
            </a:r>
            <a:endParaRPr lang="ru-RU" sz="1600" dirty="0">
              <a:latin typeface="Arial Narrow" panose="020B0606020202030204" pitchFamily="34" charset="0"/>
            </a:endParaRPr>
          </a:p>
          <a:p>
            <a:r>
              <a:rPr lang="ru-RU" sz="1600" dirty="0">
                <a:latin typeface="Arial Narrow" panose="020B0606020202030204" pitchFamily="34" charset="0"/>
              </a:rPr>
              <a:t>Мельник Мария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a:t>Построение и </a:t>
            </a:r>
            <a:r>
              <a:rPr lang="ru-RU" sz="3200" dirty="0" smtClean="0"/>
              <a:t>тестирование моделей</a:t>
            </a:r>
            <a:endParaRPr lang="ru-RU" sz="3200" dirty="0"/>
          </a:p>
        </p:txBody>
      </p:sp>
      <p:sp>
        <p:nvSpPr>
          <p:cNvPr id="6" name="Стрелка влево 5"/>
          <p:cNvSpPr/>
          <p:nvPr/>
        </p:nvSpPr>
        <p:spPr>
          <a:xfrm rot="16200000">
            <a:off x="1594789" y="2927607"/>
            <a:ext cx="554524" cy="440407"/>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7" name="Блок-схема: узел 6"/>
          <p:cNvSpPr/>
          <p:nvPr/>
        </p:nvSpPr>
        <p:spPr>
          <a:xfrm>
            <a:off x="1351222" y="1754638"/>
            <a:ext cx="1041659" cy="1071761"/>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ru-RU" sz="2400" dirty="0" smtClean="0">
                <a:solidFill>
                  <a:srgbClr val="000000"/>
                </a:solidFill>
              </a:rPr>
              <a:t>1</a:t>
            </a:r>
          </a:p>
          <a:p>
            <a:pPr algn="ctr"/>
            <a:r>
              <a:rPr lang="ru-RU" sz="2400" dirty="0" smtClean="0">
                <a:solidFill>
                  <a:srgbClr val="000000"/>
                </a:solidFill>
              </a:rPr>
              <a:t>мес</a:t>
            </a:r>
            <a:endParaRPr lang="ru-RU" sz="2400" dirty="0">
              <a:solidFill>
                <a:srgbClr val="000000"/>
              </a:solidFill>
            </a:endParaRPr>
          </a:p>
        </p:txBody>
      </p:sp>
      <p:sp>
        <p:nvSpPr>
          <p:cNvPr id="8" name="Блок-схема: узел 7"/>
          <p:cNvSpPr/>
          <p:nvPr/>
        </p:nvSpPr>
        <p:spPr>
          <a:xfrm>
            <a:off x="3995936" y="1754637"/>
            <a:ext cx="1041659" cy="1071761"/>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dirty="0" smtClean="0">
                <a:solidFill>
                  <a:srgbClr val="000000"/>
                </a:solidFill>
              </a:rPr>
              <a:t>5</a:t>
            </a:r>
          </a:p>
          <a:p>
            <a:pPr algn="ctr"/>
            <a:r>
              <a:rPr lang="ru-RU" sz="2400" dirty="0" smtClean="0">
                <a:solidFill>
                  <a:srgbClr val="000000"/>
                </a:solidFill>
              </a:rPr>
              <a:t>дн</a:t>
            </a:r>
            <a:endParaRPr lang="ru-RU" sz="2400" dirty="0">
              <a:solidFill>
                <a:srgbClr val="000000"/>
              </a:solidFill>
            </a:endParaRPr>
          </a:p>
        </p:txBody>
      </p:sp>
      <p:sp>
        <p:nvSpPr>
          <p:cNvPr id="9" name="Блок-схема: узел 8"/>
          <p:cNvSpPr/>
          <p:nvPr/>
        </p:nvSpPr>
        <p:spPr>
          <a:xfrm>
            <a:off x="6679462" y="1754638"/>
            <a:ext cx="1041659" cy="1071761"/>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ru-RU" sz="2400" dirty="0" smtClean="0">
                <a:solidFill>
                  <a:srgbClr val="000000"/>
                </a:solidFill>
              </a:rPr>
              <a:t>1</a:t>
            </a:r>
          </a:p>
          <a:p>
            <a:pPr algn="ctr"/>
            <a:r>
              <a:rPr lang="ru-RU" sz="2400" dirty="0" smtClean="0">
                <a:solidFill>
                  <a:srgbClr val="000000"/>
                </a:solidFill>
              </a:rPr>
              <a:t>дн</a:t>
            </a:r>
            <a:endParaRPr lang="ru-RU" sz="2400" dirty="0">
              <a:solidFill>
                <a:srgbClr val="000000"/>
              </a:solidFill>
            </a:endParaRPr>
          </a:p>
        </p:txBody>
      </p:sp>
      <p:sp>
        <p:nvSpPr>
          <p:cNvPr id="10" name="TextBox 9"/>
          <p:cNvSpPr txBox="1"/>
          <p:nvPr/>
        </p:nvSpPr>
        <p:spPr>
          <a:xfrm>
            <a:off x="1962007" y="1191059"/>
            <a:ext cx="4642618" cy="400110"/>
          </a:xfrm>
          <a:prstGeom prst="rect">
            <a:avLst/>
          </a:prstGeom>
          <a:noFill/>
        </p:spPr>
        <p:txBody>
          <a:bodyPr wrap="none" rtlCol="0">
            <a:spAutoFit/>
          </a:bodyPr>
          <a:lstStyle/>
          <a:p>
            <a:r>
              <a:rPr lang="ru-RU" sz="2000" dirty="0" smtClean="0"/>
              <a:t>Проверка работы выбранной модели</a:t>
            </a:r>
            <a:endParaRPr lang="ru-RU" sz="2000" dirty="0"/>
          </a:p>
        </p:txBody>
      </p:sp>
      <p:cxnSp>
        <p:nvCxnSpPr>
          <p:cNvPr id="3" name="Прямая соединительная линия 2"/>
          <p:cNvCxnSpPr>
            <a:stCxn id="7" idx="6"/>
            <a:endCxn id="8" idx="2"/>
          </p:cNvCxnSpPr>
          <p:nvPr/>
        </p:nvCxnSpPr>
        <p:spPr>
          <a:xfrm flipV="1">
            <a:off x="2392881" y="2290518"/>
            <a:ext cx="1603055" cy="1"/>
          </a:xfrm>
          <a:prstGeom prst="line">
            <a:avLst/>
          </a:prstGeom>
          <a:ln>
            <a:prstDash val="dashDot"/>
          </a:ln>
        </p:spPr>
        <p:style>
          <a:lnRef idx="3">
            <a:schemeClr val="accent6"/>
          </a:lnRef>
          <a:fillRef idx="0">
            <a:schemeClr val="accent6"/>
          </a:fillRef>
          <a:effectRef idx="2">
            <a:schemeClr val="accent6"/>
          </a:effectRef>
          <a:fontRef idx="minor">
            <a:schemeClr val="tx1"/>
          </a:fontRef>
        </p:style>
      </p:cxnSp>
      <p:cxnSp>
        <p:nvCxnSpPr>
          <p:cNvPr id="11" name="Прямая соединительная линия 10"/>
          <p:cNvCxnSpPr/>
          <p:nvPr/>
        </p:nvCxnSpPr>
        <p:spPr>
          <a:xfrm flipV="1">
            <a:off x="5037595" y="2288385"/>
            <a:ext cx="1641867" cy="2134"/>
          </a:xfrm>
          <a:prstGeom prst="line">
            <a:avLst/>
          </a:prstGeom>
          <a:ln>
            <a:prstDash val="dashDot"/>
          </a:ln>
        </p:spPr>
        <p:style>
          <a:lnRef idx="3">
            <a:schemeClr val="accent6"/>
          </a:lnRef>
          <a:fillRef idx="0">
            <a:schemeClr val="accent6"/>
          </a:fillRef>
          <a:effectRef idx="2">
            <a:schemeClr val="accent6"/>
          </a:effectRef>
          <a:fontRef idx="minor">
            <a:schemeClr val="tx1"/>
          </a:fontRef>
        </p:style>
      </p:cxnSp>
      <p:sp>
        <p:nvSpPr>
          <p:cNvPr id="13" name="Скругленный прямоугольник 12"/>
          <p:cNvSpPr/>
          <p:nvPr/>
        </p:nvSpPr>
        <p:spPr>
          <a:xfrm>
            <a:off x="683919" y="3497808"/>
            <a:ext cx="2376264" cy="767452"/>
          </a:xfrm>
          <a:prstGeom prst="round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solidFill>
                  <a:srgbClr val="000000"/>
                </a:solidFill>
              </a:rPr>
              <a:t>Прихваты за один месяц работы на 278 скважине</a:t>
            </a:r>
            <a:endParaRPr lang="ru-RU" dirty="0">
              <a:solidFill>
                <a:srgbClr val="000000"/>
              </a:solidFill>
            </a:endParaRPr>
          </a:p>
        </p:txBody>
      </p:sp>
      <p:sp>
        <p:nvSpPr>
          <p:cNvPr id="18" name="Стрелка влево 17"/>
          <p:cNvSpPr/>
          <p:nvPr/>
        </p:nvSpPr>
        <p:spPr>
          <a:xfrm rot="16200000">
            <a:off x="4239503" y="2927608"/>
            <a:ext cx="554524" cy="440407"/>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19" name="Скругленный прямоугольник 18"/>
          <p:cNvSpPr/>
          <p:nvPr/>
        </p:nvSpPr>
        <p:spPr>
          <a:xfrm>
            <a:off x="3328633" y="3497808"/>
            <a:ext cx="2376264" cy="767452"/>
          </a:xfrm>
          <a:prstGeom prst="round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solidFill>
                  <a:srgbClr val="000000"/>
                </a:solidFill>
              </a:rPr>
              <a:t>Размечены дни</a:t>
            </a:r>
          </a:p>
          <a:p>
            <a:pPr algn="ctr"/>
            <a:r>
              <a:rPr lang="ru-RU" dirty="0" smtClean="0">
                <a:solidFill>
                  <a:srgbClr val="000000"/>
                </a:solidFill>
              </a:rPr>
              <a:t>с 20.08 по 25.08.2012</a:t>
            </a:r>
            <a:endParaRPr lang="ru-RU" dirty="0">
              <a:solidFill>
                <a:srgbClr val="000000"/>
              </a:solidFill>
            </a:endParaRPr>
          </a:p>
        </p:txBody>
      </p:sp>
      <p:sp>
        <p:nvSpPr>
          <p:cNvPr id="20" name="Скругленный прямоугольник 19"/>
          <p:cNvSpPr/>
          <p:nvPr/>
        </p:nvSpPr>
        <p:spPr>
          <a:xfrm>
            <a:off x="6012160" y="3490416"/>
            <a:ext cx="2376264" cy="767452"/>
          </a:xfrm>
          <a:prstGeom prst="round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solidFill>
                  <a:srgbClr val="000000"/>
                </a:solidFill>
              </a:rPr>
              <a:t>Проверка на данных </a:t>
            </a:r>
          </a:p>
          <a:p>
            <a:pPr algn="ctr"/>
            <a:r>
              <a:rPr lang="ru-RU" dirty="0" smtClean="0">
                <a:solidFill>
                  <a:srgbClr val="000000"/>
                </a:solidFill>
              </a:rPr>
              <a:t>22.08.2012</a:t>
            </a:r>
            <a:endParaRPr lang="ru-RU" dirty="0">
              <a:solidFill>
                <a:srgbClr val="000000"/>
              </a:solidFill>
            </a:endParaRPr>
          </a:p>
        </p:txBody>
      </p:sp>
      <p:sp>
        <p:nvSpPr>
          <p:cNvPr id="23" name="Стрелка влево 22"/>
          <p:cNvSpPr/>
          <p:nvPr/>
        </p:nvSpPr>
        <p:spPr>
          <a:xfrm rot="16200000">
            <a:off x="6923029" y="2927606"/>
            <a:ext cx="554524" cy="440407"/>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smtClean="0"/>
              <a:t>Результат работы выбранной модели</a:t>
            </a:r>
            <a:endParaRPr lang="ru-RU" sz="32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15566"/>
            <a:ext cx="8205829" cy="4079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46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smtClean="0"/>
              <a:t>Результат работы выбранной модели</a:t>
            </a:r>
            <a:endParaRPr lang="ru-RU"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73704"/>
            <a:ext cx="4440932" cy="436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436" y="792506"/>
            <a:ext cx="4440932" cy="436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39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smtClean="0"/>
              <a:t>Результат работы выбранной модели</a:t>
            </a:r>
            <a:endParaRPr lang="ru-RU" sz="3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771550"/>
            <a:ext cx="4440932" cy="436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395" y="786032"/>
            <a:ext cx="4440932" cy="436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260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smtClean="0"/>
              <a:t>Дополнительно</a:t>
            </a:r>
            <a:endParaRPr lang="ru-RU" sz="3200" dirty="0"/>
          </a:p>
        </p:txBody>
      </p:sp>
      <p:sp>
        <p:nvSpPr>
          <p:cNvPr id="9" name="Google Shape;101;p22"/>
          <p:cNvSpPr txBox="1">
            <a:spLocks noGrp="1"/>
          </p:cNvSpPr>
          <p:nvPr>
            <p:ph type="body" idx="1"/>
          </p:nvPr>
        </p:nvSpPr>
        <p:spPr>
          <a:xfrm>
            <a:off x="124260" y="933068"/>
            <a:ext cx="4015692" cy="3798921"/>
          </a:xfrm>
          <a:prstGeom prst="rect">
            <a:avLst/>
          </a:prstGeom>
          <a:noFill/>
          <a:ln>
            <a:noFill/>
          </a:ln>
        </p:spPr>
        <p:txBody>
          <a:bodyPr spcFirstLastPara="1" wrap="square" lIns="91425" tIns="45700" rIns="91425" bIns="45700" anchor="t" anchorCtr="0">
            <a:noAutofit/>
          </a:bodyPr>
          <a:lstStyle/>
          <a:p>
            <a:pPr marL="0" lvl="0" indent="0">
              <a:spcBef>
                <a:spcPts val="0"/>
              </a:spcBef>
              <a:buClr>
                <a:srgbClr val="080808"/>
              </a:buClr>
              <a:buSzPts val="1600"/>
            </a:pPr>
            <a:r>
              <a:rPr lang="ru-RU" dirty="0" smtClean="0">
                <a:solidFill>
                  <a:srgbClr val="000000"/>
                </a:solidFill>
              </a:rPr>
              <a:t>Введена новая переменная </a:t>
            </a:r>
            <a:r>
              <a:rPr lang="en-US" dirty="0" smtClean="0">
                <a:solidFill>
                  <a:srgbClr val="000000"/>
                </a:solidFill>
              </a:rPr>
              <a:t>RUL (Remain useful life) – </a:t>
            </a:r>
            <a:r>
              <a:rPr lang="ru-RU" dirty="0" smtClean="0">
                <a:solidFill>
                  <a:srgbClr val="000000"/>
                </a:solidFill>
              </a:rPr>
              <a:t>остаточный срок службы до прихвата.</a:t>
            </a:r>
            <a:endParaRPr lang="en-US" dirty="0" smtClean="0">
              <a:solidFill>
                <a:srgbClr val="000000"/>
              </a:solidFill>
            </a:endParaRPr>
          </a:p>
          <a:p>
            <a:pPr marL="0" lvl="0" indent="0">
              <a:spcBef>
                <a:spcPts val="1200"/>
              </a:spcBef>
              <a:buClr>
                <a:srgbClr val="080808"/>
              </a:buClr>
              <a:buSzPts val="1600"/>
            </a:pPr>
            <a:r>
              <a:rPr lang="ru-RU" dirty="0" smtClean="0">
                <a:solidFill>
                  <a:srgbClr val="000000"/>
                </a:solidFill>
              </a:rPr>
              <a:t>При помощи новой переменной  </a:t>
            </a:r>
            <a:r>
              <a:rPr lang="en-US" dirty="0" smtClean="0">
                <a:solidFill>
                  <a:srgbClr val="000000"/>
                </a:solidFill>
              </a:rPr>
              <a:t>RUL</a:t>
            </a:r>
            <a:r>
              <a:rPr lang="ru-RU" dirty="0" smtClean="0">
                <a:solidFill>
                  <a:srgbClr val="000000"/>
                </a:solidFill>
              </a:rPr>
              <a:t> решена задача регрессии </a:t>
            </a:r>
            <a:r>
              <a:rPr lang="ru-RU" dirty="0">
                <a:solidFill>
                  <a:srgbClr val="000000"/>
                </a:solidFill>
              </a:rPr>
              <a:t>и предупреждения прихватов </a:t>
            </a:r>
            <a:r>
              <a:rPr lang="ru-RU" dirty="0" smtClean="0">
                <a:solidFill>
                  <a:srgbClr val="000000"/>
                </a:solidFill>
              </a:rPr>
              <a:t>при </a:t>
            </a:r>
            <a:r>
              <a:rPr lang="ru-RU" dirty="0">
                <a:solidFill>
                  <a:srgbClr val="000000"/>
                </a:solidFill>
              </a:rPr>
              <a:t>бурении </a:t>
            </a:r>
            <a:r>
              <a:rPr lang="ru-RU" dirty="0" smtClean="0">
                <a:solidFill>
                  <a:srgbClr val="000000"/>
                </a:solidFill>
              </a:rPr>
              <a:t>скважин.</a:t>
            </a:r>
          </a:p>
          <a:p>
            <a:pPr marL="0" lvl="0" indent="0">
              <a:spcBef>
                <a:spcPts val="1200"/>
              </a:spcBef>
              <a:buClr>
                <a:srgbClr val="080808"/>
              </a:buClr>
              <a:buSzPts val="1600"/>
            </a:pPr>
            <a:r>
              <a:rPr lang="ru-RU" dirty="0" smtClean="0">
                <a:solidFill>
                  <a:srgbClr val="000000"/>
                </a:solidFill>
              </a:rPr>
              <a:t>Таким образом, оператор предупреждается о прихвате за 2-5 минут до его возникновения.</a:t>
            </a:r>
            <a:endParaRPr dirty="0">
              <a:solidFill>
                <a:srgbClr val="000000"/>
              </a:solidFill>
              <a:sym typeface="Arial Narrow"/>
            </a:endParaRPr>
          </a:p>
        </p:txBody>
      </p:sp>
      <p:sp>
        <p:nvSpPr>
          <p:cNvPr id="3" name="AutoShape 5" descr="data:image/png;base64,iVBORw0KGgoAAAANSUhEUgAABHQAAAJTCAYAAABpdUECAAAAOXRFWHRTb2Z0d2FyZQBNYXRwbG90bGliIHZlcnNpb24zLjMuMiwgaHR0cHM6Ly9tYXRwbG90bGliLm9yZy8vihELAAAACXBIWXMAAAsTAAALEwEAmpwYAABSFUlEQVR4nO3dd7g1ZXkv/u8toIgoFoxJsICIMaKCgiZ2UGPDIEaNqNGILVY0ORrwZ2zRHEnMOVGjqGgUjSh2JRoFCyCKBUSaYkEhkcQTO4oFBe7fHzObd7HZ9W2bgc/nuva115o188y9Zma9sL77eZ6p7g4AAAAA03G1tS4AAAAAgNUR6AAAAABMjEAHAAAAYGIEOgAAAAATI9ABAAAAmBiBDgAAAMDECHQAAK7gqmqvquqqevEGtvO4sZ3HrWKbw8dtdtyQfQMAG5dABwBgEVX1jjHMeOoK1v34uO5+m6G0K42ZsOq4ta5lU1ufQO2qoKqOG4/LXkusc/j8Y1eD+1fVP1fVqVX146r6VVV9vapeWVU3Wma/t6yq11bV16rqgqr6+bjtoVX1exvwfq5fVQeP7+t7VfXrqvpZVX2lqt5SVX9cVTVvm7nPwfyfX4zbHVJV119gXy+eWfetS9R0z5n1zl3f9wZcsWy51gUAAFyBHZbkkUmelOR1i6009l65d5LvJvnwJqjji0l+P8kPNkHbMFXXSPLRJL9O8ukkn0iyRZJ7JXlWkv2r6u7d/c35G1bVgUn+b4Y/cH86w+e2k+yR5ClJnlxVf9Xdr15NQVW1b5K3JrluknOT/HuGfxeunmTnJPsleVyS9yZ5+AJN/EeSw+eaS7J9kvsnOSjJQ6pqj+6+YIHtLkry8Kp6Vnf/ZIHXnzSu4/sfXIn4QAMALKK7j6uqbyS5fVXdobtPWWTVJ2b48vWW7r5oE9TxiyRf29jtwsRdnORvkhza3T+eW1hVV0tyaJK/yBDa/PHsRlX12CSvSvKjJA/p7k/Pe/3uST6Y5FVV9ZPufttKiqmqeyV5X4bg5ElJ3tzdl8xbZ+skf5bkvos0c253v3jeNldPcmKGsOlhWRf4zPpwhrDo0UleO2/76yV5aJJ/S/KQlbwXYBoMuQIAWNobx99PWujFqtoiw1/cO8mbxmX7VdXbq+ob4zCOC6rqS1V14Phlc34bc8NJbl5Vz6yq06vql3PDkBabQ6eq9qiqV1XVaVX1o3G4yTer6v+MX+IWVVX7VNWJY30/rqr3VtUuqzkwVfUH43b/bxxW8p2qekNV/e5q2lmk7UuHJ1XVH1XVCeNx/P44bOW643q3r6oPj+/hgqo6qhaY76fWDeu5RlW9rKrOqaoLq+pbVfWi8UvzQnXcu6o+NnN8vzEOf9luiX1cvapeWMPwnQvH83tckreMq75l3rCaHcftf3fc7rMzx/S/axj69/sL7G/HcfvDx8dHVtUPxjpPrqoHLXF8H1FVn5x5X+dW1Turas8F1n1kVR1b64Y0nVVVf1NV11is/c2hu3/T3X83G+aMyy9J8rfj071mX6uqayd55fj0UfPDnHH7EzIEI0nyT+M2Sxr/HXh9hj+YH9jdb5of5oxt/6q735TkUcu1ObPNr5McPz694SKrfSzJeVn436nHJNk66/4tA64kBDoAAEt7a4YhHY+qqm0WeP2BSXZI8onuPmdcdkiSOyT5QpJ/TvKvSbbN0Ctg0XkuxtdfmuSM8fFnl6ntSUn2T/L1DGHB6zMM7/irJJ9d4ovon2TogXDeuJ/PZfgL/udrhXOHVNUBY30PSHJshi/JJ2forXRyVd10Je2swL5JPpLk+xne3zczBGgfrKo/TPKZDF+i/2Ws54+TfGSh4Gz07iSPz9Bb4TUZgrgXJ3lf1eXmNfmLJB9PctcMx+uVGXp1HJTkxLlQaQHvS/K0DL0qXpnhfB6e5EPj6x9K8pKZn5+My++R5ODx+fuS/FOSz2folXFSVe22yP5ulmFY3o4ZrrV3JblNkg9V1d7z3lNV1eFJjkxyuyTvH/dzQpK7J3nQvPX/Jck7ktxiXPe14zF4aZKPVdWW89afm9PlxYvUurn8evw9v8fcw5JcL8kXu/voxTbu7o8lOSnJ9cdtlrNXkl2SfCfJm5dbeTU9+apqqyT3HJ+evMhqF4/73W2BUO5JGYZ/fWKl+wSmwZArAIAldPf3q+qDSf50/Dl83ipPHH8fNrNsn+7+1uxKY8DwliSPrarXdPcXFtjdHZLcfiYYWs7Lkzy9uy+et68nZOgt9LQkf7/Adn+c5I+7+8Mz2zwrQ/hwaIb5gBZVVbdM8oYMXxLv2d3/NfPavTKEIK/KxhnesW+Se3f38WP7V0tydJL7ZJif5MndfcTM/v8lQ2Dzx1kXoMz6/SS7zvXqqKrnZwikHpRhKMy/jstvluTVSS5IcqfuvnTIW1UdmuSpSf4hyZMX2MfNktymuy8z59GYFz04yQe7+/AFtvtUkht198/mbbdbhrDqkAwB2nx7JXlxd79kZpt3ZOi18dzx/c15UpI/zxBW/FF3nz+zzRZJfmvm+eMyHMsPJHl0d/9y5rUXJ3lRkqdnONcbw+Nq8YmRd19lW08Yf39s3vK7jb9XEm58PMkdMwR6b1lm3buOv4+f/3lcpR1nwrBKcoMk90ty0ySHdPexi22YIdT8mwzn+OQkGUPP24zLewPqAq6ABDoAAMs7LEOY88TMBDpV9TsZeuj8T2bCg/lhzrjskqp6VZLHZviCtlCg8w+rCHPS3f+xyEtvzjB3yP2ycKDzqdkwZ/SaJM9Mcq+qutkSbSdDmLFVkmfNhjljTZ+qqqOS/HFVXXt+OLEe3jkX5oztX1JV/5oh0DlzNswZvS1DCLF7Fg50Xjo7RKe7f1VVz8sQejw+Y6CTIdy5epL/MxvmjJ4/vv6Yqnpmd1847/UXzA9zVqK7v7fI8tOq6lNJ7ltVW3X3b+at8h9JXjZvm6Or6j+T3Gneus8cf//FbJgzbnNxhh5ec56VoYfL42fDnNFLkzwjw9Ck2UDnNRl6/6zPBN5/vh7bXE5V3TFD2PSzDEHGrN8Zf39nBU3NrbOSIYS/Pf7+r4VeXKTH0isXmMD4Zhlqn+9jWfh6vlR3/2dVHZPkkTVM6PzzDOHOxVk+kAImSKADALC8TyX5VpK7VtXvd/dZ4/IDMvz/1OGzX7Kr6gYZekY8MMnNk1xrXns7LLKfL66mqHEoxl9kGHZ16yTb5bJD6hfbz/HzF3T3xVX1mQx34rl9hpBgMXcef99z/PI8329luNvQLZN8aan3sAILDTH57/H3Qm3PfaG+8SLtXe69ZxhudFGG9z3nDuPvT81fubt/XFVfzjBE6lZJTpu3yqrO46yq2ifDXZb2zHCHo/n/v759Lhu6JMmpi/QK+U7WnatU1bUy9Nb4n+7+8jJ1bJNktwzBzLPnjUabc2GGHk+XGoOs9b0b297dfdwi9RyeFQQ+Y++xf8sQOO6/QLg690ZW0ltlY667UEhzeNYNt5tzfHfvdWmjw78ld8nQW+zTVbVfd//7EnW8McNdsfavqvckeUSSj3T3f88fHgdMnw81AMAyurur6k0Zhjg9Mcn/GudbeUJmJkNOknFelZOS7JThi/3bMsw5clGGWxk/K8Ptlhfy/1ZZ2rsyDGv6doa/3v+/DF+yk+TZS+znf5bZ/+Um/J3nBuPv5y6z3rbLvL4S5y+w7KIVvLbVIu1d7r2PYdYPMzPcKOuOwfzwJPOWX3eB11Z7HpNceivtVyX5cYbhPv+Z5BcZrrH9MgQsC53TnyzS5EW5bMA3V+uCvUjmuV6GkOKGWTiMuMKpYVLvYzPMe7N/dx+1wGpz520lczzNhYKLXQMLtbtgiNrdlyZiY3B614XWW2C7Hyb5t6r6ZYZr4p8yDDVczFEZrr8nZvgMXCsmQ4YrLYEOAMDKvCXDnXMeOw7RuXuG3jef6u6zZ9Z7YoYw5yUL3H74zhkCncWseI6LceLTh2SYC+SB83oIXS3JXy+x+Y0WWT43bGShoGTW3OvbdfdPV1DuFcmNMgQllxrnjrlBktn3MvcefzvJVxZo53fmrXep7l71XCVj74mXZPgyfofu/u681++84Iar85Px92I9t2bNva8vd/cdllzzCmC8C9gnM5zHh3f3YsOTPpOhZ919MgydW8p9xt/LTU4+u85eVXW1he5wtYHmhmjesqq2mz9cbk53XzT2Zjo4QyB1XpKPbuRagCsId7kCAFiB7v6fDH/93j5Db4m52wMfNm/VW4y/37dAM/dcYNn6mtvPUQvMqXKnJNdcYtvL1TGGGnMTxi45HCfDnZeSIdSamoXOwd0z/KFz9n3PPd5r/spjL6zdk/wqyVnzX1/C3LCoLRZ4bfsMPWhOXCDM2TbrhoCtt3FOlTOT3Kiqbr/MuhdkCLJ2rarrb+i+N6Wqum2S4zL0zHnoEmFOkrw3Q7B1p6r6oyXa/KMMn6Mfj9ss57gkZye5SYbAaGO73szj5b7DvSlDOHzjJG/ewEmagSswgQ4AwMrNDV34XxlCnR9kuAPQrHPH33vNLhy/QD9vI9ay2H5+K8OtpZdyr6p60Lxlz8gwf86xy0yInAwT3/4myT+Nc5ZcRlVdvaquqGHPC6rq0i/HVbV1hqF0yWUnjn17hvf4zKq6RS7rpUmuk+TtC0yIvJQfjr8XGu7zvQzDq/YYA5y5+rbKMAxr+1XsZymvHn+/oaouM7Suqq42TvQ95/9mmBj6zQvdor2qrldVd5i3bPuqulVVbax6l1RVu2cYZnXtJA9eYLLvyxh7lP2v8ek7qupyQ5+q6i4ZbtWeJM9eycTeY2jylAzD3P65qg4Ye8rNb3urJNss194C/mr8ffrspN6L1PKtDPPoPCTrzjdwJWTIFQDAyh2T5Jysu3PQa7r71/PWeVuGuWVeWVV7J/lmkl0y3Bb7/RkmKd0YTsowzONPqurEDENJbpThttZfz7qJgxfyb0k+UFUfyNCrYLcMEzj/KMOtzpfU3V+rqsdnuJvWV6rqY0m+kWHOjptm6PHy/QwTBl/RnJWh5vdmCGwenCHI+kjW3eEq3X1uVT07Qzh2SlW9O8N7umeGiYa/luSgVe77cxlCm2ePvV7m5vP55+4+v6penWGozBlV9aEMYcreGXqeHDs+3lBvytAT67FJvjnu5/sZ7uR0rwzn9MVJ0t1vrqo9MlwT36qqozMMV7t+hmGF98gQgj1lpv1nZJhz5yVz7WwqYzD3ybGeTya58yJD0y5zN6nxfV03w23nT6iq4zJMsN1J9shwnC/JEOa8baX1dPcnq+phSd6a4Ti+sKqOz/BZ3DrDMb5PhmFhp2fhuY9mb1ue8b3dZazrlxmO70pqOWaldQPTJdABAFihcXLkf8m6W0RfbrLR8W4yd09ySIYvzvfL8OX/aRnmu9kogc44ke++Yy0PTHJghslu3zQu++oSm78/w1Cx5yfZJ0Ow8f4kz+vub6xw/2+vqtMy9HbYO8l9k/w8w5fX92aYsPmK6E+TvCDD7bZ/N8Mxe3GSQ+bPfdPdh1bV2Umek+ShGXpWfCfJK5L87wVuOb2k8e5YD80QeByQdXc/e3uGOWtekCFceWKGu5edn2Ei3L/JEJBssPE9/vl4e+snZzge18gwqe8JGYYVzq7/9Kr6aIbQ5j4ZhoX9KEOw84qx9rWyXYbAI0nuPf4s5PDMC0+6+/9W1b9nmNPqXkn+cHzpvCRvSPKqBW5Xv6zu/lBV7Zzh2D4gw+fruhmG552XITh8T5J/X2Senfm3Lf91hmv0X5K8oru/vtqagCuvWo852wAAYFLGXhj3nL3bEABMmTl0AAAAACZGoAMAAAAwMQIdAAAAgIkxhw4AAADAxLjLFcAaeetb39p//ud/vtZlAAAAV1yLTuZvyBXAGvn5z3++1iUAAAATJd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dlyrQsAuKo647/Oz44Hf2StywAAAJKce8g+a13Cquih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rCnSq6v5V9fWqOruqDt7URV0RVdV+VXXrmed/W1X3WY92zq2q7TdudUlV7VVVH95Ibe1YVWdujLZYWFU9u6q2WY/tHl5VX6mqS6pqz3mvPW/8jH69qu638apde1V13ap62grWe8V4fF6xOepapIY7VtXFVfWwtaoBAAC48ls20KmqLZK8NskDktw6ySNng421UION3rtofK+L2S/D+0+SdPcLu/sTG7sGrjKenWTVgU6SM5P8SZJPzy4cP5P7J9k1yf2THLrM9Tw1102ybKCT5C+S3KG7n7tpy1nYeMz/PsnRa7F/AADgqmMlocidkpzd3d/u7l8nOTLJg1e6g6rauao+VlVfqqoTqupW4/LDq+rVVXViVX179q/ZVfXcqjqpqk6vqpeMy3asqrOq6tAkpyS5SVW9oKq+VlUfr6p3VtVzxv2dMtPWLlX1pSXqO7eqXlhVn0ny8Kp60rjv06rqfVW1TVXdJcm+SV5RVaeO+zh8ruaqundVfbmqzqiqN1fVNZY5LM+tqi+OP7eoqmtX1TlVtdXY3nXGurZapOZbVNUnxhpPqaqdx5e2rar3jsfkiKqqmfe4/fh4z6o6bnz84rHe48ZzcOAC+7r5+N7uWFW7jjWfOp6bXZZ5n7PtzJ2/N449KI6pqmuOrx0319ukqravqnPHx4+rqg9W1b+Nx+cZVfVXYz2fr6rrL7G/A6vqq2OdR47LrjW+35PGNh48Lt+mqt49rvuuqvrCTD0XVNXfj9fvJ6rqTjPHa99xnS1q6Bkyd83+xbh8r3Hdy5yT8Tj/bpJjq+rYcfvDq+rM8Rr6y8XeV3ef1d1fX+ClByc5srsv7O5zkpyd4bO70vOzYA21+Od35/EcnFRDb7ULZt7z8ePx/EZVHVJVjx6vmzPmrtWqumENn6+Txp+7jssXuyYPSbLzeO0t2Pumqo5Kcq0kX6iqR1TVzarqk+M5+WRV3XRc70ZV9YEaPj+nVdVdal6vtBr+LXnx+Phy19ISnpnkfUm+t8SxfnJVnVxVJ1/8i/OXaQ4AAGBhKwl0dkjynZnn543LVuqwJM/s7j2SPCfJoTOv/U6SuyV5UIYvbKmq+ybZJcOX0d2T7FFV9xjX/70kb+vu2ye5YZKHJrl9hh4LeyZJd38ryflVtfu4zQFJDl+mxl919926+8gk7+/uO3b3bknOSvKE7j4xyVFJntvdu4/7yFjv1mP7j+ju2ybZMslTl9nfT7v7Tklek+SV3f2zJMcl2Wd8ff8k7+vu3yyy/RFJXjvWeJck3x2X3z5Dz49bJ7l5krsuU0eS3CrJ/TIc7xfVTIhUVb+X4cvpAd19UpKnJHlVd++e4Xift4L2Z+0y1r1rkp9kOH/LuU2SR431/V2SX4zn/3NJHrvEdgcnuX13326sO0men+RT3X3HJHtnCOiulaHnx4/HdV+aZI+Zdq6V5Ljx+v1Zkpcl+aMkD0nyt+M6T0hy/tjuHZM8qap2Gl+73Dnp7lcn+e8ke3f33hmu8x26+zbjNfSWFRyX+Tb0c7pYDYt9fl+V4Vq44/heZu2W5FlJbpvkMUluOV7vb8oQeMxt/0/j9g8dX5uz0DV5cJJvjZ+/BXvfdPe+SX45rvOuDJ+vt43n9Ygkrx5XfXWS48fPzx2SfGWZY7PQtXQ5VbVDhuvi9Us11t2Hdfee3b3nFttst8yuAQAAFraSQKcWWNYrabyqts0QOLynqk5N8oYMIc6cD3b3Jd391SQ3Gpfdd/z5coaeOLfKEAQkyX909+fHx3dL8qHu/uUYiPzbTLtvSnJADcMfHpHkHcuU+q6Zx7cZeyKckeTRGYawLOX3kpzT3d8Yn781yT2WWD9J3jnz+86zNY+PD8giX+qr6toZvnh/IEm6+1fd/Yvx5S9293ndfUmSU5PsuEwdSfKRsVfHDzL0Kpg7DzdM8qEkf9bdp47LPpfk/6uqg5LcrLt/uYL2Z50z09aXVljfsd39s+7+fpLzs+48n7HM9qcnOaKq/izJReOy+yY5eLwWj0uydZKbZriWjkyS7j5z3HbOr5N8bGafx49B2+z+75vksWO7X0hyg6y7ZldyTr6d5OZV9c9Vdf8kP13ifS1mvT+ni9WwzOf3zkneMz6e//k6qbu/290XJvlWkmPG5bPH7D5JXjO2e1SS64zXdrL4Nblad56p7V8znOckuVeS1yVJd1/c3ct1k1noWlrIK5Mc1N0Xr2e9AAAAK7blCtY5L8lNZp7fOJf/i/xirpbkJ2OPjoVcOPO4Zn6/vLvfMLtiVe2Y5OcLrL+Q9yV5UZJPJflSd/9wmTpn2z08yX7dfVpVPS7JXstsu1Qdi+n5j7v7s+Owj3sm2WIMFla7v9njeXHWnd+Lsi6823qF25yfocfHXTP2YOjud1TVFzL0JDq6qp7Y3Z9aop7l6rvmKuu7ZOb5JVn6+t0nQ7C2b5IXVNWuGY7dQ+cPWaqqpY7pb7p77nxduv/uvqSq5vZfGXqxXGbelKraK4sf30t194+rarcMvVKenuRPkzx+iZoWsiGf08VqeHaW/vwuZiXn7GpJ7jw/FBxPxbLHbD0tFXDNXoPJZa/Dy11L3b1QsLNnkiPH97B9kgdW1UXd/cENqhoAAGABK+mhc1KSXapqp6q6eobhQEetpPHu/mmSc6rq4cmlkxnvtsxmRyd5/Ng7IFW1Q1X91gLrfSbJH1fV1uO6c8OV0t2/Gtt5XVY/fOXaSb47DvN49Mzyn42vzfe1JDtW1S3G549Jcvwy+3jEzO/PzSx/W4ZeO4vWPB7T86pqvySpqmvU8ndLOjfrhhGtZJhTMvRM2S9Dz5NHjfu6eZJvj0OGjkpyuxW2tZzZ+jb4zkA1TJh9k+4+NslfZ5hQd9sM18Qz5wKcqrr9uMlnMgQYc5ML33aVuzw6yVNr3RxItxyHci3l0uuphvmNrtbd70vyggzDgFbrqCT7j9fDThl6CH1xpRsvVMMyn9/PZ921tP961HtMkmfM7H/3ZdZf7PO3lBOzrrZHZzjPSfLJjMMia5g76DpJ/ifJb1XVDWqYA+tB4+uLXUuX0907dfeO3b1jkvcmeZowBwAA2FSWDXTGv0Q/I8OX1rOSvLu7l5tzYtajkzyhqk7L0NNjyQmVu/uYDMMkPjcOe3pvFvgiN87pclSS05K8P8nJGXqVzDkiw1/kj5m/7TJekGHYzMczhDVzjswwmfGXa90kxHPh0QEZhqWckaEXwpJzaCS5xtjT5VlJZifAPSLJ9bJuSNZiHpPkwKo6PcOX1t9eZv2XJHlVVZ2QocfDinT3zzN8sf3LGiYQfkSSM8dhMrfKEEBtDP+YIRA5MUPPhg21RZK3j+fjyxnmavlJhvlxtkpy+jgB7kvH9Q9NcsPxeB6UYYjNamarfVOSryY5ZWz3DVm+V8lhST5aVcdmmOvmuPG4Hp7keYttVFUPqarzMgwn+khVHZ0k42fy3WMdH0vy9FUO/VmshsU+v89O8ldV9cUMw7BWO7vvgUn2HCca/mqWmJsmScZedp+tYdLmld6S/MAMQy9Pz/CZeda4/FlJ9h6vjy8l2XUcRve3GT77H866z/5i1xIAAMCaqnWjSaanqrbt7gvGHiqfTvLk7j5lfO05Sbbr7hesaZGrUMNdsx7c3Y9Z61quSsa5lrbq7l+NYd0nM0zk++s1Lu0Ka/zM/bK7u6r2T/LI7l7x3e8YPPX5L++PXryxOroBAAAb4txD9ll+pc1v0SlCNtbcFGvlsHGIzNZJ3joT5nwgyc4ZJj+dhKr65yQPSPLAta7lKmibDLcQ3yrDh+Wpwpxl7ZFhUuPKcMey1c75AwAAwAZYr0Cnql6by98Se5ck35y37FXdvT63YF6R7n7UIssfMn/ZGPLsNG/xQfMnst1YVru/7n7m/GWLHOdNekxXo6pukKE3y6wtxt/zh/vcewWTU69PDRt8jMa7pO25UQvbQBvr3I9D+64xb/FNctlbnCfJY7r7jJW2290nZLg9+WZXVbfNcNeqWRd29x9spv0fkHXDt+Z8trufvjn2DwAAkEx8yBXAlBlyBQAAVxxTG3K1krtcAQAAAHAFItABAAAAmBiBDgAAAMDECHQAAAAAJkagAwAAADAxAh0AAACAiRHoAAAAAEyMQAcAAABgYgQ6AAAAABMj0AEAAACYGIEOAAAAwMQIdAAAAAAmRqADAAAAMDECHQAAAICJEegAAAAATIxABwAAAGBiBDoAAAAAEyPQAQAAAJgYgQ4AAADAxAh0AAAAACZGoAMAAAAwMQIdAAAAgIkR6AAAAABMjEAHAAAAYGIEOgAAAAATI9ABAAAAmJgt17oAgKuq2+6wXV73tH3WugwAAGCC9NABAAAAmBiBDgAAAMDECHQAAAAAJkagAwAAADAxAh0AAACAiRHoAAAAAEyMQAcAAABgYgQ6AAAAABMj0AEAAACYGIEOAAAAwMQIdAAAAAAmRqADAAAAMDECHQAAAICJEegAAAAATIxABwAAAGBiBDoAAAAAEyPQAQAAAJiYLde6AICrqjP+6/zsePBH1roMAOAq4txD9lnrEoCNSA8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blKBjpVdf+q+npVnV1VB2+mfV63qp62mfZ1w6r6QlV9uaruXlUPr6qzqurYqtqzql69zPb/XlXXXc9971dVt16vwjeR8Rh8papOraprVtUrxuevWGKbP62qr47rvWMz1HiT8fycNe7zWZtgH0+pqscusHzHqjpzfLx7VT1w5rUXV9VzNsK+31tVN6+qbarqI1X1tfF9HrKCbXesql+O5+/Uqnr9CrZ5+Nj+JVW157zXnjd+9r9eVfdbQVuvGOs9vao+MPvZWKytqvpEVV1vubYBAADW11Uu0KmqLZK8NskDktw6ySM3UwBx3SSbJdBJcu8kX+vu23f3CUmekORp3b13d5/c3QcutXF3P7C7f7Ke+94vw3G9Inl0kn/s7t27+5dJ/iLJHbr7uQutXFW7JHlekrt2965Jnr0Zarwoyf/q7t9P8odJnr6xr8vufn13v22Z1XZP8sBl1lmVqto1yRbd/e1x0T92962S3D7JXavqASto5lvj+du9u5+ygvXPTPInST49r5ZbJ9k/ya5J7p/k0PHfhKV8PMltuvt2Sb6R4dpYrq1/zeb7vAMAAFdBV7lAJ8mdkpzd3d/u7l8nOTLJg1fTQFXdYvwL/GlVdUpV7VxVh1bVvuPrH6iqN4+Pn1BVL0tySJKdxx4GS/UM+euqOmNs+5Bx2e5V9fmZHgLXG5fvXFUfq6ovVdUJVXWrqto9yT8keeC4rxcluVuS1489Dfaqqg+P229bVW8Z93d6VT10XH5uVW0/Pv6zqvri2NYb5r6wVtUFVfV3Y52fr6obVdVdkuyb5BXj+jtX1YFjT5fTq+rIVR7nxep75LjszKr6+5n171tVnxvPyXvG7Z+Y5E+TvLCqjqiqo5JcK8kXquoRi+z6SUle290/TpLu/t4q617uWric7v5ud58yPv5ZkrOS7LCKff5WVX1pfLxbVXVV3XR8/q0aesZc2tumqvYYz93nkjx9XHb1JH+b5BHj+Zs7PreuquOq6ttVdeC47rVq6Glz2ngeFjuWyRCofWh8b7/o7mPHx79OckqSG6/0fa5Ud5/V3V9f4KUHJzmyuy/s7nOSnJ3h34Sl2jqmuy8an34+6+pdqq2jkjxyofaq6slVdXJVnXzxL85f3RsDAAAYXRUDnR2SfGfm+XlZxRfn0REZvvDvluQuSb6boSfA3Wf2Mde74m5JTkhycNb1MlisZ8gDMvRw+YOx7X8YX3pbkoPGHgJnJHnRuPywJM/s7j2SPCfJod19apIXJnnXuK+XJDk5yaMX2O8Lkpzf3bcd2/7UvHp+P8kjMvRU2T3JxRm+nCdDKPL5sc5PJ3lSd5+Y4Yvsc8d9f2t837cf219Jz4ol66uq303y90nulaE3yR1rGOa1fZK/SXKf7r7D+J7/qrvfNFPTo7t73yS/HOt71yL7vWWSW1bVZ8ew6v6rrHu5a2FJVbVjht4rX1jpDsfQaeuqus6475OT3L2qbpbke939i3mbvCXJgd1955k2fp3LXjtzx+dWSe6XIax4UVVtlaFHyn93927dfZskH1uivLsm+dIC7/O6Sf44ySdX8BZ3qmEI4fFVdfflV1/Uhn7+H5/ko8u1NYaB16iqG8xvoLsP6+49u3vPLbbZbjW1AwAAXGrLtS5gDdQCy3rFG1ddO8kO3f2BJOnuX43LT0jy7BqGYXw1yfWq6neS3DnJgUku98VuAfdJ8pa5L9/d/aOq2i7Jdbv7+HGdtyZ5T1VtmyFMek/VpW/pGit9HzP723/uyVyPlBn3TrJHkpPGfVwzyVxvlV8n+fD4+EtJ/miRfZye5Iiq+mCSD25ofVV1jyTHdff3k6SqjkhyjwxDlm6d5LNjrVdP8rlV7m/Olkl2SbJXht4YJ1TVbVYxDG25a2FR43l9X5Jnd/dPV1n3iRnCk3sk+d8ZQpfKvBBpgWvqXzMMQVzMR7r7wiQXVtX3ktwoQ7D4j2MPqQ+PQ/sW8ztJvj+vhi2TvDPJq2eGYi3mu0lu2t0/rKo9knywqnZdj+OTbMDnv6qen+E6O2KFbX0vye8m+eFqCgQAAFiJq2Kgc16Sm8w8v3GS/17F9gt9iUt3/1cNQ6Hun6GHxvUzDPW5oLt/ttBf6hdpe6Xh0tWS/GTsObO+lttfJXlrdz9vgdd+091z216cxa+lfTIEDPsmecH4RfyiRdZdSX0LHv9x+ce7e8FhLqt0XobeR79Jck5VfT1DwHPSSjZe7lpYbLux58v7khzR3e9fj7pPyNA752YZhjgdlOH4fXjeequ5zpLkwpnHFyfZsru/MYYrD0zy8qo6prv/dpHtf5lk63nLDkvyze5+5XI7nwuTxsdfqqpvZehFdfIq3sOc9fr8V9WfJ3lQknvPXPfLtbV1hvcOAACw0V0Vh1ydlGSXqtppnDNk/wxDclZk7BVwXlXtlyRVdY2q2mZ8+XMZJtD9dIYv18/Jut4RP0ty7WWaPybJ4+faq6rrd/f5SX48M8zkMUmOH+s4p6oePq5bVbXbSt/HzP6eMfekLn9Xnk8meVhV/dZcPeMQnqVc+j6r6mpJbjLOmfLXGSaG3nYD6/tCkntW1fY1zOfzyCTHZ5jb5K5VdYtx3W2q6par2NesDybZe2xn+wzhwXK9SOZb6lq4nBq6Ff1LkrO6+/+uuuLBp5P8WYag5JIkP8oQuHx2dqWxp9H5VXW3cdGjZ15eyXWacejbL7r77Un+Mckdllj9rCS3mNn2ZUm2y7zJpqvqIVX18gX2dcNaN3fTzTOEa98en7+tqpacA2eeo5LsP35udxrb+uJSbY1D7g5Ksu+8oWtLtVVJfjvJuauoDQAAYMWucoHO2DvkGUmOzvBF893d/ZVVNvOYJAdW1ekZhrn89rj8hAy9F87OMNnr9cdl6e4fZhgOdGYtMilyd38sw5fEk6vq1AwhQJL8eYaJhk/PMG/MXE+IRyd5QlWdluQrWeXkzklelmE40JljG3vPq+erGealOWbc98czDJ9ZypFJnltVX87wBfftVXVGki8n+adV3j3rcvV193cz3GXo2CSnJTmluz80DsF6XJJ3jrV+PsPcL+vj6CQ/rKqvjvt57nj+VmPRa2ERd81wXd2r1t2ee1V3m+ruc8eHc3d2+kyGXlzzh9IlyQFJXlvDpMizvUiOzTAJ8uykyAu5bZIvjtfp8zOcq8V8JMPwtVTVjcf1b53klHE/TxzX2znJQsOo7pHk9PEaeG+Sp3T3j8bXbpdhSNZljOHQeRmGuX2kqo5OkvGz/u4MQ+E+luTp3X3xUm0leU2GkOvjNXPb9GXa2iNDL6+V9kYDAABYlVo3egBg46uqa2YIiu46E3gstN7bk/zl3PxIK2j3Okn+pbsfvhFq3Ghtje29KslR3b3khM9Pff7L+6MX325j7BIAYFnnHrLPWpcArN5i045c9XroAJtXd/8yw53ZlrybVHf/2UrDnHH9n26sAGZjtjU6c7kwBwAAYENcFSdFXlBVvTbDsJdZuyT55rxlr+rut2zgvm6b4c5Csy7s7j/YkHanoKoOSPKseYsXOs6f7e6nb+Janp9k/pf493T33y2w7kLn7Ca57G2rk2XO4zg59kJf9O+90LCuzXldbqiq+kCSneYtPqi7j+7uo9eiprXS3W9c6xoAAIArN0OuANaIIVcAwOZkyBVMkiFXAAAAAFcWAh0AAACAiRHoAAAAAEyMQAcAAABgYgQ6AAAAABMj0AEAAACYGIEOAAAAwMQIdAAAAAAmRqADAAAAMDECHQAAAICJEegAAAAATIxABwAAAGBiBDoAAAAAEyPQAQAAAJgYgQ4AAADAxAh0AAAAACZGoAMAAAAwMQIdAAAAgIkR6AAAAABMjEAHAAAAYGIEOgAAAAATI9ABAAAAmBiBDgAAAMDECHQAAAAAJkagAwAAADAxAh0AAACAiRHoAAAAAEzMlmtdAMBV1W132C6ve9o+a10GAAAwQXroAAAAAEyMQAcAAABgYgQ6AAAAABMj0AEAAACYGIEOAAAAwMQIdAAAAAAmRqADAAAAMDECHQAAAICJEegAAAAATIxABwAAAGBiBDoAAAAAEyPQAQAAAJgYgQ4AAADAxAh0AAAAACZGoAMAAAAwMQIdAAAAgIkR6AAAAABMzJZrXQDAVdUZ/3V+djz4I2tdBqyZcw/ZZ61LAACYLD1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5tBVd2/qr5eVWdX1cGbeF87VtWjNuU+VqOqjquqPZdZ59lVtc3M83+vqutu4roOr6qHbcT27lRVp44/p1XVQzZW2wAAAPMJdGATq6otkrw2yQOS3DrJI6vq1ptwlzsm2aSBzvieFn2+Hp6d5NJAp7sf2N0/2cA2N7czk+zZ3bsnuX+SN1TVlmtbEgAAcGUl0IFN705Jzu7ub3f3r5McmeTBK924qp5UVSeNvT7eN9eTZX4Pk6q6YHx4SJK7jz1F/rKqtq6qt1TVGVX15arae1x/i6r6x3H56VX1zHH5vcf1zqiqN1fVNcbl51bVC6vqM0kevsDz+1bV56rqlKp6T1Vtu8B7eV1VnVxVX6mql4zLDkzyu0mOrapjZ/a1/fj4r6rqzPHn2eOyHavqrKp649jWMVV1zZWfksvV9cLxGJ9ZVYdVVY3L7zgem89V1Suq6szF2ujuX3T3RePTrZP0Ivt68ngMTr74F+evb8kAAMBVnEAHNr0dknxn5vl547KVen9337G7d0tyVpInLLP+wUlO6O7du/ufkjw9Sbr7tkkemeStVbV1kicn2SnJ7bv7dkmOGJcfnuQR4/pbJnnqTNu/6u67dfeRs8+TfCLJ3yS5T3ffIcnJSf5qgdqe3917JrldkntW1e26+9VJ/jvJ3t299+zKVbVHkgOS/EGSP0zypKq6/fjyLkle2927JvlJkocuc1yW8prxGN8myTWTPGhc/pYkT+nuOye5eLlGquoPquorSc4Yt7to/jrdfVh379nde26xzXYbUDIAAHBVJtCBTa8WWLZg741F3KaqTqiqM5I8Osmuq9z/3ZL8a5J099eS/EeSWya5T5LXz4UO3f2jJL+X5Jzu/sa47VuT3GOmrXfNa3vu+R9mGE722ao6NcmfJ7nZArX8aVWdkuTL4/tYbujZ3ZJ8oLt/3t0XJHl/kruPr53T3aeOj7+UYajZ+tq7qr4wHuN7Jdl1nMPn2t194rjOO5ZrpLu/MAZMd0zyvDEgAwAA2OjM7wCb3nlJbjLz/MYZeqSs1OFJ9uvu06rqcUn2GpdflDGUHYcIXX2R7RcKlOaWzw+WFlt3zs8XeV5JPt7dj1xsw6raKclzktyxu39cVYdnGJq0lKXquXDm8cUZetas2hi6HJph/pvvVNWLx7qWOxaL6u6zqurnSW6TobcSAADARqWHDmx6JyXZpap2qqqrJ9k/yVGr2P7aSb5bVVtl6KEz59wke4yPH5xkq/Hxz8Zt5nx6bruqumWSmyb5epJjkjxlbuLeqrp+kq8l2bGqbjFu+5gkx6+gxs8nuevcdlW1zbivWdfJEACdX1U3yjBJ9Jz5Nc/Wvt/Y3rWSPCTJCSuoZzXmQqUfjPP+PCxJuvvHSX5WVX84vr7/Uo2M53fuWN4sQ2+nczdyrQAAAEn00IFNrrsvqqpnJDk6yRZJ3tzdX1lFEy9I8oUMQ6XOyLrg441JPlRVX0zyyazrLXN6kouq6rQMvXsOTfL6cTjRRUke190XVtWbMgy9Or2qfpPkjd39mqo6IMl7xnDipCSvX8F7/P7Ye+idc5MoZ5hT5xsz65xWVV9O8pUk307y2ZkmDkvy0ar67uw8Ot19ytiT54vjojd195erasflalqp7v5JVb0xw7E9N8N7nvOEJG8ce9scl2SpWYzvluTg8VhekuRp3f2DjVUnAADArOpezVQeAFcdVbXtOHdPqurgJL/T3c/aWO0/9fkv749efLuN1RxMzrmH7LPWJQAAXNEtOhWEHjoAi9unqp6X4d/K/0jyuLUtBwAAYCDQgTVQVa9Nctd5i3dJ8s15y17V3W/ZPFVN38Y+rt39rsy7s1dV3S/J389b9ZzufsgqywUAAFhvAh1YA9399LWu4cpocxzX7j46w3xIAAAAa8ZdrgAAAAAmRqADAAAAMDECHQAAAICJEegAAAAATIxABwAAAGBiBDoAAAAAEyPQAQAAAJgYgQ4AAADAxAh0AAAAACZGoAMAAAAwMQIdAAAAgIkR6AAAAABMjEAHAAAAYGIEOgAAAAATI9ABAAAAmBiBDgAAAMDECHQAAAAAJkagAwAAADAxAh0AAACAiRHoAAAAAEyMQAcAAABgYgQ6AAAAABMj0AEAAACYGIEOAAAAwMQIdAAAAAAmRqADAAAAMDFbrnUBAFdVt91hu7zuafusdRkAAMAE6aEDAAAAMDECHQAAAICJEegAAAAATIxABwAAAGBiBDoAAAAAEyPQAQAAAJgYgQ4AAADAxAh0AAAAACZGoAMAAAAwMQIdAAAAgIkR6AAAAABMjEAHAAAAYGIEOgAAAAATI9ABAAAAmBiBDgAAAMDECHQAAAAAJkagAwAAADAxW651AQBXVWf81/nZ8eCPrHUZsGrnHrLPWpcAAHCVp4c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MNmUVX3r6qvV9XZVXXwKre9VVWdWlVfrqqdq+rAqjqrqo6oqv2q6tabqu55dczu9xpV9YmxrkdU1ZuWqqOq9l3t+57Z9rpV9bT1r3zp9qpqx6p61Crb2LGqjquqvarq8I1U115V9eHx8eOq6sXjz+M2RvvrUc+i53uR9Q+vqnPGdU6tqt03c8kAAMBVyJZrXQBXflW1RZLXJvmjJOclOamqjurur66wif2SfKi7XzS297QkD+juc8Yw4cNJVtrWhpjd7x8m2aq7dx9fe9dSG3b3UUmOWs/9Xnfc96Hruf1y7e2Y5FFJ3jF/xarasrsvWu0O1ne7K5ilzvdintvd7930pQEAAFd1euiwOdwpydnd/e3u/nWSI5M8eCUbVtUDkzw7yROr6tiqen2Smyc5qqqen2TfJK8Ye0TsvEgbtxh7V5xWVaeMvXyqql5RVWdW1RmzvS6q6rlVdVJVnV5VLxmXze73oCRvT7L73H7H3ip7juvef9zPaVX1yXHZ46rqNePjG1bV+8Z9nFRVdx2Xv7iq3jy29e2qOnAs6ZAkO4/7esVKD3pVbVtVnxxrOaOq5o75/PYOSXL38flfjrW+p6r+LckxizR/cZIfJfl1kvNn6j+sqo5J8rYl3uedqurEscfViVX1ewu0/8skF4w/v1zpex7b3+TnezX1LFDfk6vq5Ko6+eJfnL8hTQEAAFdheuiwOeyQ5Dszz89L8gcr2bC7/338cn1Bd/9jMgQmSfbu7h9U1S5JPrxMr4gjkhzS3R+oqq0zBJl/kmT3JLsl2T5Dr6FPJ7ltkl0yhFCV4Qv9Pbr7KfP2+4Ukz+nuB401Zfx9wyRvTHKPsWfH9Reo51VJ/qm7P1NVN01ydJLfH1+7VZK9k1w7yder6nVJDk5ymxX0DpnvV0ke0t0/rartk3y+qo6a315V7TXvvTwuyZ2T3K67f7RQw939nQzHMElOnHlpjyR36+5fVtU7FnmfX8twfC6qqvsk+d9JHjqv/SV7PC1jk5/vJfxdVb0wySeTHNzdF85fobsPS3JYkjz1+S/vXLwB7xQAALjKEuiwOdQCy3qz7Ljq2kl26O4PJEl3/2pcfrck7+zui5P8T1Udn+SOSe6R5L5Jvjw2sW2GL/yfXuEu/zDJp7v7nHF/CwUi90ly67kQKMl1xjqT5CNjCHBhVX0vyY1W/GYvr5L876q6R5JLMgRrK23v44uFOcs4qrvnetQs9j63S/LWMYzrJFutx34WtAbne9bzkvy/JFfPENgclORv1//dAAAALE6gw+ZwXpKbzDy/cZL/3kz7XihMWm75y7v7DRuwv+XCqqslufNM8DFsOAQfsz06Ls6GfUYfneSGSfbo7t9U1blJtl7htj9fz33ObrfY+/znJMd290Oqasckx63nvhayuc/3pbr7u+PDC6vqLUmes6FtAgAALMYcOmwOJyXZpap2qqqrJ9k/6z9B8Hw/yzA8aUHd/dMk51XVfklSw92KtsnQA+MRVbXFOEzqHkm+mGFY0OOrattx/R2q6rdWUc/nktyzqnYat19oyNUxSZ4x96SWvxvSku9xCdsl+d4Y5uyd5GaLtLe+7S9nsfe5XZL/Gh8/bmPucA3O96Wq6nfG35VhIu8zN/DtAAAALEqgwyY33u3oGRm+PJ+V5N3d/ZWN1PyRSZ47TrC72GS1j0lyYFWdnmG+l99O8oEkpyc5Lcmnkvx1d/+/7j4mw92ePldVZyR5b1YRdnT395M8Ocn7q+q0LHz3qwOT7DlOwvvVJE9Zps0fJvnsOKHviidFzjCXzJ5VdXKG3jpfW6S905NcNE4i/JeraH85i73Pf0jy8qr6bJItNuL+5my28z3PEWMbZ2SYp+dlG/Y2AAAAFlfdm2UqEwDmeerzX94fvfh2a10GrNq5h+yz1iUAAFxVLDZ9hB46AAAAAFNjUmTWRFW9Nsld5y3eJck35y17VXe/ZQPaXPH2U1BVt03yr/MW3ySXvS18klzY3Su6Nfx67G+jtL3KOjb69bIBtXwgyU7zFh/U3Udvyv0CAADMEuiwJrr76VNo84qmu89IsvuVdX9L1HGFObfd/ZC1rgEAAMCQKwAAAICJEegAAAAATIxABwAAAGBiBDoAAAAAEyPQAQAAAJgYgQ4AAADAxAh0AAAAACZGoAMAAAAwMQIdAAAAgIkR6AAAAABMjEAHAAAAYGIEOgAAAAATI9ABAAAAmBiBDgAAAMDECHQAAAAAJkagAwAAADAxAh0AAACAiRHoAAAAAEyMQAcAAABgYgQ6AAAAABMj0AEAAACYGIEOAAAAwMQIdAAAAAAmRqADAAAAMDECHQAAAICJEegAAAAATMyWa10AwFXVbXfYLq972j5rXQYAADBBeugAAAAATIxABwAAAGBiBDoAAAAAEyPQAQAAAJgYgQ4AAADAxAh0AAAAACZGoAMAAAAwMQIdAAAAgIkR6AAAAABMjEAHAAAAYGIEOgAAAAATI9ABAAAAmBiBDgAAAMDECHQAAAAAJkagAwAAADAxAh0AAACAiRHoAAAAAEzMlmtdAMBV1Rn/dX52PPgja10GG8m5h+yz1iUAAHAVooc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Kwo0Kmq+1fV16vq7Ko6eFMXdUVUVftV1a1nnv9tVd1nPdo5t6q237jVJVW1V1V9eCO1tWNVnbkx2mJhVfXsqtpmPbZ7eFV9paouqao95732vPEz+vWqut/Gq3btVdV1q+ppK1jvFePxecXmqGuB/e9VVaeONRy/FjUAAABXDcsGOlW1RZLXJnlAklsneeRssLEWarDRexeN73Ux+2V4/0mS7n5hd39iY9fAVcazk6w60ElyZpI/SfLp2YXjZ3L/JLsmuX+SQ5e5nqfmukmWDXSS/EWSO3T3czdtOZdXVddNcmiSfbt71yQP39w1AAAAVx0rCUXulOTs7v52d/86yZFJHrzSHVTVzlX1sar6UlWdUFW3GpcfXlWvrqoTq+rbVfWwmW2eW1UnVdXpVfWScdmOVXVWVR2a5JQkN6mqF1TV16rq41X1zqp6zri/U2ba2qWqvrREfedW1Qur6jNJHl5VTxr3fVpVva+qtqmquyTZN8krxr++7zzW/7CxjXtX1Zer6oyqenNVXWOZw/Lcqvri+HOLqrp2VZ1TVVuN7V1nrGurRWq+RVV9YqzxlKraeXxp26p673hMjqiqmnmP24+P96yq48bHLx7rPW48BwcusK+bj+/tjlW161jzqeO52WWZ9znbztz5e+PYe+GYqrrm+Npxc71Nqmr7qjp3fPy4qvpgVf3beHyeUVV/Ndbz+aq6/hL7O7CqvjrWeeS47Frj+z1pbOPB4/Jtqurd47rvqqovzNRzQVX9/Xj9fqKq7jRzvPYd19mihp4hc9fsX4zL9xrXvcw5GY/z7yY5tqqOHbc/vKrOHK+hv1zsfXX3Wd399QVeenCSI7v7wu4+J8nZGT67Kz0/C9ZQi39+dx7PwUk19Fa7YOY9Hz8ez29U1SFV9ejxujlj7lqtqhvW8Pk6afy567h8sWvykCQ7j9fegr1vquqoJNdK8oWqekRV3ayqPjmek09W1U3H9W5UVR+o4fNzWlXdpeb1Sqvh35IXj48vdy0t4lFJ3t/d/5kk3f29Rep8clWdXFUnX/yL81d0fgAAAOZbSaCzQ5LvzDw/b1y2UocleWZ375HkORn+gj3nd5LcLcmDMnxhS1XdN8kuGb6M7p5kj6q6x7j+7yV5W3ffPskNkzw0ye0z9FjYM0m6+1tJzq+q3cdtDkhy+DI1/qq779bdR2b4QnbH7t4tyVlJntDdJyY5Kslzu3v3cR8Z6916bP8R3X3bJFsmeeoy+/tpd98pyWuSvLK7f5bkuCT7jK/vn+R93f2bRbY/IslrxxrvkuS74/LbZ+j5ceskN09y12XqSJJbJblfhuP9opoJkarq95K8L8kB3X1SkqckeVV3757heJ+3gvZn7TLWvWuSn2Q4f8u5TYYvyndK8ndJfjGe/88leewS2x2c5Pbdfbux7iR5fpJPdfcdk+ydIaC7VoaeHz8e131pkj1m2rlWkuPG6/dnSV6W5I+SPCTJ347rPCHJ+WO7d0zypKraaXztcueku1+d5L+T7N3de2e4znfo7tuM19BbVnBc5tvQz+liNSz2+X1VhmvhjuN7mbVbkmcluW2SxyS55Xi9vynJM2e2/6dx+4eOr81Z6Jo8OMm3xs/fgr1vunvfJL8c13lXhs/X28bzekSSV4+rvjrJ8ePn5w5JvrLMsVnoWlrILZNcbwyjvlRVC16f3X1Yd+/Z3Xtusc12y+waAABgYSsJdGqBZb2Sxqtq2wyBw3uq6tQkb8gQ4sz5YHdf0t1fTXKjcdl9x58vZ+iJc6sMQUCS/Ed3f358fLckH+ruX46ByL/NtPumJAfUMOTkEUnesUyp75p5fJuxJ8IZSR6dYQjLUn4vyTnd/Y3x+VuT3GOJ9ZPknTO/7zxb8/j4gCzypb6qrp3hi/cHkqS7f9Xdvxhf/mJ3n9fdlyQ5NcmOy9SRJB8Ze3X8IMn3su483DDJh5L8WXefOi77XJL/r6oOSnKz7v7lCtqfdc5MW19aYX3HdvfPuvv7Sc7PuvN8xjLbn57kiKr6syQXjcvum+Tg8Vo8LsnWSW6a4Vo6Mkm6+8xx2zm/TvKxmX0ePwZts/u/b5LHju1+IckNsu6aXck5+XaSm1fVP1fV/ZP8dIn3tZj1/pwuVsMyn987J3nP+Hj+5+uk7v5ud1+Y5FtJjhmXzx6z+yR5zdjuUUmuM17byeLX5Grdeaa2f81wnpPkXklelyTdfXF3L9dNZqFraSFbZggD98kQSL2gqm65nrUDAAAsacsVrHNekpvMPL9xLv8X+cVcLclPxh4dC7lw5nHN/H55d79hdsWq2jHJzxdYfyHvS/KiJJ9K8qXu/uEydc62e3iS/br7tKp6XJK9ltl2qToW0/Mfd/dnx2Ef90yyxRgsrHZ/s8fz4qw7vxdlXXi39Qq3OT9Dj4+7ZuzB0N3vqKovZPjCenRVPbG7P7VEPcvVd81V1nfJzPNLsvT1u0+GYG3fDF+sd81w7B46f8hSVS11TH/T3XPn69L9d/clVTW3/8rQi+Xoee3ulcWP76W6+8dVtVuGEODpSf40yeOXqGkhG/I5XayGZ2fpz+9iVnLOrpbkzvNDwfFULHvM1tNSAdfsNZhc9jq83LXU3QsFO+cl+UF3/zzJz6vq0xl6K31jgXUBAAA2yEp66JyUZJeq2qmqrp5hONBRK2m8u3+a5Jyqenhy6WTGuy2z2dFJHj/2DkhV7VBVv7XAep9J8sdVtfW47txwpXT3r8Z2XpfVD1+5dpLvjsM8Hj2z/Gfja/N9LcmOVXWL8fljkix3d5tHzPz+3Mzyt2XotbNozeMxPa+q9kuSqrpGLX+3pHOzbhjRSoY5JUPPlP0y9Dx51Livmyf59jhk6Kgkt1thW8uZre9hS6y3IjVMmH2T7j42yV9nmFB32wzXxDPnApyquv24yWcyBBhzkwvfdpW7PDrJU2vdHEi3HIdyLeXS66mG+Y2u1t3vS/KCDMOAVuuoJPuP18NOGXoIfXGlGy9UwzKf389n3bW0/3rUe0ySZ8zsf/dl1l/s87eUE7OutkdnOM9J8smMwyJrmDvoOkn+J8lvVdUNapgD60Hj64tdSwv5UJK7V9WW42fyDzIM2wQAANjolg10xr9EPyPDl9azkry7u5ebc2LWo5M8oapOy9DTY8kJlbv7mAzDJD43Dnt6bxb4IjfO6XJUktOSvD/JyRl6lcw5IsNf5I+Zv+0yXpBh2MzHM4Q1c47MMJnxl2vdJMRz4dEBGYalnJGhF8Lrl9nHNcaeLs9KMjsB7hFJrpd1Q7IW85gkB1bV6Rm+tP72Muu/JMmrquqEDD0eVmTsafCgJH9ZwwTCj0hy5jhM5lYZAqiN4R8zBCInJtkYt3TfIsnbx/Px5Qxztfwkw/w4WyU5fZwA96Xj+ocmueF4PA/KMMRmNbPVvinJV5OcMrb7hizfq+SwJB+tqmMzzHVz3HhcD0/yvMU2qqqHVNV5GYYTfaSqjk6S8TP57rGOjyV5enev+FwvUcNin99nJ/mrqvpihmFYq53d98Ake9Yw0fBXs/TcNBl72X22hkmbV3pL8gMzDL08PcNn5lnj8mcl2Xu8Pr6UZNdxGN3fZvjsfzjrPvuLXUsL1XhWhmN/eoYw7U1L9LQDAADYILVuNMn0VNW23X3B+NfwTyd5cnefMr72nCTbdfcL1rTIVajhrlkP7u7HrHUtVyXjXEtbdfevxrDukxkm8v31Gpd2hTV+5n7Z3V1V+yd5ZHev+O53DJ76/Jf3Ry/eWB3dWGvnHrLP8isBAMDqLDpFyMaam2KtHDYOkdk6yVtnwpwPJNk5w+Snk1BV/5zkAUkeuNa1XAVtk+EW4ltl+LA8VZizrD0yTGpcGe5Ytto5fwAAANgA6xXoVNVrc/lbYu+S5Jvzlr2qu9fnFswr0t2PWmT5Q+YvG0OeneYtPmj+RLYby2r3193PnL9skeO8SY/palTVDTL0Zpm1xfh7/nCfe69gcur1qWGDj9F4l7Q9N2phG2hjnftxaN815i2+SS57i/MkeUx3n7HSdrv7hAwT/m52VXXbDHetmnVhd//BZtr/AVk3fGvOZ7v76Ztj/wAAAMnEh1wBTJkhV1cuhlwBALAJLDrkaiV3uQIAAADgCkSgAwAAADAxAh0AAACAiRHoAAAAAEyMQAcAAABgYgQ6AAAAABMj0AEAAACYGIEOAAAAwMQIdAAAAAAmRqADAAAAMDECHQAAAICJEegAAAAATIxABwAAAGBiBDoAAAAAEyPQAQAAAJgYgQ4AAADAxAh0AAAAACZGoAMAAAAwMQIdAAAAgIkR6AAAAABMjEAHAAAAYGIEOgAAAAATI9ABAAAAmBiBDgAAAMDECHQAAAAAJkagAwAAADAxW651AQBXVbfdYbu87mn7rHUZAADABOmh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mOruta4B4CrpoIMO+tlWW2319bWugyuPCy64YPttt932B2tdB1cerik2NtcUG5PriY3tCnpN/eBlL3vZ/Rd6QaADsEaq6uTu3nOt6+DKwzXFxuaaYmNzTbExuZ7Y2KZ2TRlyBQAAADAxAh0AAACAiRHoAKydw9a6AK50XFNsbK4pNjbXFBuT64mNbVLXlDl0AAAAACZGDx0AAACAiRHoAAAAAEyMQAdgE6uq+1fV16vq7Ko6eIHXq6pePb5+elXdYS3qZDpWcE09eryWTq+qE6tqt7Wok2lY7nqaWe+OVXVxVT1sc9bH9Kzkmqqqvarq1Kr6SlUdv7lrZFpW8N+97arq36rqtPGaOmAt6mQaqurNVfW9qjpzkdcn8//mAh2ATaiqtkjy2iQPSHLrJI+sqlvPW+0BSXYZf56c5HWbtUgmZYXX1DlJ7tndt0vy0kxsgj82nxVeT3Pr/X2SozdvhUzNSq6pqrpukkOT7NvduyZ5+Oauk+lY4b9TT0/y1e7eLcleSf5PVV19sxbKlBye5P5LvD6Z/zcX6ABsWndKcnZ3f7u7f53kyCQPnrfOg5O8rQefT3LdqvqdzV0ok7HsNdXdJ3b3j8enn09y481cI9Oxkn+jkuSZSd6X5HubszgmaSXX1KOSvL+7/zNJutt1xVJWck11kmtXVSXZNsmPkly0ectkKrr70xmukcVM5v/NBToAm9YOSb4z8/y8cdlq14E5q71enpDko5u0IqZs2eupqnZI8pAkr9+MdTFdK/k36pZJrldVx1XVl6rqsZutOqZoJdfUa5L8fpL/TnJGkmd19yWbpzyuhCbz/+ZbrnUBAFdytcCyXo91YM6Kr5eq2jtDoHO3TVoRU7aS6+mVSQ7q7ouHP37DklZyTW2ZZI8k905yzSSfq6rPd/c3NnVxTNJKrqn7JTk1yb2S7Jzk41V1Qnf/dBPXxpXTZP7fXKADsGmdl+QmM89vnOGvR6tdB+as6HqpqtsleVOSB3T3DzdTbUzPSq6nPZMcOYY52yd5YFVd1N0f3CwVMjUr/e/eD7r750l+XlWfTrJbEoEOC1nJNXVAkkO6u5OcXVXnJLlVki9unhK5kpnM/5sbcgWwaZ2UZJeq2mmcnG//JEfNW+eoJI8dZ9T/wyTnd/d3N3ehTMay11RV3TTJ+5M8xl+8Wcay11N379TdO3b3jknem+RpwhyWsJL/7n0oyd2rasuq2ibJHyQ5azPXyXSs5Jr6zww9vlJVN0rye0m+vVmr5MpkMv9vrocOwCbU3RdV1TMy3BlmiyRv7u6vVNVTxtdfn+TfkzwwydlJfpHhr0ywoBVeUy9McoMkh469Ki7q7j3XqmauuFZ4PcGKreSa6u6zqupjSU5PckmSN3X3grcPhhX+O/XSJIdX1RkZhssc1N0/WLOiuUKrqndmuBva9lV1XpIXJdkqmd7/m9fQKw0AAACAqTDkCgAAAGBiBDoAAAAAEyPQAQAAAJgYgQ4AAADAxAh0AAAAACZGoAMAAAAwMQIdAAAAgIn5/wGOYzyL5TZnB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915563"/>
            <a:ext cx="4558189" cy="41128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smtClean="0"/>
              <a:t>Дополнительно</a:t>
            </a:r>
            <a:endParaRPr lang="ru-RU" sz="3200" dirty="0"/>
          </a:p>
        </p:txBody>
      </p:sp>
      <p:sp>
        <p:nvSpPr>
          <p:cNvPr id="9" name="Google Shape;101;p22"/>
          <p:cNvSpPr txBox="1">
            <a:spLocks noGrp="1"/>
          </p:cNvSpPr>
          <p:nvPr>
            <p:ph type="body" idx="1"/>
          </p:nvPr>
        </p:nvSpPr>
        <p:spPr>
          <a:xfrm>
            <a:off x="4716016" y="1059582"/>
            <a:ext cx="4015692" cy="3798921"/>
          </a:xfrm>
          <a:prstGeom prst="rect">
            <a:avLst/>
          </a:prstGeom>
          <a:noFill/>
          <a:ln>
            <a:noFill/>
          </a:ln>
        </p:spPr>
        <p:txBody>
          <a:bodyPr spcFirstLastPara="1" wrap="square" lIns="91425" tIns="45700" rIns="91425" bIns="45700" anchor="t" anchorCtr="0">
            <a:noAutofit/>
          </a:bodyPr>
          <a:lstStyle/>
          <a:p>
            <a:pPr marL="0" lvl="0" indent="0">
              <a:spcBef>
                <a:spcPts val="0"/>
              </a:spcBef>
              <a:buClr>
                <a:srgbClr val="080808"/>
              </a:buClr>
              <a:buSzPts val="1600"/>
            </a:pPr>
            <a:r>
              <a:rPr lang="ru-RU" dirty="0" smtClean="0">
                <a:solidFill>
                  <a:srgbClr val="000000"/>
                </a:solidFill>
              </a:rPr>
              <a:t>Создан сервер </a:t>
            </a:r>
            <a:r>
              <a:rPr lang="ru-RU" dirty="0">
                <a:solidFill>
                  <a:srgbClr val="000000"/>
                </a:solidFill>
              </a:rPr>
              <a:t>на Flask, </a:t>
            </a:r>
            <a:r>
              <a:rPr lang="ru-RU" dirty="0" smtClean="0">
                <a:solidFill>
                  <a:srgbClr val="000000"/>
                </a:solidFill>
              </a:rPr>
              <a:t>после загрузки исторического файла и нажатия кнопки </a:t>
            </a:r>
            <a:r>
              <a:rPr lang="ru-RU" dirty="0" err="1" smtClean="0">
                <a:solidFill>
                  <a:srgbClr val="000000"/>
                </a:solidFill>
              </a:rPr>
              <a:t>Upload</a:t>
            </a:r>
            <a:r>
              <a:rPr lang="ru-RU" dirty="0" smtClean="0">
                <a:solidFill>
                  <a:srgbClr val="000000"/>
                </a:solidFill>
              </a:rPr>
              <a:t> он выгружает на локальный компьютер пользователя файл, содержащий </a:t>
            </a:r>
            <a:r>
              <a:rPr lang="ru-RU" dirty="0">
                <a:solidFill>
                  <a:srgbClr val="000000"/>
                </a:solidFill>
              </a:rPr>
              <a:t>результаты работы модели - в колонках </a:t>
            </a:r>
            <a:r>
              <a:rPr lang="ru-RU" dirty="0" smtClean="0">
                <a:solidFill>
                  <a:srgbClr val="000000"/>
                </a:solidFill>
              </a:rPr>
              <a:t>StuckPipe, </a:t>
            </a:r>
            <a:r>
              <a:rPr lang="ru-RU" dirty="0">
                <a:solidFill>
                  <a:srgbClr val="000000"/>
                </a:solidFill>
              </a:rPr>
              <a:t>StuckPipe_predicted и RUL_predicted.</a:t>
            </a:r>
            <a:endParaRPr dirty="0">
              <a:solidFill>
                <a:srgbClr val="000000"/>
              </a:solidFill>
              <a:sym typeface="Arial Narrow"/>
            </a:endParaRPr>
          </a:p>
        </p:txBody>
      </p:sp>
      <p:sp>
        <p:nvSpPr>
          <p:cNvPr id="3" name="AutoShape 5" descr="data:image/png;base64,iVBORw0KGgoAAAANSUhEUgAABHQAAAJTCAYAAABpdUECAAAAOXRFWHRTb2Z0d2FyZQBNYXRwbG90bGliIHZlcnNpb24zLjMuMiwgaHR0cHM6Ly9tYXRwbG90bGliLm9yZy8vihELAAAACXBIWXMAAAsTAAALEwEAmpwYAABSFUlEQVR4nO3dd7g1ZXkv/u8toIgoFoxJsICIMaKCgiZ2UGPDIEaNqNGILVY0ORrwZ2zRHEnMOVGjqGgUjSh2JRoFCyCKBUSaYkEhkcQTO4oFBe7fHzObd7HZ9W2bgc/nuva115o188y9Zma9sL77eZ6p7g4AAAAA03G1tS4AAAAAgNUR6AAAAABMjEAHAAAAYGIEOgAAAAATI9ABAAAAmBiBDgAAAMDECHQAAK7gqmqvquqqevEGtvO4sZ3HrWKbw8dtdtyQfQMAG5dABwBgEVX1jjHMeOoK1v34uO5+m6G0K42ZsOq4ta5lU1ufQO2qoKqOG4/LXkusc/j8Y1eD+1fVP1fVqVX146r6VVV9vapeWVU3Wma/t6yq11bV16rqgqr6+bjtoVX1exvwfq5fVQeP7+t7VfXrqvpZVX2lqt5SVX9cVTVvm7nPwfyfX4zbHVJV119gXy+eWfetS9R0z5n1zl3f9wZcsWy51gUAAFyBHZbkkUmelOR1i6009l65d5LvJvnwJqjji0l+P8kPNkHbMFXXSPLRJL9O8ukkn0iyRZJ7JXlWkv2r6u7d/c35G1bVgUn+b4Y/cH86w+e2k+yR5ClJnlxVf9Xdr15NQVW1b5K3JrluknOT/HuGfxeunmTnJPsleVyS9yZ5+AJN/EeSw+eaS7J9kvsnOSjJQ6pqj+6+YIHtLkry8Kp6Vnf/ZIHXnzSu4/sfXIn4QAMALKK7j6uqbyS5fVXdobtPWWTVJ2b48vWW7r5oE9TxiyRf29jtwsRdnORvkhza3T+eW1hVV0tyaJK/yBDa/PHsRlX12CSvSvKjJA/p7k/Pe/3uST6Y5FVV9ZPufttKiqmqeyV5X4bg5ElJ3tzdl8xbZ+skf5bkvos0c253v3jeNldPcmKGsOlhWRf4zPpwhrDo0UleO2/76yV5aJJ/S/KQlbwXYBoMuQIAWNobx99PWujFqtoiw1/cO8mbxmX7VdXbq+ob4zCOC6rqS1V14Phlc34bc8NJbl5Vz6yq06vql3PDkBabQ6eq9qiqV1XVaVX1o3G4yTer6v+MX+IWVVX7VNWJY30/rqr3VtUuqzkwVfUH43b/bxxW8p2qekNV/e5q2lmk7UuHJ1XVH1XVCeNx/P44bOW643q3r6oPj+/hgqo6qhaY76fWDeu5RlW9rKrOqaoLq+pbVfWi8UvzQnXcu6o+NnN8vzEOf9luiX1cvapeWMPwnQvH83tckreMq75l3rCaHcftf3fc7rMzx/S/axj69/sL7G/HcfvDx8dHVtUPxjpPrqoHLXF8H1FVn5x5X+dW1Turas8F1n1kVR1b64Y0nVVVf1NV11is/c2hu3/T3X83G+aMyy9J8rfj071mX6uqayd55fj0UfPDnHH7EzIEI0nyT+M2Sxr/HXh9hj+YH9jdb5of5oxt/6q735TkUcu1ObPNr5McPz694SKrfSzJeVn436nHJNk66/4tA64kBDoAAEt7a4YhHY+qqm0WeP2BSXZI8onuPmdcdkiSOyT5QpJ/TvKvSbbN0Ctg0XkuxtdfmuSM8fFnl6ntSUn2T/L1DGHB6zMM7/irJJ9d4ovon2TogXDeuJ/PZfgL/udrhXOHVNUBY30PSHJshi/JJ2forXRyVd10Je2swL5JPpLk+xne3zczBGgfrKo/TPKZDF+i/2Ws54+TfGSh4Gz07iSPz9Bb4TUZgrgXJ3lf1eXmNfmLJB9PctcMx+uVGXp1HJTkxLlQaQHvS/K0DL0qXpnhfB6e5EPj6x9K8pKZn5+My++R5ODx+fuS/FOSz2folXFSVe22yP5ulmFY3o4ZrrV3JblNkg9V1d7z3lNV1eFJjkxyuyTvH/dzQpK7J3nQvPX/Jck7ktxiXPe14zF4aZKPVdWW89afm9PlxYvUurn8evw9v8fcw5JcL8kXu/voxTbu7o8lOSnJ9cdtlrNXkl2SfCfJm5dbeTU9+apqqyT3HJ+evMhqF4/73W2BUO5JGYZ/fWKl+wSmwZArAIAldPf3q+qDSf50/Dl83ipPHH8fNrNsn+7+1uxKY8DwliSPrarXdPcXFtjdHZLcfiYYWs7Lkzy9uy+et68nZOgt9LQkf7/Adn+c5I+7+8Mz2zwrQ/hwaIb5gBZVVbdM8oYMXxLv2d3/NfPavTKEIK/KxhnesW+Se3f38WP7V0tydJL7ZJif5MndfcTM/v8lQ2Dzx1kXoMz6/SS7zvXqqKrnZwikHpRhKMy/jstvluTVSS5IcqfuvnTIW1UdmuSpSf4hyZMX2MfNktymuy8z59GYFz04yQe7+/AFtvtUkht198/mbbdbhrDqkAwB2nx7JXlxd79kZpt3ZOi18dzx/c15UpI/zxBW/FF3nz+zzRZJfmvm+eMyHMsPJHl0d/9y5rUXJ3lRkqdnONcbw+Nq8YmRd19lW08Yf39s3vK7jb9XEm58PMkdMwR6b1lm3buOv4+f/3lcpR1nwrBKcoMk90ty0ySHdPexi22YIdT8mwzn+OQkGUPP24zLewPqAq6ABDoAAMs7LEOY88TMBDpV9TsZeuj8T2bCg/lhzrjskqp6VZLHZviCtlCg8w+rCHPS3f+xyEtvzjB3yP2ycKDzqdkwZ/SaJM9Mcq+qutkSbSdDmLFVkmfNhjljTZ+qqqOS/HFVXXt+OLEe3jkX5oztX1JV/5oh0DlzNswZvS1DCLF7Fg50Xjo7RKe7f1VVz8sQejw+Y6CTIdy5epL/MxvmjJ4/vv6Yqnpmd1847/UXzA9zVqK7v7fI8tOq6lNJ7ltVW3X3b+at8h9JXjZvm6Or6j+T3Gneus8cf//FbJgzbnNxhh5ec56VoYfL42fDnNFLkzwjw9Ck2UDnNRl6/6zPBN5/vh7bXE5V3TFD2PSzDEHGrN8Zf39nBU3NrbOSIYS/Pf7+r4VeXKTH0isXmMD4Zhlqn+9jWfh6vlR3/2dVHZPkkTVM6PzzDOHOxVk+kAImSKADALC8TyX5VpK7VtXvd/dZ4/IDMvz/1OGzX7Kr6gYZekY8MMnNk1xrXns7LLKfL66mqHEoxl9kGHZ16yTb5bJD6hfbz/HzF3T3xVX1mQx34rl9hpBgMXcef99z/PI8329luNvQLZN8aan3sAILDTH57/H3Qm3PfaG+8SLtXe69ZxhudFGG9z3nDuPvT81fubt/XFVfzjBE6lZJTpu3yqrO46yq2ifDXZb2zHCHo/n/v759Lhu6JMmpi/QK+U7WnatU1bUy9Nb4n+7+8jJ1bJNktwzBzLPnjUabc2GGHk+XGoOs9b0b297dfdwi9RyeFQQ+Y++xf8sQOO6/QLg690ZW0ltlY667UEhzeNYNt5tzfHfvdWmjw78ld8nQW+zTVbVfd//7EnW8McNdsfavqvckeUSSj3T3f88fHgdMnw81AMAyurur6k0Zhjg9Mcn/GudbeUJmJkNOknFelZOS7JThi/3bMsw5clGGWxk/K8Ptlhfy/1ZZ2rsyDGv6doa/3v+/DF+yk+TZS+znf5bZ/+Um/J3nBuPv5y6z3rbLvL4S5y+w7KIVvLbVIu1d7r2PYdYPMzPcKOuOwfzwJPOWX3eB11Z7HpNceivtVyX5cYbhPv+Z5BcZrrH9MgQsC53TnyzS5EW5bMA3V+uCvUjmuV6GkOKGWTiMuMKpYVLvYzPMe7N/dx+1wGpz520lczzNhYKLXQMLtbtgiNrdlyZiY3B614XWW2C7Hyb5t6r6ZYZr4p8yDDVczFEZrr8nZvgMXCsmQ4YrLYEOAMDKvCXDnXMeOw7RuXuG3jef6u6zZ9Z7YoYw5yUL3H74zhkCncWseI6LceLTh2SYC+SB83oIXS3JXy+x+Y0WWT43bGShoGTW3OvbdfdPV1DuFcmNMgQllxrnjrlBktn3MvcefzvJVxZo53fmrXep7l71XCVj74mXZPgyfofu/u681++84Iar85Px92I9t2bNva8vd/cdllzzCmC8C9gnM5zHh3f3YsOTPpOhZ919MgydW8p9xt/LTU4+u85eVXW1he5wtYHmhmjesqq2mz9cbk53XzT2Zjo4QyB1XpKPbuRagCsId7kCAFiB7v6fDH/93j5Db4m52wMfNm/VW4y/37dAM/dcYNn6mtvPUQvMqXKnJNdcYtvL1TGGGnMTxi45HCfDnZeSIdSamoXOwd0z/KFz9n3PPd5r/spjL6zdk/wqyVnzX1/C3LCoLRZ4bfsMPWhOXCDM2TbrhoCtt3FOlTOT3Kiqbr/MuhdkCLJ2rarrb+i+N6Wqum2S4zL0zHnoEmFOkrw3Q7B1p6r6oyXa/KMMn6Mfj9ss57gkZye5SYbAaGO73szj5b7DvSlDOHzjJG/ewEmagSswgQ4AwMrNDV34XxlCnR9kuAPQrHPH33vNLhy/QD9vI9ay2H5+K8OtpZdyr6p60Lxlz8gwf86xy0yInAwT3/4myT+Nc5ZcRlVdvaquqGHPC6rq0i/HVbV1hqF0yWUnjn17hvf4zKq6RS7rpUmuk+TtC0yIvJQfjr8XGu7zvQzDq/YYA5y5+rbKMAxr+1XsZymvHn+/oaouM7Suqq42TvQ95/9mmBj6zQvdor2qrldVd5i3bPuqulVVbax6l1RVu2cYZnXtJA9eYLLvyxh7lP2v8ek7qupyQ5+q6i4ZbtWeJM9eycTeY2jylAzD3P65qg4Ye8rNb3urJNss194C/mr8ffrspN6L1PKtDPPoPCTrzjdwJWTIFQDAyh2T5Jysu3PQa7r71/PWeVuGuWVeWVV7J/lmkl0y3Bb7/RkmKd0YTsowzONPqurEDENJbpThttZfz7qJgxfyb0k+UFUfyNCrYLcMEzj/KMOtzpfU3V+rqsdnuJvWV6rqY0m+kWHOjptm6PHy/QwTBl/RnJWh5vdmCGwenCHI+kjW3eEq3X1uVT07Qzh2SlW9O8N7umeGiYa/luSgVe77cxlCm2ePvV7m5vP55+4+v6penWGozBlV9aEMYcreGXqeHDs+3lBvytAT67FJvjnu5/sZ7uR0rwzn9MVJ0t1vrqo9MlwT36qqozMMV7t+hmGF98gQgj1lpv1nZJhz5yVz7WwqYzD3ybGeTya58yJD0y5zN6nxfV03w23nT6iq4zJMsN1J9shwnC/JEOa8baX1dPcnq+phSd6a4Ti+sKqOz/BZ3DrDMb5PhmFhp2fhuY9mb1ue8b3dZazrlxmO70pqOWaldQPTJdABAFihcXLkf8m6W0RfbrLR8W4yd09ySIYvzvfL8OX/aRnmu9kogc44ke++Yy0PTHJghslu3zQu++oSm78/w1Cx5yfZJ0Ow8f4kz+vub6xw/2+vqtMy9HbYO8l9k/w8w5fX92aYsPmK6E+TvCDD7bZ/N8Mxe3GSQ+bPfdPdh1bV2Umek+ShGXpWfCfJK5L87wVuOb2k8e5YD80QeByQdXc/e3uGOWtekCFceWKGu5edn2Ei3L/JEJBssPE9/vl4e+snZzge18gwqe8JGYYVzq7/9Kr6aIbQ5j4ZhoX9KEOw84qx9rWyXYbAI0nuPf4s5PDMC0+6+/9W1b9nmNPqXkn+cHzpvCRvSPKqBW5Xv6zu/lBV7Zzh2D4gw+fruhmG552XITh8T5J/X2Senfm3Lf91hmv0X5K8oru/vtqagCuvWo852wAAYFLGXhj3nL3bEABMmTl0AAAAACZGoAMAAAAwMQIdAAAAgIkxhw4AAADAxLjLFcAaeetb39p//ud/vtZlAAAAV1yLTuZvyBXAGvn5z3++1iUAAAATJd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dlyrQsAuKo647/Oz44Hf2StywAAAJKce8g+a13Cquih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rCnSq6v5V9fWqOruqDt7URV0RVdV+VXXrmed/W1X3WY92zq2q7TdudUlV7VVVH95Ibe1YVWdujLZYWFU9u6q2WY/tHl5VX6mqS6pqz3mvPW/8jH69qu638apde1V13ap62grWe8V4fF6xOepapIY7VtXFVfWwtaoBAAC48ls20KmqLZK8NskDktw6ySNng421UION3rtofK+L2S/D+0+SdPcLu/sTG7sGrjKenWTVgU6SM5P8SZJPzy4cP5P7J9k1yf2THLrM9Tw1102ybKCT5C+S3KG7n7tpy1nYeMz/PsnRa7F/AADgqmMlocidkpzd3d/u7l8nOTLJg1e6g6rauao+VlVfqqoTqupW4/LDq+rVVXViVX179q/ZVfXcqjqpqk6vqpeMy3asqrOq6tAkpyS5SVW9oKq+VlUfr6p3VtVzxv2dMtPWLlX1pSXqO7eqXlhVn0ny8Kp60rjv06rqfVW1TVXdJcm+SV5RVaeO+zh8ruaqundVfbmqzqiqN1fVNZY5LM+tqi+OP7eoqmtX1TlVtdXY3nXGurZapOZbVNUnxhpPqaqdx5e2rar3jsfkiKqqmfe4/fh4z6o6bnz84rHe48ZzcOAC+7r5+N7uWFW7jjWfOp6bXZZ5n7PtzJ2/N449KI6pqmuOrx0319ukqravqnPHx4+rqg9W1b+Nx+cZVfVXYz2fr6rrL7G/A6vqq2OdR47LrjW+35PGNh48Lt+mqt49rvuuqvrCTD0XVNXfj9fvJ6rqTjPHa99xnS1q6Bkyd83+xbh8r3Hdy5yT8Tj/bpJjq+rYcfvDq+rM8Rr6y8XeV3ef1d1fX+ClByc5srsv7O5zkpyd4bO70vOzYA21+Od35/EcnFRDb7ULZt7z8ePx/EZVHVJVjx6vmzPmrtWqumENn6+Txp+7jssXuyYPSbLzeO0t2Pumqo5Kcq0kX6iqR1TVzarqk+M5+WRV3XRc70ZV9YEaPj+nVdVdal6vtBr+LXnx+Phy19ISnpnkfUm+t8SxfnJVnVxVJ1/8i/OXaQ4AAGBhKwl0dkjynZnn543LVuqwJM/s7j2SPCfJoTOv/U6SuyV5UIYvbKmq+ybZJcOX0d2T7FFV9xjX/70kb+vu2ye5YZKHJrl9hh4LeyZJd38ryflVtfu4zQFJDl+mxl919926+8gk7+/uO3b3bknOSvKE7j4xyVFJntvdu4/7yFjv1mP7j+ju2ybZMslTl9nfT7v7Tklek+SV3f2zJMcl2Wd8ff8k7+vu3yyy/RFJXjvWeJck3x2X3z5Dz49bJ7l5krsuU0eS3CrJ/TIc7xfVTIhUVb+X4cvpAd19UpKnJHlVd++e4Xift4L2Z+0y1r1rkp9kOH/LuU2SR431/V2SX4zn/3NJHrvEdgcnuX13326sO0men+RT3X3HJHtnCOiulaHnx4/HdV+aZI+Zdq6V5Ljx+v1Zkpcl+aMkD0nyt+M6T0hy/tjuHZM8qap2Gl+73Dnp7lcn+e8ke3f33hmu8x26+zbjNfSWFRyX+Tb0c7pYDYt9fl+V4Vq44/heZu2W5FlJbpvkMUluOV7vb8oQeMxt/0/j9g8dX5uz0DV5cJJvjZ+/BXvfdPe+SX45rvOuDJ+vt43n9Ygkrx5XfXWS48fPzx2SfGWZY7PQtXQ5VbVDhuvi9Us11t2Hdfee3b3nFttst8yuAQAAFraSQKcWWNYrabyqts0QOLynqk5N8oYMIc6cD3b3Jd391SQ3Gpfdd/z5coaeOLfKEAQkyX909+fHx3dL8qHu/uUYiPzbTLtvSnJADcMfHpHkHcuU+q6Zx7cZeyKckeTRGYawLOX3kpzT3d8Yn781yT2WWD9J3jnz+86zNY+PD8giX+qr6toZvnh/IEm6+1fd/Yvx5S9293ndfUmSU5PsuEwdSfKRsVfHDzL0Kpg7DzdM8qEkf9bdp47LPpfk/6uqg5LcrLt/uYL2Z50z09aXVljfsd39s+7+fpLzs+48n7HM9qcnOaKq/izJReOy+yY5eLwWj0uydZKbZriWjkyS7j5z3HbOr5N8bGafx49B2+z+75vksWO7X0hyg6y7ZldyTr6d5OZV9c9Vdf8kP13ifS1mvT+ni9WwzOf3zkneMz6e//k6qbu/290XJvlWkmPG5bPH7D5JXjO2e1SS64zXdrL4Nblad56p7V8znOckuVeS1yVJd1/c3ct1k1noWlrIK5Mc1N0Xr2e9AAAAK7blCtY5L8lNZp7fOJf/i/xirpbkJ2OPjoVcOPO4Zn6/vLvfMLtiVe2Y5OcLrL+Q9yV5UZJPJflSd/9wmTpn2z08yX7dfVpVPS7JXstsu1Qdi+n5j7v7s+Owj3sm2WIMFla7v9njeXHWnd+Lsi6823qF25yfocfHXTP2YOjud1TVFzL0JDq6qp7Y3Z9aop7l6rvmKuu7ZOb5JVn6+t0nQ7C2b5IXVNWuGY7dQ+cPWaqqpY7pb7p77nxduv/uvqSq5vZfGXqxXGbelKraK4sf30t194+rarcMvVKenuRPkzx+iZoWsiGf08VqeHaW/vwuZiXn7GpJ7jw/FBxPxbLHbD0tFXDNXoPJZa/Dy11L3b1QsLNnkiPH97B9kgdW1UXd/cENqhoAAGABK+mhc1KSXapqp6q6eobhQEetpPHu/mmSc6rq4cmlkxnvtsxmRyd5/Ng7IFW1Q1X91gLrfSbJH1fV1uO6c8OV0t2/Gtt5XVY/fOXaSb47DvN49Mzyn42vzfe1JDtW1S3G549Jcvwy+3jEzO/PzSx/W4ZeO4vWPB7T86pqvySpqmvU8ndLOjfrhhGtZJhTMvRM2S9Dz5NHjfu6eZJvj0OGjkpyuxW2tZzZ+jb4zkA1TJh9k+4+NslfZ5hQd9sM18Qz5wKcqrr9uMlnMgQYc5ML33aVuzw6yVNr3RxItxyHci3l0uuphvmNrtbd70vyggzDgFbrqCT7j9fDThl6CH1xpRsvVMMyn9/PZ921tP961HtMkmfM7H/3ZdZf7PO3lBOzrrZHZzjPSfLJjMMia5g76DpJ/ifJb1XVDWqYA+tB4+uLXUuX0907dfeO3b1jkvcmeZowBwAA2FSWDXTGv0Q/I8OX1rOSvLu7l5tzYtajkzyhqk7L0NNjyQmVu/uYDMMkPjcOe3pvFvgiN87pclSS05K8P8nJGXqVzDkiw1/kj5m/7TJekGHYzMczhDVzjswwmfGXa90kxHPh0QEZhqWckaEXwpJzaCS5xtjT5VlJZifAPSLJ9bJuSNZiHpPkwKo6PcOX1t9eZv2XJHlVVZ2QocfDinT3zzN8sf3LGiYQfkSSM8dhMrfKEEBtDP+YIRA5MUPPhg21RZK3j+fjyxnmavlJhvlxtkpy+jgB7kvH9Q9NcsPxeB6UYYjNamarfVOSryY5ZWz3DVm+V8lhST5aVcdmmOvmuPG4Hp7keYttVFUPqarzMgwn+khVHZ0k42fy3WMdH0vy9FUO/VmshsU+v89O8ldV9cUMw7BWO7vvgUn2HCca/mqWmJsmScZedp+tYdLmld6S/MAMQy9Pz/CZeda4/FlJ9h6vjy8l2XUcRve3GT77H866z/5i1xIAAMCaqnWjSaanqrbt7gvGHiqfTvLk7j5lfO05Sbbr7hesaZGrUMNdsx7c3Y9Z61quSsa5lrbq7l+NYd0nM0zk++s1Lu0Ka/zM/bK7u6r2T/LI7l7x3e8YPPX5L++PXryxOroBAAAb4txD9ll+pc1v0SlCNtbcFGvlsHGIzNZJ3joT5nwgyc4ZJj+dhKr65yQPSPLAta7lKmibDLcQ3yrDh+Wpwpxl7ZFhUuPKcMey1c75AwAAwAZYr0Cnql6by98Se5ck35y37FXdvT63YF6R7n7UIssfMn/ZGPLsNG/xQfMnst1YVru/7n7m/GWLHOdNekxXo6pukKE3y6wtxt/zh/vcewWTU69PDRt8jMa7pO25UQvbQBvr3I9D+64xb/FNctlbnCfJY7r7jJW2290nZLg9+WZXVbfNcNeqWRd29x9spv0fkHXDt+Z8trufvjn2DwAAkEx8yBXAlBlyBQAAVxxTG3K1krtcAQAAAHAFItABAAAAmBiBDgAAAMDECHQAAAAAJkagAwAAADAxAh0AAACAiRHoAAAAAEyMQAcAAABgYgQ6AAAAABMj0AEAAACYGIEOAAAAwMQIdAAAAAAmRqADAAAAMDECHQAAAICJEegAAAAATIxABwAAAGBiBDoAAAAAEyPQAQAAAJgYgQ4AAADAxAh0AAAAACZGoAMAAAAwMQIdAAAAgIkR6AAAAABMjEAHAAAAYGIEOgAAAAATI9ABAAAAmJgt17oAgKuq2+6wXV73tH3WugwAAGCC9NABAAAAmBiBDgAAAMDECHQAAAAAJkagAwAAADAxAh0AAACAiRHoAAAAAEyMQAcAAABgYgQ6AAAAABMj0AEAAACYGIEOAAAAwMQIdAAAAAAmRqADAAAAMDECHQAAAICJEegAAAAATIxABwAAAGBiBDoAAAAAEyPQAQAAAJiYLde6AICrqjP+6/zsePBH1roMAOAq4txD9lnrEoCNSA8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blKBjpVdf+q+npVnV1VB2+mfV63qp62mfZ1w6r6QlV9uaruXlUPr6qzqurYqtqzql69zPb/XlXXXc9971dVt16vwjeR8Rh8papOraprVtUrxuevWGKbP62qr47rvWMz1HiT8fycNe7zWZtgH0+pqscusHzHqjpzfLx7VT1w5rUXV9VzNsK+31tVN6+qbarqI1X1tfF9HrKCbXesql+O5+/Uqnr9CrZ5+Nj+JVW157zXnjd+9r9eVfdbQVuvGOs9vao+MPvZWKytqvpEVV1vubYBAADW11Uu0KmqLZK8NskDktw6ySM3UwBx3SSbJdBJcu8kX+vu23f3CUmekORp3b13d5/c3QcutXF3P7C7f7Ke+94vw3G9Inl0kn/s7t27+5dJ/iLJHbr7uQutXFW7JHlekrt2965Jnr0Zarwoyf/q7t9P8odJnr6xr8vufn13v22Z1XZP8sBl1lmVqto1yRbd/e1x0T92962S3D7JXavqASto5lvj+du9u5+ygvXPTPInST49r5ZbJ9k/ya5J7p/k0PHfhKV8PMltuvt2Sb6R4dpYrq1/zeb7vAMAAFdBV7lAJ8mdkpzd3d/u7l8nOTLJg1fTQFXdYvwL/GlVdUpV7VxVh1bVvuPrH6iqN4+Pn1BVL0tySJKdxx4GS/UM+euqOmNs+5Bx2e5V9fmZHgLXG5fvXFUfq6ovVdUJVXWrqto9yT8keeC4rxcluVuS1489Dfaqqg+P229bVW8Z93d6VT10XH5uVW0/Pv6zqvri2NYb5r6wVtUFVfV3Y52fr6obVdVdkuyb5BXj+jtX1YFjT5fTq+rIVR7nxep75LjszKr6+5n171tVnxvPyXvG7Z+Y5E+TvLCqjqiqo5JcK8kXquoRi+z6SUle290/TpLu/t4q617uWric7v5ud58yPv5ZkrOS7LCKff5WVX1pfLxbVXVV3XR8/q0aesZc2tumqvYYz93nkjx9XHb1JH+b5BHj+Zs7PreuquOq6ttVdeC47rVq6Glz2ngeFjuWyRCofWh8b7/o7mPHx79OckqSG6/0fa5Ud5/V3V9f4KUHJzmyuy/s7nOSnJ3h34Sl2jqmuy8an34+6+pdqq2jkjxyofaq6slVdXJVnXzxL85f3RsDAAAYXRUDnR2SfGfm+XlZxRfn0REZvvDvluQuSb6boSfA3Wf2Mde74m5JTkhycNb1MlisZ8gDMvRw+YOx7X8YX3pbkoPGHgJnJHnRuPywJM/s7j2SPCfJod19apIXJnnXuK+XJDk5yaMX2O8Lkpzf3bcd2/7UvHp+P8kjMvRU2T3JxRm+nCdDKPL5sc5PJ3lSd5+Y4Yvsc8d9f2t837cf219Jz4ol66uq303y90nulaE3yR1rGOa1fZK/SXKf7r7D+J7/qrvfNFPTo7t73yS/HOt71yL7vWWSW1bVZ8ew6v6rrHu5a2FJVbVjht4rX1jpDsfQaeuqus6475OT3L2qbpbke939i3mbvCXJgd1955k2fp3LXjtzx+dWSe6XIax4UVVtlaFHyn93927dfZskH1uivLsm+dIC7/O6Sf44ySdX8BZ3qmEI4fFVdfflV1/Uhn7+H5/ko8u1NYaB16iqG8xvoLsP6+49u3vPLbbZbjW1AwAAXGrLtS5gDdQCy3rFG1ddO8kO3f2BJOnuX43LT0jy7BqGYXw1yfWq6neS3DnJgUku98VuAfdJ8pa5L9/d/aOq2i7Jdbv7+HGdtyZ5T1VtmyFMek/VpW/pGit9HzP723/uyVyPlBn3TrJHkpPGfVwzyVxvlV8n+fD4+EtJ/miRfZye5Iiq+mCSD25ofVV1jyTHdff3k6SqjkhyjwxDlm6d5LNjrVdP8rlV7m/Olkl2SbJXht4YJ1TVbVYxDG25a2FR43l9X5Jnd/dPV1n3iRnCk3sk+d8ZQpfKvBBpgWvqXzMMQVzMR7r7wiQXVtX3ktwoQ7D4j2MPqQ+PQ/sW8ztJvj+vhi2TvDPJq2eGYi3mu0lu2t0/rKo9knywqnZdj+OTbMDnv6qen+E6O2KFbX0vye8m+eFqCgQAAFiJq2Kgc16Sm8w8v3GS/17F9gt9iUt3/1cNQ6Hun6GHxvUzDPW5oLt/ttBf6hdpe6Xh0tWS/GTsObO+lttfJXlrdz9vgdd+091z216cxa+lfTIEDPsmecH4RfyiRdZdSX0LHv9x+ce7e8FhLqt0XobeR79Jck5VfT1DwHPSSjZe7lpYbLux58v7khzR3e9fj7pPyNA752YZhjgdlOH4fXjeequ5zpLkwpnHFyfZsru/MYYrD0zy8qo6prv/dpHtf5lk63nLDkvyze5+5XI7nwuTxsdfqqpvZehFdfIq3sOc9fr8V9WfJ3lQknvPXPfLtbV1hvcOAACw0V0Vh1ydlGSXqtppnDNk/wxDclZk7BVwXlXtlyRVdY2q2mZ8+XMZJtD9dIYv18/Jut4RP0ty7WWaPybJ4+faq6rrd/f5SX48M8zkMUmOH+s4p6oePq5bVbXbSt/HzP6eMfekLn9Xnk8meVhV/dZcPeMQnqVc+j6r6mpJbjLOmfLXGSaG3nYD6/tCkntW1fY1zOfzyCTHZ5jb5K5VdYtx3W2q6par2NesDybZe2xn+wzhwXK9SOZb6lq4nBq6Ff1LkrO6+/+uuuLBp5P8WYag5JIkP8oQuHx2dqWxp9H5VXW3cdGjZ15eyXWacejbL7r77Un+Mckdllj9rCS3mNn2ZUm2y7zJpqvqIVX18gX2dcNaN3fTzTOEa98en7+tqpacA2eeo5LsP35udxrb+uJSbY1D7g5Ksu+8oWtLtVVJfjvJuauoDQAAYMWucoHO2DvkGUmOzvBF893d/ZVVNvOYJAdW1ekZhrn89rj8hAy9F87OMNnr9cdl6e4fZhgOdGYtMilyd38sw5fEk6vq1AwhQJL8eYaJhk/PMG/MXE+IRyd5QlWdluQrWeXkzklelmE40JljG3vPq+erGealOWbc98czDJ9ZypFJnltVX87wBfftVXVGki8n+adV3j3rcvV193cz3GXo2CSnJTmluz80DsF6XJJ3jrV+PsPcL+vj6CQ/rKqvjvt57nj+VmPRa2ERd81wXd2r1t2ee1V3m+ruc8eHc3d2+kyGXlzzh9IlyQFJXlvDpMizvUiOzTAJ8uykyAu5bZIvjtfp8zOcq8V8JMPwtVTVjcf1b53klHE/TxzX2znJQsOo7pHk9PEaeG+Sp3T3j8bXbpdhSNZljOHQeRmGuX2kqo5OkvGz/u4MQ+E+luTp3X3xUm0leU2GkOvjNXPb9GXa2iNDL6+V9kYDAABYlVo3egBg46uqa2YIiu46E3gstN7bk/zl3PxIK2j3Okn+pbsfvhFq3Ghtje29KslR3b3khM9Pff7L+6MX325j7BIAYFnnHrLPWpcArN5i045c9XroAJtXd/8yw53ZlrybVHf/2UrDnHH9n26sAGZjtjU6c7kwBwAAYENcFSdFXlBVvTbDsJdZuyT55rxlr+rut2zgvm6b4c5Csy7s7j/YkHanoKoOSPKseYsXOs6f7e6nb+Janp9k/pf493T33y2w7kLn7Ca57G2rk2XO4zg59kJf9O+90LCuzXldbqiq+kCSneYtPqi7j+7uo9eiprXS3W9c6xoAAIArN0OuANaIIVcAwOZkyBVMkiFXAAAAAFcWAh0AAACAiRHoAAAAAEyMQAcAAABgYgQ6AAAAABMj0AEAAACYGIEOAAAAwMQIdAAAAAAmRqADAAAAMDECHQAAAICJEegAAAAATIxABwAAAGBiBDoAAAAAEyPQAQAAAJgYgQ4AAADAxAh0AAAAACZGoAMAAAAwMQIdAAAAgIkR6AAAAABMjEAHAAAAYGIEOgAAAAATI9ABAAAAmBiBDgAAAMDECHQAAAAAJkagAwAAADAxAh0AAACAiRHoAAAAAEzMlmtdAMBV1W132C6ve9o+a10GAAAwQXroAAAAAEyMQAcAAABgYgQ6AAAAABMj0AEAAACYGIEOAAAAwMQIdAAAAAAmRqADAAAAMDECHQAAAICJEegAAAAATIxABwAAAGBiBDoAAAAAEyPQAQAAAJgYgQ4AAADAxAh0AAAAACZGoAMAAAAwMQIdAAAAgIkR6AAAAABMzJZrXQDAVdUZ/3V+djz4I2tdBqyZcw/ZZ61LAACYLD1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5tBVd2/qr5eVWdX1cGbeF87VtWjNuU+VqOqjquqPZdZ59lVtc3M83+vqutu4roOr6qHbcT27lRVp44/p1XVQzZW2wAAAPMJdGATq6otkrw2yQOS3DrJI6vq1ptwlzsm2aSBzvieFn2+Hp6d5NJAp7sf2N0/2cA2N7czk+zZ3bsnuX+SN1TVlmtbEgAAcGUl0IFN705Jzu7ub3f3r5McmeTBK924qp5UVSeNvT7eN9eTZX4Pk6q6YHx4SJK7jz1F/rKqtq6qt1TVGVX15arae1x/i6r6x3H56VX1zHH5vcf1zqiqN1fVNcbl51bVC6vqM0kevsDz+1bV56rqlKp6T1Vtu8B7eV1VnVxVX6mql4zLDkzyu0mOrapjZ/a1/fj4r6rqzPHn2eOyHavqrKp649jWMVV1zZWfksvV9cLxGJ9ZVYdVVY3L7zgem89V1Suq6szF2ujuX3T3RePTrZP0Ivt68ngMTr74F+evb8kAAMBVnEAHNr0dknxn5vl547KVen9337G7d0tyVpInLLP+wUlO6O7du/ufkjw9Sbr7tkkemeStVbV1kicn2SnJ7bv7dkmOGJcfnuQR4/pbJnnqTNu/6u67dfeRs8+TfCLJ3yS5T3ffIcnJSf5qgdqe3917JrldkntW1e26+9VJ/jvJ3t299+zKVbVHkgOS/EGSP0zypKq6/fjyLkle2927JvlJkocuc1yW8prxGN8myTWTPGhc/pYkT+nuOye5eLlGquoPquorSc4Yt7to/jrdfVh379nde26xzXYbUDIAAHBVJtCBTa8WWLZg741F3KaqTqiqM5I8Osmuq9z/3ZL8a5J099eS/EeSWya5T5LXz4UO3f2jJL+X5Jzu/sa47VuT3GOmrXfNa3vu+R9mGE722ao6NcmfJ7nZArX8aVWdkuTL4/tYbujZ3ZJ8oLt/3t0XJHl/kruPr53T3aeOj7+UYajZ+tq7qr4wHuN7Jdl1nMPn2t194rjOO5ZrpLu/MAZMd0zyvDEgAwAA2OjM7wCb3nlJbjLz/MYZeqSs1OFJ9uvu06rqcUn2GpdflDGUHYcIXX2R7RcKlOaWzw+WFlt3zs8XeV5JPt7dj1xsw6raKclzktyxu39cVYdnGJq0lKXquXDm8cUZetas2hi6HJph/pvvVNWLx7qWOxaL6u6zqurnSW6TobcSAADARqWHDmx6JyXZpap2qqqrJ9k/yVGr2P7aSb5bVVtl6KEz59wke4yPH5xkq/Hxz8Zt5nx6bruqumWSmyb5epJjkjxlbuLeqrp+kq8l2bGqbjFu+5gkx6+gxs8nuevcdlW1zbivWdfJEACdX1U3yjBJ9Jz5Nc/Wvt/Y3rWSPCTJCSuoZzXmQqUfjPP+PCxJuvvHSX5WVX84vr7/Uo2M53fuWN4sQ2+nczdyrQAAAEn00IFNrrsvqqpnJDk6yRZJ3tzdX1lFEy9I8oUMQ6XOyLrg441JPlRVX0zyyazrLXN6kouq6rQMvXsOTfL6cTjRRUke190XVtWbMgy9Or2qfpPkjd39mqo6IMl7xnDipCSvX8F7/P7Ye+idc5MoZ5hT5xsz65xWVV9O8pUk307y2ZkmDkvy0ar67uw8Ot19ytiT54vjojd195erasflalqp7v5JVb0xw7E9N8N7nvOEJG8ce9scl2SpWYzvluTg8VhekuRp3f2DjVUnAADArOpezVQeAFcdVbXtOHdPqurgJL/T3c/aWO0/9fkv749efLuN1RxMzrmH7LPWJQAAXNEtOhWEHjoAi9unqp6X4d/K/0jyuLUtBwAAYCDQgTVQVa9Nctd5i3dJ8s15y17V3W/ZPFVN38Y+rt39rsy7s1dV3S/J389b9ZzufsgqywUAAFhvAh1YA9399LWu4cpocxzX7j46w3xIAAAAa8ZdrgAAAAAmRqADAAAAMDECHQAAAICJEegAAAAATIxABwAAAGBiBDoAAAAAEyPQAQAAAJgYgQ4AAADAxAh0AAAAACZGoAMAAAAwMQIdAAAAgIkR6AAAAABMjEAHAAAAYGIEOgAAAAATI9ABAAAAmBiBDgAAAMDECHQAAAAAJkagAwAAADAxAh0AAACAiRHoAAAAAEyMQAcAAABgYgQ6AAAAABMj0AEAAACYGIEOAAAAwMQIdAAAAAAmRqADAAAAMDFbrnUBAFdVt91hu7zuafusdRkAAMAE6aEDAAAAMDECHQAAAICJEegAAAAATIxABwAAAGBiBDoAAAAAEyPQAQAAAJgYgQ4AAADAxAh0AAAAACZGoAMAAAAwMQIdAAAAgIkR6AAAAABMjEAHAAAAYGIEOgAAAAATI9ABAAAAmBiBDgAAAMDECHQAAAAAJkagAwAAADAxW651AQBXVWf81/nZ8eCPrHUZsGrnHrLPWpcAAHCVp4c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MNmUVX3r6qvV9XZVXXwKre9VVWdWlVfrqqdq+rAqjqrqo6oqv2q6tabqu55dczu9xpV9YmxrkdU1ZuWqqOq9l3t+57Z9rpV9bT1r3zp9qpqx6p61Crb2LGqjquqvarq8I1U115V9eHx8eOq6sXjz+M2RvvrUc+i53uR9Q+vqnPGdU6tqt03c8kAAMBVyJZrXQBXflW1RZLXJvmjJOclOamqjurur66wif2SfKi7XzS297QkD+juc8Yw4cNJVtrWhpjd7x8m2aq7dx9fe9dSG3b3UUmOWs/9Xnfc96Hruf1y7e2Y5FFJ3jF/xarasrsvWu0O1ne7K5ilzvdintvd7930pQEAAFd1euiwOdwpydnd/e3u/nWSI5M8eCUbVtUDkzw7yROr6tiqen2Smyc5qqqen2TfJK8Ye0TsvEgbtxh7V5xWVaeMvXyqql5RVWdW1RmzvS6q6rlVdVJVnV5VLxmXze73oCRvT7L73H7H3ip7juvef9zPaVX1yXHZ46rqNePjG1bV+8Z9nFRVdx2Xv7iq3jy29e2qOnAs6ZAkO4/7esVKD3pVbVtVnxxrOaOq5o75/PYOSXL38flfjrW+p6r+LckxizR/cZIfJfl1kvNn6j+sqo5J8rYl3uedqurEscfViVX1ewu0/8skF4w/v1zpex7b3+TnezX1LFDfk6vq5Ko6+eJfnL8hTQEAAFdheuiwOeyQ5Dszz89L8gcr2bC7/338cn1Bd/9jMgQmSfbu7h9U1S5JPrxMr4gjkhzS3R+oqq0zBJl/kmT3JLsl2T5Dr6FPJ7ltkl0yhFCV4Qv9Pbr7KfP2+4Ukz+nuB401Zfx9wyRvTHKPsWfH9Reo51VJ/qm7P1NVN01ydJLfH1+7VZK9k1w7yder6nVJDk5ymxX0DpnvV0ke0t0/rartk3y+qo6a315V7TXvvTwuyZ2T3K67f7RQw939nQzHMElOnHlpjyR36+5fVtU7FnmfX8twfC6qqvsk+d9JHjqv/SV7PC1jk5/vJfxdVb0wySeTHNzdF85fobsPS3JYkjz1+S/vXLwB7xQAALjKEuiwOdQCy3qz7Ljq2kl26O4PJEl3/2pcfrck7+zui5P8T1Udn+SOSe6R5L5Jvjw2sW2GL/yfXuEu/zDJp7v7nHF/CwUi90ly67kQKMl1xjqT5CNjCHBhVX0vyY1W/GYvr5L876q6R5JLMgRrK23v44uFOcs4qrvnetQs9j63S/LWMYzrJFutx34WtAbne9bzkvy/JFfPENgclORv1//dAAAALE6gw+ZwXpKbzDy/cZL/3kz7XihMWm75y7v7DRuwv+XCqqslufNM8DFsOAQfsz06Ls6GfUYfneSGSfbo7t9U1blJtl7htj9fz33ObrfY+/znJMd290Oqasckx63nvhayuc/3pbr7u+PDC6vqLUmes6FtAgAALMYcOmwOJyXZpap2qqqrJ9k/6z9B8Hw/yzA8aUHd/dMk51XVfklSw92KtsnQA+MRVbXFOEzqHkm+mGFY0OOrattx/R2q6rdWUc/nktyzqnYat19oyNUxSZ4x96SWvxvSku9xCdsl+d4Y5uyd5GaLtLe+7S9nsfe5XZL/Gh8/bmPucA3O96Wq6nfG35VhIu8zN/DtAAAALEqgwyY33u3oGRm+PJ+V5N3d/ZWN1PyRSZ47TrC72GS1j0lyYFWdnmG+l99O8oEkpyc5Lcmnkvx1d/+/7j4mw92ePldVZyR5b1YRdnT395M8Ocn7q+q0LHz3qwOT7DlOwvvVJE9Zps0fJvnsOKHviidFzjCXzJ5VdXKG3jpfW6S905NcNE4i/JeraH85i73Pf0jy8qr6bJItNuL+5my28z3PEWMbZ2SYp+dlG/Y2AAAAFlfdm2UqEwDmeerzX94fvfh2a10GrNq5h+yz1iUAAFxVLDZ9hB46AAAAAFNjUmTWRFW9Nsld5y3eJck35y17VXe/ZQPaXPH2U1BVt03yr/MW3ySXvS18klzY3Su6Nfx67G+jtL3KOjb69bIBtXwgyU7zFh/U3Udvyv0CAADMEuiwJrr76VNo84qmu89IsvuVdX9L1HGFObfd/ZC1rgEAAMCQKwAAAICJEegAAAAATIxABwAAAGBiBDoAAAAAEyPQAQAAAJgYgQ4AAADAxAh0AAAAACZGoAMAAAAwMQIdAAAAgIkR6AAAAABMjEAHAAAAYGIEOgAAAAATI9ABAAAAmBiBDgAAAMDECHQAAAAAJkagAwAAADAxAh0AAACAiRHoAAAAAEyMQAcAAABgYgQ6AAAAABMj0AEAAACYGIEOAAAAwMQIdAAAAAAmRqADAAAAMDECHQAAAICJEegAAAAATMyWa10AwFXVbXfYLq972j5rXQYAADBBeugAAAAATIxABwAAAGBiBDoAAAAAEyPQAQAAAJgYgQ4AAADAxAh0AAAAACZGoAMAAAAwMQIdAAAAgIkR6AAAAABMjEAHAAAAYGIEOgAAAAATI9ABAAAAmBiBDgAAAMDECHQAAAAAJkagAwAAADAxAh0AAACAiRHoAAAAAEzMlmtdAMBV1Rn/dX52PPgja10GG8m5h+yz1iUAAHAVooc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Kwo0Kmq+1fV16vq7Ko6eFMXdUVUVftV1a1nnv9tVd1nPdo5t6q237jVJVW1V1V9eCO1tWNVnbkx2mJhVfXsqtpmPbZ7eFV9paouqao95732vPEz+vWqut/Gq3btVdV1q+ppK1jvFePxecXmqGuB/e9VVaeONRy/FjUAAABXDcsGOlW1RZLXJnlAklsneeRssLEWarDRexeN73Ux+2V4/0mS7n5hd39iY9fAVcazk6w60ElyZpI/SfLp2YXjZ3L/JLsmuX+SQ5e5nqfmukmWDXSS/EWSO3T3czdtOZdXVddNcmiSfbt71yQP39w1AAAAVx0rCUXulOTs7v52d/86yZFJHrzSHVTVzlX1sar6UlWdUFW3GpcfXlWvrqoTq+rbVfWwmW2eW1UnVdXpVfWScdmOVXVWVR2a5JQkN6mqF1TV16rq41X1zqp6zri/U2ba2qWqvrREfedW1Qur6jNJHl5VTxr3fVpVva+qtqmquyTZN8krxr++7zzW/7CxjXtX1Zer6oyqenNVXWOZw/Lcqvri+HOLqrp2VZ1TVVuN7V1nrGurRWq+RVV9YqzxlKraeXxp26p673hMjqiqmnmP24+P96yq48bHLx7rPW48BwcusK+bj+/tjlW161jzqeO52WWZ9znbztz5e+PYe+GYqrrm+Npxc71Nqmr7qjp3fPy4qvpgVf3beHyeUVV/Ndbz+aq6/hL7O7CqvjrWeeS47Frj+z1pbOPB4/Jtqurd47rvqqovzNRzQVX9/Xj9fqKq7jRzvPYd19mihp4hc9fsX4zL9xrXvcw5GY/z7yY5tqqOHbc/vKrOHK+hv1zsfXX3Wd399QVeenCSI7v7wu4+J8nZGT67Kz0/C9ZQi39+dx7PwUk19Fa7YOY9Hz8ez29U1SFV9ejxujlj7lqtqhvW8Pk6afy567h8sWvykCQ7j9fegr1vquqoJNdK8oWqekRV3ayqPjmek09W1U3H9W5UVR+o4fNzWlXdpeb1Sqvh35IXj48vdy0t4lFJ3t/d/5kk3f29Rep8clWdXFUnX/yL81d0fgAAAOZbSaCzQ5LvzDw/b1y2UocleWZ375HkORn+gj3nd5LcLcmDMnxhS1XdN8kuGb6M7p5kj6q6x7j+7yV5W3ffPskNkzw0ye0z9FjYM0m6+1tJzq+q3cdtDkhy+DI1/qq779bdR2b4QnbH7t4tyVlJntDdJyY5Kslzu3v3cR8Z6916bP8R3X3bJFsmeeoy+/tpd98pyWuSvLK7f5bkuCT7jK/vn+R93f2bRbY/IslrxxrvkuS74/LbZ+j5ceskN09y12XqSJJbJblfhuP9opoJkarq95K8L8kB3X1SkqckeVV3757heJ+3gvZn7TLWvWuSn2Q4f8u5TYYvyndK8ndJfjGe/88leewS2x2c5Pbdfbux7iR5fpJPdfcdk+ydIaC7VoaeHz8e131pkj1m2rlWkuPG6/dnSV6W5I+SPCTJ347rPCHJ+WO7d0zypKraaXztcueku1+d5L+T7N3de2e4znfo7tuM19BbVnBc5tvQz+liNSz2+X1VhmvhjuN7mbVbkmcluW2SxyS55Xi9vynJM2e2/6dx+4eOr81Z6Jo8OMm3xs/fgr1vunvfJL8c13lXhs/X28bzekSSV4+rvjrJ8ePn5w5JvrLMsVnoWlrILZNcbwyjvlRVC16f3X1Yd+/Z3Xtusc12y+waAABgYSsJdGqBZb2Sxqtq2wyBw3uq6tQkb8gQ4sz5YHdf0t1fTXKjcdl9x58vZ+iJc6sMQUCS/Ed3f358fLckH+ruX46ByL/NtPumJAfUMOTkEUnesUyp75p5fJuxJ8IZSR6dYQjLUn4vyTnd/Y3x+VuT3GOJ9ZPknTO/7zxb8/j4gCzypb6qrp3hi/cHkqS7f9Xdvxhf/mJ3n9fdlyQ5NcmOy9SRJB8Ze3X8IMn3su483DDJh5L8WXefOi77XJL/r6oOSnKz7v7lCtqfdc5MW19aYX3HdvfPuvv7Sc7PuvN8xjLbn57kiKr6syQXjcvum+Tg8Vo8LsnWSW6a4Vo6Mkm6+8xx2zm/TvKxmX0ePwZts/u/b5LHju1+IckNsu6aXck5+XaSm1fVP1fV/ZP8dIn3tZj1/pwuVsMyn987J3nP+Hj+5+uk7v5ud1+Y5FtJjhmXzx6z+yR5zdjuUUmuM17byeLX5Grdeaa2f81wnpPkXklelyTdfXF3L9dNZqFraSFbZggD98kQSL2gqm65nrUDAAAsacsVrHNekpvMPL9xLv8X+cVcLclPxh4dC7lw5nHN/H55d79hdsWq2jHJzxdYfyHvS/KiJJ9K8qXu/uEydc62e3iS/br7tKp6XJK9ltl2qToW0/Mfd/dnx2Ef90yyxRgsrHZ/s8fz4qw7vxdlXXi39Qq3OT9Dj4+7ZuzB0N3vqKovZPjCenRVPbG7P7VEPcvVd81V1nfJzPNLsvT1u0+GYG3fDF+sd81w7B46f8hSVS11TH/T3XPn69L9d/clVTW3/8rQi+Xoee3ulcWP76W6+8dVtVuGEODpSf40yeOXqGkhG/I5XayGZ2fpz+9iVnLOrpbkzvNDwfFULHvM1tNSAdfsNZhc9jq83LXU3QsFO+cl+UF3/zzJz6vq0xl6K31jgXUBAAA2yEp66JyUZJeq2qmqrp5hONBRK2m8u3+a5Jyqenhy6WTGuy2z2dFJHj/2DkhV7VBVv7XAep9J8sdVtfW47txwpXT3r8Z2XpfVD1+5dpLvjsM8Hj2z/Gfja/N9LcmOVXWL8fljkix3d5tHzPz+3Mzyt2XotbNozeMxPa+q9kuSqrpGLX+3pHOzbhjRSoY5JUPPlP0y9Dx51Livmyf59jhk6Kgkt1thW8uZre9hS6y3IjVMmH2T7j42yV9nmFB32wzXxDPnApyquv24yWcyBBhzkwvfdpW7PDrJU2vdHEi3HIdyLeXS66mG+Y2u1t3vS/KCDMOAVuuoJPuP18NOGXoIfXGlGy9UwzKf389n3bW0/3rUe0ySZ8zsf/dl1l/s87eUE7OutkdnOM9J8smMwyJrmDvoOkn+J8lvVdUNapgD60Hj64tdSwv5UJK7V9WW42fyDzIM2wQAANjolg10xr9EPyPDl9azkry7u5ebc2LWo5M8oapOy9DTY8kJlbv7mAzDJD43Dnt6bxb4IjfO6XJUktOSvD/JyRl6lcw5IsNf5I+Zv+0yXpBh2MzHM4Q1c47MMJnxl2vdJMRz4dEBGYalnJGhF8Lrl9nHNcaeLs9KMjsB7hFJrpd1Q7IW85gkB1bV6Rm+tP72Muu/JMmrquqEDD0eVmTsafCgJH9ZwwTCj0hy5jhM5lYZAqiN4R8zBCInJtkYt3TfIsnbx/Px5Qxztfwkw/w4WyU5fZwA96Xj+ocmueF4PA/KMMRmNbPVvinJV5OcMrb7hizfq+SwJB+tqmMzzHVz3HhcD0/yvMU2qqqHVNV5GYYTfaSqjk6S8TP57rGOjyV5enev+FwvUcNin99nJ/mrqvpihmFYq53d98Ake9Yw0fBXs/TcNBl72X22hkmbV3pL8gMzDL08PcNn5lnj8mcl2Xu8Pr6UZNdxGN3fZvjsfzjrPvuLXUsL1XhWhmN/eoYw7U1L9LQDAADYILVuNMn0VNW23X3B+NfwTyd5cnefMr72nCTbdfcL1rTIVajhrlkP7u7HrHUtVyXjXEtbdfevxrDukxkm8v31Gpd2hTV+5n7Z3V1V+yd5ZHev+O53DJ76/Jf3Ry/eWB3dWGvnHrLP8isBAMDqLDpFyMaam2KtHDYOkdk6yVtnwpwPJNk5w+Snk1BV/5zkAUkeuNa1XAVtk+EW4ltl+LA8VZizrD0yTGpcGe5Ytto5fwAAANgA6xXoVNVrc/lbYu+S5Jvzlr2qu9fnFswr0t2PWmT5Q+YvG0OeneYtPmj+RLYby2r3193PnL9skeO8SY/palTVDTL0Zpm1xfh7/nCfe69gcur1qWGDj9F4l7Q9N2phG2hjnftxaN815i2+SS57i/MkeUx3n7HSdrv7hAwT/m52VXXbDHetmnVhd//BZtr/AVk3fGvOZ7v76Ztj/wAAAMnEh1wBTJkhV1cuhlwBALAJLDrkaiV3uQIAAADgCkSgAwAAADAxAh0AAACAiRHoAAAAAEyMQAcAAABgYgQ6AAAAABMj0AEAAACYGIEOAAAAwMQIdAAAAAAmRqADAAAAMDECHQAAAICJEegAAAAATIxABwAAAGBiBDoAAAAAEyPQAQAAAJgYgQ4AAADAxAh0AAAAACZGoAMAAAAwMQIdAAAAgIkR6AAAAABMjEAHAAAAYGIEOgAAAAATI9ABAAAAmBiBDgAAAMDECHQAAAAAJkagAwAAADAxW651AQBXVbfdYbu87mn7rHUZAADABOmh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mOruta4B4CrpoIMO+tlWW2319bWugyuPCy64YPttt932B2tdB1cerik2NtcUG5PriY3tCnpN/eBlL3vZ/Rd6QaADsEaq6uTu3nOt6+DKwzXFxuaaYmNzTbExuZ7Y2KZ2TRlyBQAAADAxAh0AAACAiRHoAKydw9a6AK50XFNsbK4pNjbXFBuT64mNbVLXlDl0AAAAACZGDx0AAACAiRHoAAAAAEyMQAdgE6uq+1fV16vq7Ko6eIHXq6pePb5+elXdYS3qZDpWcE09eryWTq+qE6tqt7Wok2lY7nqaWe+OVXVxVT1sc9bH9Kzkmqqqvarq1Kr6SlUdv7lrZFpW8N+97arq36rqtPGaOmAt6mQaqurNVfW9qjpzkdcn8//mAh2ATaiqtkjy2iQPSHLrJI+sqlvPW+0BSXYZf56c5HWbtUgmZYXX1DlJ7tndt0vy0kxsgj82nxVeT3Pr/X2SozdvhUzNSq6pqrpukkOT7NvduyZ5+Oauk+lY4b9TT0/y1e7eLcleSf5PVV19sxbKlBye5P5LvD6Z/zcX6ABsWndKcnZ3f7u7f53kyCQPnrfOg5O8rQefT3LdqvqdzV0ok7HsNdXdJ3b3j8enn09y481cI9Oxkn+jkuSZSd6X5HubszgmaSXX1KOSvL+7/zNJutt1xVJWck11kmtXVSXZNsmPkly0ectkKrr70xmukcVM5v/NBToAm9YOSb4z8/y8cdlq14E5q71enpDko5u0IqZs2eupqnZI8pAkr9+MdTFdK/k36pZJrldVx1XVl6rqsZutOqZoJdfUa5L8fpL/TnJGkmd19yWbpzyuhCbz/+ZbrnUBAFdytcCyXo91YM6Kr5eq2jtDoHO3TVoRU7aS6+mVSQ7q7ouHP37DklZyTW2ZZI8k905yzSSfq6rPd/c3NnVxTNJKrqn7JTk1yb2S7Jzk41V1Qnf/dBPXxpXTZP7fXKADsGmdl+QmM89vnOGvR6tdB+as6HqpqtsleVOSB3T3DzdTbUzPSq6nPZMcOYY52yd5YFVd1N0f3CwVMjUr/e/eD7r750l+XlWfTrJbEoEOC1nJNXVAkkO6u5OcXVXnJLlVki9unhK5kpnM/5sbcgWwaZ2UZJeq2mmcnG//JEfNW+eoJI8dZ9T/wyTnd/d3N3ehTMay11RV3TTJ+5M8xl+8Wcay11N379TdO3b3jknem+RpwhyWsJL/7n0oyd2rasuq2ibJHyQ5azPXyXSs5Jr6zww9vlJVN0rye0m+vVmr5MpkMv9vrocOwCbU3RdV1TMy3BlmiyRv7u6vVNVTxtdfn+TfkzwwydlJfpHhr0ywoBVeUy9McoMkh469Ki7q7j3XqmauuFZ4PcGKreSa6u6zqupjSU5PckmSN3X3grcPhhX+O/XSJIdX1RkZhssc1N0/WLOiuUKrqndmuBva9lV1XpIXJdkqmd7/m9fQKw0AAACAqTDkCgAAAGBiBDoAAAAAEyPQAQAAAJgYgQ4AAADAxAh0AAAAACZGoAMAAAAwMQIdAAAAgIn5/wGOYzyL5TZnB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27" y="843558"/>
            <a:ext cx="3995388" cy="4135388"/>
          </a:xfrm>
          <a:prstGeom prst="rect">
            <a:avLst/>
          </a:prstGeom>
        </p:spPr>
      </p:pic>
    </p:spTree>
    <p:extLst>
      <p:ext uri="{BB962C8B-B14F-4D97-AF65-F5344CB8AC3E}">
        <p14:creationId xmlns:p14="http://schemas.microsoft.com/office/powerpoint/2010/main" val="284708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a:t>Выводы по проделанной работе</a:t>
            </a:r>
          </a:p>
        </p:txBody>
      </p:sp>
      <p:sp>
        <p:nvSpPr>
          <p:cNvPr id="9" name="Google Shape;101;p22"/>
          <p:cNvSpPr txBox="1">
            <a:spLocks noGrp="1"/>
          </p:cNvSpPr>
          <p:nvPr>
            <p:ph type="body" idx="1"/>
          </p:nvPr>
        </p:nvSpPr>
        <p:spPr>
          <a:xfrm>
            <a:off x="124260" y="933068"/>
            <a:ext cx="8768220" cy="3798921"/>
          </a:xfrm>
          <a:prstGeom prst="rect">
            <a:avLst/>
          </a:prstGeom>
          <a:noFill/>
          <a:ln>
            <a:noFill/>
          </a:ln>
        </p:spPr>
        <p:txBody>
          <a:bodyPr spcFirstLastPara="1" wrap="square" lIns="91425" tIns="45700" rIns="91425" bIns="45700" anchor="t" anchorCtr="0">
            <a:noAutofit/>
          </a:bodyPr>
          <a:lstStyle/>
          <a:p>
            <a:pPr marL="0" lvl="0" indent="0">
              <a:buClr>
                <a:srgbClr val="080808"/>
              </a:buClr>
              <a:buSzPts val="1600"/>
            </a:pPr>
            <a:r>
              <a:rPr lang="ru-RU" sz="1600" dirty="0" smtClean="0">
                <a:solidFill>
                  <a:srgbClr val="000000"/>
                </a:solidFill>
              </a:rPr>
              <a:t>1. В ходе разведывательного анализа данные </a:t>
            </a:r>
            <a:r>
              <a:rPr lang="ru-RU" sz="1600" dirty="0">
                <a:solidFill>
                  <a:srgbClr val="000000"/>
                </a:solidFill>
              </a:rPr>
              <a:t>с датчиков буровой установки для 178 аварий объединены в один файл, сформирована обучающая </a:t>
            </a:r>
            <a:r>
              <a:rPr lang="ru-RU" sz="1600" dirty="0" smtClean="0">
                <a:solidFill>
                  <a:srgbClr val="000000"/>
                </a:solidFill>
              </a:rPr>
              <a:t>(</a:t>
            </a:r>
            <a:r>
              <a:rPr lang="ru-RU" sz="1600" dirty="0">
                <a:solidFill>
                  <a:srgbClr val="000000"/>
                </a:solidFill>
              </a:rPr>
              <a:t>первые 121 аварий) и тестовая выборка </a:t>
            </a:r>
            <a:r>
              <a:rPr lang="ru-RU" sz="1600" dirty="0" smtClean="0">
                <a:solidFill>
                  <a:srgbClr val="000000"/>
                </a:solidFill>
              </a:rPr>
              <a:t>(последующие </a:t>
            </a:r>
            <a:r>
              <a:rPr lang="ru-RU" sz="1600" dirty="0">
                <a:solidFill>
                  <a:srgbClr val="000000"/>
                </a:solidFill>
              </a:rPr>
              <a:t>57 аварий). Осуществлено заполнение пропущенных значений, приведение значений к заданным единицам измерения. </a:t>
            </a:r>
            <a:endParaRPr lang="ru-RU" sz="1600" dirty="0" smtClean="0">
              <a:solidFill>
                <a:srgbClr val="000000"/>
              </a:solidFill>
            </a:endParaRPr>
          </a:p>
          <a:p>
            <a:pPr marL="0" lvl="0" indent="0">
              <a:buClr>
                <a:srgbClr val="080808"/>
              </a:buClr>
              <a:buSzPts val="1600"/>
            </a:pPr>
            <a:r>
              <a:rPr lang="ru-RU" sz="1600" dirty="0" smtClean="0">
                <a:solidFill>
                  <a:srgbClr val="000000"/>
                </a:solidFill>
              </a:rPr>
              <a:t>2. Выявлены </a:t>
            </a:r>
            <a:r>
              <a:rPr lang="ru-RU" sz="1600" dirty="0">
                <a:solidFill>
                  <a:srgbClr val="000000"/>
                </a:solidFill>
              </a:rPr>
              <a:t>значимые переменные для обучения модели (BPOS, HKLD, STOR, FLWI, RPM, SPPA), при помощи Tsfresh </a:t>
            </a:r>
            <a:r>
              <a:rPr lang="ru-RU" sz="1600" dirty="0" smtClean="0">
                <a:solidFill>
                  <a:srgbClr val="000000"/>
                </a:solidFill>
              </a:rPr>
              <a:t>сгенерированы </a:t>
            </a:r>
            <a:r>
              <a:rPr lang="ru-RU" sz="1600" dirty="0">
                <a:solidFill>
                  <a:srgbClr val="000000"/>
                </a:solidFill>
              </a:rPr>
              <a:t>дополнительные </a:t>
            </a:r>
            <a:r>
              <a:rPr lang="ru-RU" sz="1600" dirty="0" smtClean="0">
                <a:solidFill>
                  <a:srgbClr val="000000"/>
                </a:solidFill>
              </a:rPr>
              <a:t>признаки (787 </a:t>
            </a:r>
            <a:r>
              <a:rPr lang="ru-RU" sz="1600" dirty="0">
                <a:solidFill>
                  <a:srgbClr val="000000"/>
                </a:solidFill>
              </a:rPr>
              <a:t>признаков</a:t>
            </a:r>
            <a:r>
              <a:rPr lang="ru-RU" sz="1600" dirty="0" smtClean="0">
                <a:solidFill>
                  <a:srgbClr val="000000"/>
                </a:solidFill>
              </a:rPr>
              <a:t>). Из </a:t>
            </a:r>
            <a:r>
              <a:rPr lang="ru-RU" sz="1600" dirty="0">
                <a:solidFill>
                  <a:srgbClr val="000000"/>
                </a:solidFill>
              </a:rPr>
              <a:t>полученного множества признаков </a:t>
            </a:r>
            <a:r>
              <a:rPr lang="ru-RU" sz="1600" dirty="0" smtClean="0">
                <a:solidFill>
                  <a:srgbClr val="000000"/>
                </a:solidFill>
              </a:rPr>
              <a:t>выделен набор </a:t>
            </a:r>
            <a:r>
              <a:rPr lang="ru-RU" sz="1600" dirty="0">
                <a:solidFill>
                  <a:srgbClr val="000000"/>
                </a:solidFill>
              </a:rPr>
              <a:t>релевантных признаков (205 признаков).</a:t>
            </a:r>
          </a:p>
          <a:p>
            <a:pPr marL="0" lvl="0" indent="0">
              <a:buClr>
                <a:srgbClr val="080808"/>
              </a:buClr>
              <a:buSzPts val="1600"/>
            </a:pPr>
            <a:r>
              <a:rPr lang="ru-RU" sz="1600" dirty="0">
                <a:solidFill>
                  <a:srgbClr val="000000"/>
                </a:solidFill>
              </a:rPr>
              <a:t>3. Выбраны критерии качества при оценке моделей-кандидатов: количество верно распознанных 0 (отсутствие прихвата) и 1 (возникновение прихвата) согласно </a:t>
            </a:r>
            <a:r>
              <a:rPr lang="en-US" sz="1600" dirty="0">
                <a:solidFill>
                  <a:srgbClr val="000000"/>
                </a:solidFill>
              </a:rPr>
              <a:t>Confusion </a:t>
            </a:r>
            <a:r>
              <a:rPr lang="en-US" sz="1600" dirty="0" smtClean="0">
                <a:solidFill>
                  <a:srgbClr val="000000"/>
                </a:solidFill>
              </a:rPr>
              <a:t>Matrix.</a:t>
            </a:r>
            <a:r>
              <a:rPr lang="ru-RU" sz="1600" dirty="0" smtClean="0">
                <a:solidFill>
                  <a:srgbClr val="000000"/>
                </a:solidFill>
              </a:rPr>
              <a:t> Протестированы </a:t>
            </a:r>
            <a:r>
              <a:rPr lang="ru-RU" sz="1600" dirty="0">
                <a:solidFill>
                  <a:srgbClr val="000000"/>
                </a:solidFill>
              </a:rPr>
              <a:t>&lt;10 </a:t>
            </a:r>
            <a:r>
              <a:rPr lang="ru-RU" sz="1600" dirty="0" smtClean="0">
                <a:solidFill>
                  <a:srgbClr val="000000"/>
                </a:solidFill>
              </a:rPr>
              <a:t>моделей, наилучшие </a:t>
            </a:r>
            <a:r>
              <a:rPr lang="ru-RU" sz="1600" dirty="0">
                <a:solidFill>
                  <a:srgbClr val="000000"/>
                </a:solidFill>
              </a:rPr>
              <a:t>результаты получены для </a:t>
            </a:r>
            <a:r>
              <a:rPr lang="en-US" sz="1600" dirty="0">
                <a:solidFill>
                  <a:srgbClr val="000000"/>
                </a:solidFill>
              </a:rPr>
              <a:t>LAMA, </a:t>
            </a:r>
            <a:r>
              <a:rPr lang="ru-RU" sz="1600" dirty="0">
                <a:solidFill>
                  <a:srgbClr val="000000"/>
                </a:solidFill>
              </a:rPr>
              <a:t>обученной на наборе релевантных признаков.</a:t>
            </a:r>
          </a:p>
          <a:p>
            <a:pPr marL="0" lvl="0" indent="0">
              <a:buClr>
                <a:srgbClr val="080808"/>
              </a:buClr>
              <a:buSzPts val="1600"/>
            </a:pPr>
            <a:r>
              <a:rPr lang="ru-RU" sz="1600" dirty="0">
                <a:solidFill>
                  <a:srgbClr val="000000"/>
                </a:solidFill>
              </a:rPr>
              <a:t>4</a:t>
            </a:r>
            <a:r>
              <a:rPr lang="ru-RU" sz="1600" dirty="0" smtClean="0">
                <a:solidFill>
                  <a:srgbClr val="000000"/>
                </a:solidFill>
              </a:rPr>
              <a:t>. Осуществлена проверка работы </a:t>
            </a:r>
            <a:r>
              <a:rPr lang="ru-RU" sz="1600" dirty="0">
                <a:solidFill>
                  <a:srgbClr val="000000"/>
                </a:solidFill>
              </a:rPr>
              <a:t>выбранной </a:t>
            </a:r>
            <a:r>
              <a:rPr lang="ru-RU" sz="1600" dirty="0" smtClean="0">
                <a:solidFill>
                  <a:srgbClr val="000000"/>
                </a:solidFill>
              </a:rPr>
              <a:t>модели на исторических данных для одного дня, в ходе которой распознали </a:t>
            </a:r>
            <a:r>
              <a:rPr lang="ru-RU" sz="1600" dirty="0">
                <a:solidFill>
                  <a:srgbClr val="000000"/>
                </a:solidFill>
              </a:rPr>
              <a:t>все размеченные Заказчиком прихваты, из 241 ложных прихватов выявили те, которые действительно происходили, но не были размечены </a:t>
            </a:r>
            <a:r>
              <a:rPr lang="ru-RU" sz="1600" dirty="0" smtClean="0">
                <a:solidFill>
                  <a:srgbClr val="000000"/>
                </a:solidFill>
              </a:rPr>
              <a:t>Заказчиком.</a:t>
            </a:r>
            <a:endParaRPr lang="ru-RU" sz="1600" dirty="0">
              <a:solidFill>
                <a:srgbClr val="000000"/>
              </a:solidFill>
            </a:endParaRPr>
          </a:p>
          <a:p>
            <a:pPr marL="0" lvl="0" indent="0">
              <a:buClr>
                <a:srgbClr val="080808"/>
              </a:buClr>
              <a:buSzPts val="1600"/>
            </a:pPr>
            <a:r>
              <a:rPr lang="ru-RU" sz="1600" dirty="0" smtClean="0">
                <a:solidFill>
                  <a:srgbClr val="000000"/>
                </a:solidFill>
              </a:rPr>
              <a:t>5. При помощи новой переменной  </a:t>
            </a:r>
            <a:r>
              <a:rPr lang="en-US" sz="1600" dirty="0" smtClean="0">
                <a:solidFill>
                  <a:srgbClr val="000000"/>
                </a:solidFill>
              </a:rPr>
              <a:t>RUL</a:t>
            </a:r>
            <a:r>
              <a:rPr lang="ru-RU" sz="1600" dirty="0" smtClean="0">
                <a:solidFill>
                  <a:srgbClr val="000000"/>
                </a:solidFill>
              </a:rPr>
              <a:t> </a:t>
            </a:r>
            <a:r>
              <a:rPr lang="ru-RU" sz="1600" dirty="0">
                <a:solidFill>
                  <a:srgbClr val="000000"/>
                </a:solidFill>
              </a:rPr>
              <a:t>(Remain useful life) – </a:t>
            </a:r>
            <a:r>
              <a:rPr lang="ru-RU" sz="1600" dirty="0" smtClean="0">
                <a:solidFill>
                  <a:srgbClr val="000000"/>
                </a:solidFill>
              </a:rPr>
              <a:t>остаточного срока службы </a:t>
            </a:r>
            <a:r>
              <a:rPr lang="ru-RU" sz="1600" dirty="0">
                <a:solidFill>
                  <a:srgbClr val="000000"/>
                </a:solidFill>
              </a:rPr>
              <a:t>до </a:t>
            </a:r>
            <a:r>
              <a:rPr lang="ru-RU" sz="1600" dirty="0" smtClean="0">
                <a:solidFill>
                  <a:srgbClr val="000000"/>
                </a:solidFill>
              </a:rPr>
              <a:t>прихвата, решена задача регрессии </a:t>
            </a:r>
            <a:r>
              <a:rPr lang="ru-RU" sz="1600" dirty="0">
                <a:solidFill>
                  <a:srgbClr val="000000"/>
                </a:solidFill>
              </a:rPr>
              <a:t>и предупреждения </a:t>
            </a:r>
            <a:r>
              <a:rPr lang="ru-RU" sz="1600" dirty="0" smtClean="0">
                <a:solidFill>
                  <a:srgbClr val="000000"/>
                </a:solidFill>
              </a:rPr>
              <a:t>прихвата при </a:t>
            </a:r>
            <a:r>
              <a:rPr lang="ru-RU" sz="1600" dirty="0">
                <a:solidFill>
                  <a:srgbClr val="000000"/>
                </a:solidFill>
              </a:rPr>
              <a:t>бурении </a:t>
            </a:r>
            <a:r>
              <a:rPr lang="ru-RU" sz="1600" dirty="0" smtClean="0">
                <a:solidFill>
                  <a:srgbClr val="000000"/>
                </a:solidFill>
              </a:rPr>
              <a:t>скважин за 2-5 минут до его возникновения.</a:t>
            </a:r>
            <a:endParaRPr sz="1600" dirty="0">
              <a:solidFill>
                <a:srgbClr val="000000"/>
              </a:solidFill>
              <a:sym typeface="Arial Narrow"/>
            </a:endParaRPr>
          </a:p>
        </p:txBody>
      </p:sp>
      <p:sp>
        <p:nvSpPr>
          <p:cNvPr id="3" name="AutoShape 5" descr="data:image/png;base64,iVBORw0KGgoAAAANSUhEUgAABHQAAAJTCAYAAABpdUECAAAAOXRFWHRTb2Z0d2FyZQBNYXRwbG90bGliIHZlcnNpb24zLjMuMiwgaHR0cHM6Ly9tYXRwbG90bGliLm9yZy8vihELAAAACXBIWXMAAAsTAAALEwEAmpwYAABSFUlEQVR4nO3dd7g1ZXkv/u8toIgoFoxJsICIMaKCgiZ2UGPDIEaNqNGILVY0ORrwZ2zRHEnMOVGjqGgUjSh2JRoFCyCKBUSaYkEhkcQTO4oFBe7fHzObd7HZ9W2bgc/nuva115o188y9Zma9sL77eZ6p7g4AAAAA03G1tS4AAAAAgNUR6AAAAABMjEAHAAAAYGIEOgAAAAATI9ABAAAAmBiBDgAAAMDECHQAAK7gqmqvquqqevEGtvO4sZ3HrWKbw8dtdtyQfQMAG5dABwBgEVX1jjHMeOoK1v34uO5+m6G0K42ZsOq4ta5lU1ufQO2qoKqOG4/LXkusc/j8Y1eD+1fVP1fVqVX146r6VVV9vapeWVU3Wma/t6yq11bV16rqgqr6+bjtoVX1exvwfq5fVQeP7+t7VfXrqvpZVX2lqt5SVX9cVTVvm7nPwfyfX4zbHVJV119gXy+eWfetS9R0z5n1zl3f9wZcsWy51gUAAFyBHZbkkUmelOR1i6009l65d5LvJvnwJqjji0l+P8kPNkHbMFXXSPLRJL9O8ukkn0iyRZJ7JXlWkv2r6u7d/c35G1bVgUn+b4Y/cH86w+e2k+yR5ClJnlxVf9Xdr15NQVW1b5K3JrluknOT/HuGfxeunmTnJPsleVyS9yZ5+AJN/EeSw+eaS7J9kvsnOSjJQ6pqj+6+YIHtLkry8Kp6Vnf/ZIHXnzSu4/sfXIn4QAMALKK7j6uqbyS5fVXdobtPWWTVJ2b48vWW7r5oE9TxiyRf29jtwsRdnORvkhza3T+eW1hVV0tyaJK/yBDa/PHsRlX12CSvSvKjJA/p7k/Pe/3uST6Y5FVV9ZPufttKiqmqeyV5X4bg5ElJ3tzdl8xbZ+skf5bkvos0c253v3jeNldPcmKGsOlhWRf4zPpwhrDo0UleO2/76yV5aJJ/S/KQlbwXYBoMuQIAWNobx99PWujFqtoiw1/cO8mbxmX7VdXbq+ob4zCOC6rqS1V14Phlc34bc8NJbl5Vz6yq06vql3PDkBabQ6eq9qiqV1XVaVX1o3G4yTer6v+MX+IWVVX7VNWJY30/rqr3VtUuqzkwVfUH43b/bxxW8p2qekNV/e5q2lmk7UuHJ1XVH1XVCeNx/P44bOW643q3r6oPj+/hgqo6qhaY76fWDeu5RlW9rKrOqaoLq+pbVfWi8UvzQnXcu6o+NnN8vzEOf9luiX1cvapeWMPwnQvH83tckreMq75l3rCaHcftf3fc7rMzx/S/axj69/sL7G/HcfvDx8dHVtUPxjpPrqoHLXF8H1FVn5x5X+dW1Turas8F1n1kVR1b64Y0nVVVf1NV11is/c2hu3/T3X83G+aMyy9J8rfj071mX6uqayd55fj0UfPDnHH7EzIEI0nyT+M2Sxr/HXh9hj+YH9jdb5of5oxt/6q735TkUcu1ObPNr5McPz694SKrfSzJeVn436nHJNk66/4tA64kBDoAAEt7a4YhHY+qqm0WeP2BSXZI8onuPmdcdkiSOyT5QpJ/TvKvSbbN0Ctg0XkuxtdfmuSM8fFnl6ntSUn2T/L1DGHB6zMM7/irJJ9d4ovon2TogXDeuJ/PZfgL/udrhXOHVNUBY30PSHJshi/JJ2forXRyVd10Je2swL5JPpLk+xne3zczBGgfrKo/TPKZDF+i/2Ws54+TfGSh4Gz07iSPz9Bb4TUZgrgXJ3lf1eXmNfmLJB9PctcMx+uVGXp1HJTkxLlQaQHvS/K0DL0qXpnhfB6e5EPj6x9K8pKZn5+My++R5ODx+fuS/FOSz2folXFSVe22yP5ulmFY3o4ZrrV3JblNkg9V1d7z3lNV1eFJjkxyuyTvH/dzQpK7J3nQvPX/Jck7ktxiXPe14zF4aZKPVdWW89afm9PlxYvUurn8evw9v8fcw5JcL8kXu/voxTbu7o8lOSnJ9cdtlrNXkl2SfCfJm5dbeTU9+apqqyT3HJ+evMhqF4/73W2BUO5JGYZ/fWKl+wSmwZArAIAldPf3q+qDSf50/Dl83ipPHH8fNrNsn+7+1uxKY8DwliSPrarXdPcXFtjdHZLcfiYYWs7Lkzy9uy+et68nZOgt9LQkf7/Adn+c5I+7+8Mz2zwrQ/hwaIb5gBZVVbdM8oYMXxLv2d3/NfPavTKEIK/KxhnesW+Se3f38WP7V0tydJL7ZJif5MndfcTM/v8lQ2Dzx1kXoMz6/SS7zvXqqKrnZwikHpRhKMy/jstvluTVSS5IcqfuvnTIW1UdmuSpSf4hyZMX2MfNktymuy8z59GYFz04yQe7+/AFtvtUkht198/mbbdbhrDqkAwB2nx7JXlxd79kZpt3ZOi18dzx/c15UpI/zxBW/FF3nz+zzRZJfmvm+eMyHMsPJHl0d/9y5rUXJ3lRkqdnONcbw+Nq8YmRd19lW08Yf39s3vK7jb9XEm58PMkdMwR6b1lm3buOv4+f/3lcpR1nwrBKcoMk90ty0ySHdPexi22YIdT8mwzn+OQkGUPP24zLewPqAq6ABDoAAMs7LEOY88TMBDpV9TsZeuj8T2bCg/lhzrjskqp6VZLHZviCtlCg8w+rCHPS3f+xyEtvzjB3yP2ycKDzqdkwZ/SaJM9Mcq+qutkSbSdDmLFVkmfNhjljTZ+qqqOS/HFVXXt+OLEe3jkX5oztX1JV/5oh0DlzNswZvS1DCLF7Fg50Xjo7RKe7f1VVz8sQejw+Y6CTIdy5epL/MxvmjJ4/vv6Yqnpmd1847/UXzA9zVqK7v7fI8tOq6lNJ7ltVW3X3b+at8h9JXjZvm6Or6j+T3Gneus8cf//FbJgzbnNxhh5ec56VoYfL42fDnNFLkzwjw9Ck2UDnNRl6/6zPBN5/vh7bXE5V3TFD2PSzDEHGrN8Zf39nBU3NrbOSIYS/Pf7+r4VeXKTH0isXmMD4Zhlqn+9jWfh6vlR3/2dVHZPkkTVM6PzzDOHOxVk+kAImSKADALC8TyX5VpK7VtXvd/dZ4/IDMvz/1OGzX7Kr6gYZekY8MMnNk1xrXns7LLKfL66mqHEoxl9kGHZ16yTb5bJD6hfbz/HzF3T3xVX1mQx34rl9hpBgMXcef99z/PI8329luNvQLZN8aan3sAILDTH57/H3Qm3PfaG+8SLtXe69ZxhudFGG9z3nDuPvT81fubt/XFVfzjBE6lZJTpu3yqrO46yq2ifDXZb2zHCHo/n/v759Lhu6JMmpi/QK+U7WnatU1bUy9Nb4n+7+8jJ1bJNktwzBzLPnjUabc2GGHk+XGoOs9b0b297dfdwi9RyeFQQ+Y++xf8sQOO6/QLg690ZW0ltlY667UEhzeNYNt5tzfHfvdWmjw78ld8nQW+zTVbVfd//7EnW8McNdsfavqvckeUSSj3T3f88fHgdMnw81AMAyurur6k0Zhjg9Mcn/GudbeUJmJkNOknFelZOS7JThi/3bMsw5clGGWxk/K8Ptlhfy/1ZZ2rsyDGv6doa/3v+/DF+yk+TZS+znf5bZ/+Um/J3nBuPv5y6z3rbLvL4S5y+w7KIVvLbVIu1d7r2PYdYPMzPcKOuOwfzwJPOWX3eB11Z7HpNceivtVyX5cYbhPv+Z5BcZrrH9MgQsC53TnyzS5EW5bMA3V+uCvUjmuV6GkOKGWTiMuMKpYVLvYzPMe7N/dx+1wGpz520lczzNhYKLXQMLtbtgiNrdlyZiY3B614XWW2C7Hyb5t6r6ZYZr4p8yDDVczFEZrr8nZvgMXCsmQ4YrLYEOAMDKvCXDnXMeOw7RuXuG3jef6u6zZ9Z7YoYw5yUL3H74zhkCncWseI6LceLTh2SYC+SB83oIXS3JXy+x+Y0WWT43bGShoGTW3OvbdfdPV1DuFcmNMgQllxrnjrlBktn3MvcefzvJVxZo53fmrXep7l71XCVj74mXZPgyfofu/u681++84Iar85Px92I9t2bNva8vd/cdllzzCmC8C9gnM5zHh3f3YsOTPpOhZ919MgydW8p9xt/LTU4+u85eVXW1he5wtYHmhmjesqq2mz9cbk53XzT2Zjo4QyB1XpKPbuRagCsId7kCAFiB7v6fDH/93j5Db4m52wMfNm/VW4y/37dAM/dcYNn6mtvPUQvMqXKnJNdcYtvL1TGGGnMTxi45HCfDnZeSIdSamoXOwd0z/KFz9n3PPd5r/spjL6zdk/wqyVnzX1/C3LCoLRZ4bfsMPWhOXCDM2TbrhoCtt3FOlTOT3Kiqbr/MuhdkCLJ2rarrb+i+N6Wqum2S4zL0zHnoEmFOkrw3Q7B1p6r6oyXa/KMMn6Mfj9ss57gkZye5SYbAaGO73szj5b7DvSlDOHzjJG/ewEmagSswgQ4AwMrNDV34XxlCnR9kuAPQrHPH33vNLhy/QD9vI9ay2H5+K8OtpZdyr6p60Lxlz8gwf86xy0yInAwT3/4myT+Nc5ZcRlVdvaquqGHPC6rq0i/HVbV1hqF0yWUnjn17hvf4zKq6RS7rpUmuk+TtC0yIvJQfjr8XGu7zvQzDq/YYA5y5+rbKMAxr+1XsZymvHn+/oaouM7Suqq42TvQ95/9mmBj6zQvdor2qrldVd5i3bPuqulVVbax6l1RVu2cYZnXtJA9eYLLvyxh7lP2v8ek7qupyQ5+q6i4ZbtWeJM9eycTeY2jylAzD3P65qg4Ye8rNb3urJNss194C/mr8ffrspN6L1PKtDPPoPCTrzjdwJWTIFQDAyh2T5Jysu3PQa7r71/PWeVuGuWVeWVV7J/lmkl0y3Bb7/RkmKd0YTsowzONPqurEDENJbpThttZfz7qJgxfyb0k+UFUfyNCrYLcMEzj/KMOtzpfU3V+rqsdnuJvWV6rqY0m+kWHOjptm6PHy/QwTBl/RnJWh5vdmCGwenCHI+kjW3eEq3X1uVT07Qzh2SlW9O8N7umeGiYa/luSgVe77cxlCm2ePvV7m5vP55+4+v6penWGozBlV9aEMYcreGXqeHDs+3lBvytAT67FJvjnu5/sZ7uR0rwzn9MVJ0t1vrqo9MlwT36qqozMMV7t+hmGF98gQgj1lpv1nZJhz5yVz7WwqYzD3ybGeTya58yJD0y5zN6nxfV03w23nT6iq4zJMsN1J9shwnC/JEOa8baX1dPcnq+phSd6a4Ti+sKqOz/BZ3DrDMb5PhmFhp2fhuY9mb1ue8b3dZazrlxmO70pqOWaldQPTJdABAFihcXLkf8m6W0RfbrLR8W4yd09ySIYvzvfL8OX/aRnmu9kogc44ke++Yy0PTHJghslu3zQu++oSm78/w1Cx5yfZJ0Ow8f4kz+vub6xw/2+vqtMy9HbYO8l9k/w8w5fX92aYsPmK6E+TvCDD7bZ/N8Mxe3GSQ+bPfdPdh1bV2Umek+ShGXpWfCfJK5L87wVuOb2k8e5YD80QeByQdXc/e3uGOWtekCFceWKGu5edn2Ei3L/JEJBssPE9/vl4e+snZzge18gwqe8JGYYVzq7/9Kr6aIbQ5j4ZhoX9KEOw84qx9rWyXYbAI0nuPf4s5PDMC0+6+/9W1b9nmNPqXkn+cHzpvCRvSPKqBW5Xv6zu/lBV7Zzh2D4gw+fruhmG552XITh8T5J/X2Senfm3Lf91hmv0X5K8oru/vtqagCuvWo852wAAYFLGXhj3nL3bEABMmTl0AAAAACZGoAMAAAAwMQIdAAAAgIkxhw4AAADAxLjLFcAaeetb39p//ud/vtZlAAAAV1yLTuZvyBXAGvn5z3++1iUAAAATJd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dlyrQsAuKo647/Oz44Hf2StywAAAJKce8g+a13Cquih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rCnSq6v5V9fWqOruqDt7URV0RVdV+VXXrmed/W1X3WY92zq2q7TdudUlV7VVVH95Ibe1YVWdujLZYWFU9u6q2WY/tHl5VX6mqS6pqz3mvPW/8jH69qu638apde1V13ap62grWe8V4fF6xOepapIY7VtXFVfWwtaoBAAC48ls20KmqLZK8NskDktw6ySNng421UION3rtofK+L2S/D+0+SdPcLu/sTG7sGrjKenWTVgU6SM5P8SZJPzy4cP5P7J9k1yf2THLrM9Tw1102ybKCT5C+S3KG7n7tpy1nYeMz/PsnRa7F/AADgqmMlocidkpzd3d/u7l8nOTLJg1e6g6rauao+VlVfqqoTqupW4/LDq+rVVXViVX179q/ZVfXcqjqpqk6vqpeMy3asqrOq6tAkpyS5SVW9oKq+VlUfr6p3VtVzxv2dMtPWLlX1pSXqO7eqXlhVn0ny8Kp60rjv06rqfVW1TVXdJcm+SV5RVaeO+zh8ruaqundVfbmqzqiqN1fVNZY5LM+tqi+OP7eoqmtX1TlVtdXY3nXGurZapOZbVNUnxhpPqaqdx5e2rar3jsfkiKqqmfe4/fh4z6o6bnz84rHe48ZzcOAC+7r5+N7uWFW7jjWfOp6bXZZ5n7PtzJ2/N449KI6pqmuOrx0319ukqravqnPHx4+rqg9W1b+Nx+cZVfVXYz2fr6rrL7G/A6vqq2OdR47LrjW+35PGNh48Lt+mqt49rvuuqvrCTD0XVNXfj9fvJ6rqTjPHa99xnS1q6Bkyd83+xbh8r3Hdy5yT8Tj/bpJjq+rYcfvDq+rM8Rr6y8XeV3ef1d1fX+ClByc5srsv7O5zkpyd4bO70vOzYA21+Od35/EcnFRDb7ULZt7z8ePx/EZVHVJVjx6vmzPmrtWqumENn6+Txp+7jssXuyYPSbLzeO0t2Pumqo5Kcq0kX6iqR1TVzarqk+M5+WRV3XRc70ZV9YEaPj+nVdVdal6vtBr+LXnx+Phy19ISnpnkfUm+t8SxfnJVnVxVJ1/8i/OXaQ4AAGBhKwl0dkjynZnn543LVuqwJM/s7j2SPCfJoTOv/U6SuyV5UIYvbKmq+ybZJcOX0d2T7FFV9xjX/70kb+vu2ye5YZKHJrl9hh4LeyZJd38ryflVtfu4zQFJDl+mxl919926+8gk7+/uO3b3bknOSvKE7j4xyVFJntvdu4/7yFjv1mP7j+ju2ybZMslTl9nfT7v7Tklek+SV3f2zJMcl2Wd8ff8k7+vu3yyy/RFJXjvWeJck3x2X3z5Dz49bJ7l5krsuU0eS3CrJ/TIc7xfVTIhUVb+X4cvpAd19UpKnJHlVd++e4Xift4L2Z+0y1r1rkp9kOH/LuU2SR431/V2SX4zn/3NJHrvEdgcnuX13326sO0men+RT3X3HJHtnCOiulaHnx4/HdV+aZI+Zdq6V5Ljx+v1Zkpcl+aMkD0nyt+M6T0hy/tjuHZM8qap2Gl+73Dnp7lcn+e8ke3f33hmu8x26+zbjNfSWFRyX+Tb0c7pYDYt9fl+V4Vq44/heZu2W5FlJbpvkMUluOV7vb8oQeMxt/0/j9g8dX5uz0DV5cJJvjZ+/BXvfdPe+SX45rvOuDJ+vt43n9Ygkrx5XfXWS48fPzx2SfGWZY7PQtXQ5VbVDhuvi9Us11t2Hdfee3b3nFttst8yuAQAAFraSQKcWWNYrabyqts0QOLynqk5N8oYMIc6cD3b3Jd391SQ3Gpfdd/z5coaeOLfKEAQkyX909+fHx3dL8qHu/uUYiPzbTLtvSnJADcMfHpHkHcuU+q6Zx7cZeyKckeTRGYawLOX3kpzT3d8Yn781yT2WWD9J3jnz+86zNY+PD8giX+qr6toZvnh/IEm6+1fd/Yvx5S9293ndfUmSU5PsuEwdSfKRsVfHDzL0Kpg7DzdM8qEkf9bdp47LPpfk/6uqg5LcrLt/uYL2Z50z09aXVljfsd39s+7+fpLzs+48n7HM9qcnOaKq/izJReOy+yY5eLwWj0uydZKbZriWjkyS7j5z3HbOr5N8bGafx49B2+z+75vksWO7X0hyg6y7ZldyTr6d5OZV9c9Vdf8kP13ifS1mvT+ni9WwzOf3zkneMz6e//k6qbu/290XJvlWkmPG5bPH7D5JXjO2e1SS64zXdrL4Nblad56p7V8znOckuVeS1yVJd1/c3ct1k1noWlrIK5Mc1N0Xr2e9AAAAK7blCtY5L8lNZp7fOJf/i/xirpbkJ2OPjoVcOPO4Zn6/vLvfMLtiVe2Y5OcLrL+Q9yV5UZJPJflSd/9wmTpn2z08yX7dfVpVPS7JXstsu1Qdi+n5j7v7s+Owj3sm2WIMFla7v9njeXHWnd+Lsi6823qF25yfocfHXTP2YOjud1TVFzL0JDq6qp7Y3Z9aop7l6rvmKuu7ZOb5JVn6+t0nQ7C2b5IXVNWuGY7dQ+cPWaqqpY7pb7p77nxduv/uvqSq5vZfGXqxXGbelKraK4sf30t194+rarcMvVKenuRPkzx+iZoWsiGf08VqeHaW/vwuZiXn7GpJ7jw/FBxPxbLHbD0tFXDNXoPJZa/Dy11L3b1QsLNnkiPH97B9kgdW1UXd/cENqhoAAGABK+mhc1KSXapqp6q6eobhQEetpPHu/mmSc6rq4cmlkxnvtsxmRyd5/Ng7IFW1Q1X91gLrfSbJH1fV1uO6c8OV0t2/Gtt5XVY/fOXaSb47DvN49Mzyn42vzfe1JDtW1S3G549Jcvwy+3jEzO/PzSx/W4ZeO4vWPB7T86pqvySpqmvU8ndLOjfrhhGtZJhTMvRM2S9Dz5NHjfu6eZJvj0OGjkpyuxW2tZzZ+jb4zkA1TJh9k+4+NslfZ5hQd9sM18Qz5wKcqrr9uMlnMgQYc5ML33aVuzw6yVNr3RxItxyHci3l0uuphvmNrtbd70vyggzDgFbrqCT7j9fDThl6CH1xpRsvVMMyn9/PZ921tP961HtMkmfM7H/3ZdZf7PO3lBOzrrZHZzjPSfLJjMMia5g76DpJ/ifJb1XVDWqYA+tB4+uLXUuX0907dfeO3b1jkvcmeZowBwAA2FSWDXTGv0Q/I8OX1rOSvLu7l5tzYtajkzyhqk7L0NNjyQmVu/uYDMMkPjcOe3pvFvgiN87pclSS05K8P8nJGXqVzDkiw1/kj5m/7TJekGHYzMczhDVzjswwmfGXa90kxHPh0QEZhqWckaEXwpJzaCS5xtjT5VlJZifAPSLJ9bJuSNZiHpPkwKo6PcOX1t9eZv2XJHlVVZ2QocfDinT3zzN8sf3LGiYQfkSSM8dhMrfKEEBtDP+YIRA5MUPPhg21RZK3j+fjyxnmavlJhvlxtkpy+jgB7kvH9Q9NcsPxeB6UYYjNamarfVOSryY5ZWz3DVm+V8lhST5aVcdmmOvmuPG4Hp7keYttVFUPqarzMgwn+khVHZ0k42fy3WMdH0vy9FUO/VmshsU+v89O8ldV9cUMw7BWO7vvgUn2HCca/mqWmJsmScZedp+tYdLmld6S/MAMQy9Pz/CZeda4/FlJ9h6vjy8l2XUcRve3GT77H866z/5i1xIAAMCaqnWjSaanqrbt7gvGHiqfTvLk7j5lfO05Sbbr7hesaZGrUMNdsx7c3Y9Z61quSsa5lrbq7l+NYd0nM0zk++s1Lu0Ka/zM/bK7u6r2T/LI7l7x3e8YPPX5L++PXryxOroBAAAb4txD9ll+pc1v0SlCNtbcFGvlsHGIzNZJ3joT5nwgyc4ZJj+dhKr65yQPSPLAta7lKmibDLcQ3yrDh+Wpwpxl7ZFhUuPKcMey1c75AwAAwAZYr0Cnql6by98Se5ck35y37FXdvT63YF6R7n7UIssfMn/ZGPLsNG/xQfMnst1YVru/7n7m/GWLHOdNekxXo6pukKE3y6wtxt/zh/vcewWTU69PDRt8jMa7pO25UQvbQBvr3I9D+64xb/FNctlbnCfJY7r7jJW2290nZLg9+WZXVbfNcNeqWRd29x9spv0fkHXDt+Z8trufvjn2DwAAkEx8yBXAlBlyBQAAVxxTG3K1krtcAQAAAHAFItABAAAAmBiBDgAAAMDECHQAAAAAJkagAwAAADAxAh0AAACAiRHoAAAAAEyMQAcAAABgYgQ6AAAAABMj0AEAAACYGIEOAAAAwMQIdAAAAAAmRqADAAAAMDECHQAAAICJEegAAAAATIxABwAAAGBiBDoAAAAAEyPQAQAAAJgYgQ4AAADAxAh0AAAAACZGoAMAAAAwMQIdAAAAgIkR6AAAAABMjEAHAAAAYGIEOgAAAAATI9ABAAAAmJgt17oAgKuq2+6wXV73tH3WugwAAGCC9NABAAAAmBiBDgAAAMDECHQAAAAAJkagAwAAADAxAh0AAACAiRHoAAAAAEyMQAcAAABgYgQ6AAAAABMj0AEAAACYGIEOAAAAwMQIdAAAAAAmRqADAAAAMDECHQAAAICJEegAAAAATIxABwAAAGBiBDoAAAAAEyPQAQAAAJiYLde6AICrqjP+6/zsePBH1roMAOAq4txD9lnrEoCNSA8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blKBjpVdf+q+npVnV1VB2+mfV63qp62mfZ1w6r6QlV9uaruXlUPr6qzqurYqtqzql69zPb/XlXXXc9971dVt16vwjeR8Rh8papOraprVtUrxuevWGKbP62qr47rvWMz1HiT8fycNe7zWZtgH0+pqscusHzHqjpzfLx7VT1w5rUXV9VzNsK+31tVN6+qbarqI1X1tfF9HrKCbXesql+O5+/Uqnr9CrZ5+Nj+JVW157zXnjd+9r9eVfdbQVuvGOs9vao+MPvZWKytqvpEVV1vubYBAADW11Uu0KmqLZK8NskDktw6ySM3UwBx3SSbJdBJcu8kX+vu23f3CUmekORp3b13d5/c3QcutXF3P7C7f7Ke+94vw3G9Inl0kn/s7t27+5dJ/iLJHbr7uQutXFW7JHlekrt2965Jnr0Zarwoyf/q7t9P8odJnr6xr8vufn13v22Z1XZP8sBl1lmVqto1yRbd/e1x0T92962S3D7JXavqASto5lvj+du9u5+ygvXPTPInST49r5ZbJ9k/ya5J7p/k0PHfhKV8PMltuvt2Sb6R4dpYrq1/zeb7vAMAAFdBV7lAJ8mdkpzd3d/u7l8nOTLJg1fTQFXdYvwL/GlVdUpV7VxVh1bVvuPrH6iqN4+Pn1BVL0tySJKdxx4GS/UM+euqOmNs+5Bx2e5V9fmZHgLXG5fvXFUfq6ovVdUJVXWrqto9yT8keeC4rxcluVuS1489Dfaqqg+P229bVW8Z93d6VT10XH5uVW0/Pv6zqvri2NYb5r6wVtUFVfV3Y52fr6obVdVdkuyb5BXj+jtX1YFjT5fTq+rIVR7nxep75LjszKr6+5n171tVnxvPyXvG7Z+Y5E+TvLCqjqiqo5JcK8kXquoRi+z6SUle290/TpLu/t4q617uWric7v5ud58yPv5ZkrOS7LCKff5WVX1pfLxbVXVV3XR8/q0aesZc2tumqvYYz93nkjx9XHb1JH+b5BHj+Zs7PreuquOq6ttVdeC47rVq6Glz2ngeFjuWyRCofWh8b7/o7mPHx79OckqSG6/0fa5Ud5/V3V9f4KUHJzmyuy/s7nOSnJ3h34Sl2jqmuy8an34+6+pdqq2jkjxyofaq6slVdXJVnXzxL85f3RsDAAAYXRUDnR2SfGfm+XlZxRfn0REZvvDvluQuSb6boSfA3Wf2Mde74m5JTkhycNb1MlisZ8gDMvRw+YOx7X8YX3pbkoPGHgJnJHnRuPywJM/s7j2SPCfJod19apIXJnnXuK+XJDk5yaMX2O8Lkpzf3bcd2/7UvHp+P8kjMvRU2T3JxRm+nCdDKPL5sc5PJ3lSd5+Y4Yvsc8d9f2t837cf219Jz4ol66uq303y90nulaE3yR1rGOa1fZK/SXKf7r7D+J7/qrvfNFPTo7t73yS/HOt71yL7vWWSW1bVZ8ew6v6rrHu5a2FJVbVjht4rX1jpDsfQaeuqus6475OT3L2qbpbke939i3mbvCXJgd1955k2fp3LXjtzx+dWSe6XIax4UVVtlaFHyn93927dfZskH1uivLsm+dIC7/O6Sf44ySdX8BZ3qmEI4fFVdfflV1/Uhn7+H5/ko8u1NYaB16iqG8xvoLsP6+49u3vPLbbZbjW1AwAAXGrLtS5gDdQCy3rFG1ddO8kO3f2BJOnuX43LT0jy7BqGYXw1yfWq6neS3DnJgUku98VuAfdJ8pa5L9/d/aOq2i7Jdbv7+HGdtyZ5T1VtmyFMek/VpW/pGit9HzP723/uyVyPlBn3TrJHkpPGfVwzyVxvlV8n+fD4+EtJ/miRfZye5Iiq+mCSD25ofVV1jyTHdff3k6SqjkhyjwxDlm6d5LNjrVdP8rlV7m/Olkl2SbJXht4YJ1TVbVYxDG25a2FR43l9X5Jnd/dPV1n3iRnCk3sk+d8ZQpfKvBBpgWvqXzMMQVzMR7r7wiQXVtX3ktwoQ7D4j2MPqQ+PQ/sW8ztJvj+vhi2TvDPJq2eGYi3mu0lu2t0/rKo9knywqnZdj+OTbMDnv6qen+E6O2KFbX0vye8m+eFqCgQAAFiJq2Kgc16Sm8w8v3GS/17F9gt9iUt3/1cNQ6Hun6GHxvUzDPW5oLt/ttBf6hdpe6Xh0tWS/GTsObO+lttfJXlrdz9vgdd+091z216cxa+lfTIEDPsmecH4RfyiRdZdSX0LHv9x+ce7e8FhLqt0XobeR79Jck5VfT1DwHPSSjZe7lpYbLux58v7khzR3e9fj7pPyNA752YZhjgdlOH4fXjeequ5zpLkwpnHFyfZsru/MYYrD0zy8qo6prv/dpHtf5lk63nLDkvyze5+5XI7nwuTxsdfqqpvZehFdfIq3sOc9fr8V9WfJ3lQknvPXPfLtbV1hvcOAACw0V0Vh1ydlGSXqtppnDNk/wxDclZk7BVwXlXtlyRVdY2q2mZ8+XMZJtD9dIYv18/Jut4RP0ty7WWaPybJ4+faq6rrd/f5SX48M8zkMUmOH+s4p6oePq5bVbXbSt/HzP6eMfekLn9Xnk8meVhV/dZcPeMQnqVc+j6r6mpJbjLOmfLXGSaG3nYD6/tCkntW1fY1zOfzyCTHZ5jb5K5VdYtx3W2q6par2NesDybZe2xn+wzhwXK9SOZb6lq4nBq6Ff1LkrO6+/+uuuLBp5P8WYag5JIkP8oQuHx2dqWxp9H5VXW3cdGjZ15eyXWacejbL7r77Un+Mckdllj9rCS3mNn2ZUm2y7zJpqvqIVX18gX2dcNaN3fTzTOEa98en7+tqpacA2eeo5LsP35udxrb+uJSbY1D7g5Ksu+8oWtLtVVJfjvJuauoDQAAYMWucoHO2DvkGUmOzvBF893d/ZVVNvOYJAdW1ekZhrn89rj8hAy9F87OMNnr9cdl6e4fZhgOdGYtMilyd38sw5fEk6vq1AwhQJL8eYaJhk/PMG/MXE+IRyd5QlWdluQrWeXkzklelmE40JljG3vPq+erGealOWbc98czDJ9ZypFJnltVX87wBfftVXVGki8n+adV3j3rcvV193cz3GXo2CSnJTmluz80DsF6XJJ3jrV+PsPcL+vj6CQ/rKqvjvt57nj+VmPRa2ERd81wXd2r1t2ee1V3m+ruc8eHc3d2+kyGXlzzh9IlyQFJXlvDpMizvUiOzTAJ8uykyAu5bZIvjtfp8zOcq8V8JMPwtVTVjcf1b53klHE/TxzX2znJQsOo7pHk9PEaeG+Sp3T3j8bXbpdhSNZljOHQeRmGuX2kqo5OkvGz/u4MQ+E+luTp3X3xUm0leU2GkOvjNXPb9GXa2iNDL6+V9kYDAABYlVo3egBg46uqa2YIiu46E3gstN7bk/zl3PxIK2j3Okn+pbsfvhFq3Ghtje29KslR3b3khM9Pff7L+6MX325j7BIAYFnnHrLPWpcArN5i045c9XroAJtXd/8yw53ZlrybVHf/2UrDnHH9n26sAGZjtjU6c7kwBwAAYENcFSdFXlBVvTbDsJdZuyT55rxlr+rut2zgvm6b4c5Csy7s7j/YkHanoKoOSPKseYsXOs6f7e6nb+Janp9k/pf493T33y2w7kLn7Ca57G2rk2XO4zg59kJf9O+90LCuzXldbqiq+kCSneYtPqi7j+7uo9eiprXS3W9c6xoAAIArN0OuANaIIVcAwOZkyBVMkiFXAAAAAFcWAh0AAACAiRHoAAAAAEyMQAcAAABgYgQ6AAAAABMj0AEAAACYGIEOAAAAwMQIdAAAAAAmRqADAAAAMDECHQAAAICJEegAAAAATIxABwAAAGBiBDoAAAAAEyPQAQAAAJgYgQ4AAADAxAh0AAAAACZGoAMAAAAwMQIdAAAAgIkR6AAAAABMjEAHAAAAYGIEOgAAAAATI9ABAAAAmBiBDgAAAMDECHQAAAAAJkagAwAAADAxAh0AAACAiRHoAAAAAEzMlmtdAMBV1W132C6ve9o+a10GAAAwQXroAAAAAEyMQAcAAABgYgQ6AAAAABMj0AEAAACYGIEOAAAAwMQIdAAAAAAmRqADAAAAMDECHQAAAICJEegAAAAATIxABwAAAGBiBDoAAAAAEyPQAQAAAJgYgQ4AAADAxAh0AAAAACZGoAMAAAAwMQIdAAAAgIkR6AAAAABMzJZrXQDAVdUZ/3V+djz4I2tdBqyZcw/ZZ61LAACYLD1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5tBVd2/qr5eVWdX1cGbeF87VtWjNuU+VqOqjquqPZdZ59lVtc3M83+vqutu4roOr6qHbcT27lRVp44/p1XVQzZW2wAAAPMJdGATq6otkrw2yQOS3DrJI6vq1ptwlzsm2aSBzvieFn2+Hp6d5NJAp7sf2N0/2cA2N7czk+zZ3bsnuX+SN1TVlmtbEgAAcGUl0IFN705Jzu7ub3f3r5McmeTBK924qp5UVSeNvT7eN9eTZX4Pk6q6YHx4SJK7jz1F/rKqtq6qt1TVGVX15arae1x/i6r6x3H56VX1zHH5vcf1zqiqN1fVNcbl51bVC6vqM0kevsDz+1bV56rqlKp6T1Vtu8B7eV1VnVxVX6mql4zLDkzyu0mOrapjZ/a1/fj4r6rqzPHn2eOyHavqrKp649jWMVV1zZWfksvV9cLxGJ9ZVYdVVY3L7zgem89V1Suq6szF2ujuX3T3RePTrZP0Ivt68ngMTr74F+evb8kAAMBVnEAHNr0dknxn5vl547KVen9337G7d0tyVpInLLP+wUlO6O7du/ufkjw9Sbr7tkkemeStVbV1kicn2SnJ7bv7dkmOGJcfnuQR4/pbJnnqTNu/6u67dfeRs8+TfCLJ3yS5T3ffIcnJSf5qgdqe3917JrldkntW1e26+9VJ/jvJ3t299+zKVbVHkgOS/EGSP0zypKq6/fjyLkle2927JvlJkocuc1yW8prxGN8myTWTPGhc/pYkT+nuOye5eLlGquoPquorSc4Yt7to/jrdfVh379nde26xzXYbUDIAAHBVJtCBTa8WWLZg741F3KaqTqiqM5I8Osmuq9z/3ZL8a5J099eS/EeSWya5T5LXz4UO3f2jJL+X5Jzu/sa47VuT3GOmrXfNa3vu+R9mGE722ao6NcmfJ7nZArX8aVWdkuTL4/tYbujZ3ZJ8oLt/3t0XJHl/kruPr53T3aeOj7+UYajZ+tq7qr4wHuN7Jdl1nMPn2t194rjOO5ZrpLu/MAZMd0zyvDEgAwAA2OjM7wCb3nlJbjLz/MYZeqSs1OFJ9uvu06rqcUn2GpdflDGUHYcIXX2R7RcKlOaWzw+WFlt3zs8XeV5JPt7dj1xsw6raKclzktyxu39cVYdnGJq0lKXquXDm8cUZetas2hi6HJph/pvvVNWLx7qWOxaL6u6zqurnSW6TobcSAADARqWHDmx6JyXZpap2qqqrJ9k/yVGr2P7aSb5bVVtl6KEz59wke4yPH5xkq/Hxz8Zt5nx6bruqumWSmyb5epJjkjxlbuLeqrp+kq8l2bGqbjFu+5gkx6+gxs8nuevcdlW1zbivWdfJEACdX1U3yjBJ9Jz5Nc/Wvt/Y3rWSPCTJCSuoZzXmQqUfjPP+PCxJuvvHSX5WVX84vr7/Uo2M53fuWN4sQ2+nczdyrQAAAEn00IFNrrsvqqpnJDk6yRZJ3tzdX1lFEy9I8oUMQ6XOyLrg441JPlRVX0zyyazrLXN6kouq6rQMvXsOTfL6cTjRRUke190XVtWbMgy9Or2qfpPkjd39mqo6IMl7xnDipCSvX8F7/P7Ye+idc5MoZ5hT5xsz65xWVV9O8pUk307y2ZkmDkvy0ar67uw8Ot19ytiT54vjojd195erasflalqp7v5JVb0xw7E9N8N7nvOEJG8ce9scl2SpWYzvluTg8VhekuRp3f2DjVUnAADArOpezVQeAFcdVbXtOHdPqurgJL/T3c/aWO0/9fkv749efLuN1RxMzrmH7LPWJQAAXNEtOhWEHjoAi9unqp6X4d/K/0jyuLUtBwAAYCDQgTVQVa9Nctd5i3dJ8s15y17V3W/ZPFVN38Y+rt39rsy7s1dV3S/J389b9ZzufsgqywUAAFhvAh1YA9399LWu4cpocxzX7j46w3xIAAAAa8ZdrgAAAAAmRqADAAAAMDECHQAAAICJEegAAAAATIxABwAAAGBiBDoAAAAAEyPQAQAAAJgYgQ4AAADAxAh0AAAAACZGoAMAAAAwMQIdAAAAgIkR6AAAAABMjEAHAAAAYGIEOgAAAAATI9ABAAAAmBiBDgAAAMDECHQAAAAAJkagAwAAADAxAh0AAACAiRHoAAAAAEyMQAcAAABgYgQ6AAAAABMj0AEAAACYGIEOAAAAwMQIdAAAAAAmRqADAAAAMDFbrnUBAFdVt91hu7zuafusdRkAAMAE6aEDAAAAMDECHQAAAICJEegAAAAATIxABwAAAGBiBDoAAAAAEyPQAQAAAJgYgQ4AAADAxAh0AAAAACZGoAMAAAAwMQIdAAAAgIkR6AAAAABMjEAHAAAAYGIEOgAAAAATI9ABAAAAmBiBDgAAAMDECHQAAAAAJkagAwAAADAxW651AQBXVWf81/nZ8eCPrHUZsGrnHrLPWpcAAHCVp4c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MNmUVX3r6qvV9XZVXXwKre9VVWdWlVfrqqdq+rAqjqrqo6oqv2q6tabqu55dczu9xpV9YmxrkdU1ZuWqqOq9l3t+57Z9rpV9bT1r3zp9qpqx6p61Crb2LGqjquqvarq8I1U115V9eHx8eOq6sXjz+M2RvvrUc+i53uR9Q+vqnPGdU6tqt03c8kAAMBVyJZrXQBXflW1RZLXJvmjJOclOamqjurur66wif2SfKi7XzS297QkD+juc8Yw4cNJVtrWhpjd7x8m2aq7dx9fe9dSG3b3UUmOWs/9Xnfc96Hruf1y7e2Y5FFJ3jF/xarasrsvWu0O1ne7K5ilzvdintvd7930pQEAAFd1euiwOdwpydnd/e3u/nWSI5M8eCUbVtUDkzw7yROr6tiqen2Smyc5qqqen2TfJK8Ye0TsvEgbtxh7V5xWVaeMvXyqql5RVWdW1RmzvS6q6rlVdVJVnV5VLxmXze73oCRvT7L73H7H3ip7juvef9zPaVX1yXHZ46rqNePjG1bV+8Z9nFRVdx2Xv7iq3jy29e2qOnAs6ZAkO4/7esVKD3pVbVtVnxxrOaOq5o75/PYOSXL38flfjrW+p6r+LckxizR/cZIfJfl1kvNn6j+sqo5J8rYl3uedqurEscfViVX1ewu0/8skF4w/v1zpex7b3+TnezX1LFDfk6vq5Ko6+eJfnL8hTQEAAFdheuiwOeyQ5Dszz89L8gcr2bC7/338cn1Bd/9jMgQmSfbu7h9U1S5JPrxMr4gjkhzS3R+oqq0zBJl/kmT3JLsl2T5Dr6FPJ7ltkl0yhFCV4Qv9Pbr7KfP2+4Ukz+nuB401Zfx9wyRvTHKPsWfH9Reo51VJ/qm7P1NVN01ydJLfH1+7VZK9k1w7yder6nVJDk5ymxX0DpnvV0ke0t0/rartk3y+qo6a315V7TXvvTwuyZ2T3K67f7RQw939nQzHMElOnHlpjyR36+5fVtU7FnmfX8twfC6qqvsk+d9JHjqv/SV7PC1jk5/vJfxdVb0wySeTHNzdF85fobsPS3JYkjz1+S/vXLwB7xQAALjKEuiwOdQCy3qz7Ljq2kl26O4PJEl3/2pcfrck7+zui5P8T1Udn+SOSe6R5L5Jvjw2sW2GL/yfXuEu/zDJp7v7nHF/CwUi90ly67kQKMl1xjqT5CNjCHBhVX0vyY1W/GYvr5L876q6R5JLMgRrK23v44uFOcs4qrvnetQs9j63S/LWMYzrJFutx34WtAbne9bzkvy/JFfPENgclORv1//dAAAALE6gw+ZwXpKbzDy/cZL/3kz7XihMWm75y7v7DRuwv+XCqqslufNM8DFsOAQfsz06Ls6GfUYfneSGSfbo7t9U1blJtl7htj9fz33ObrfY+/znJMd290Oqasckx63nvhayuc/3pbr7u+PDC6vqLUmes6FtAgAALMYcOmwOJyXZpap2qqqrJ9k/6z9B8Hw/yzA8aUHd/dMk51XVfklSw92KtsnQA+MRVbXFOEzqHkm+mGFY0OOrattx/R2q6rdWUc/nktyzqnYat19oyNUxSZ4x96SWvxvSku9xCdsl+d4Y5uyd5GaLtLe+7S9nsfe5XZL/Gh8/bmPucA3O96Wq6nfG35VhIu8zN/DtAAAALEqgwyY33u3oGRm+PJ+V5N3d/ZWN1PyRSZ47TrC72GS1j0lyYFWdnmG+l99O8oEkpyc5Lcmnkvx1d/+/7j4mw92ePldVZyR5b1YRdnT395M8Ocn7q+q0LHz3qwOT7DlOwvvVJE9Zps0fJvnsOKHviidFzjCXzJ5VdXKG3jpfW6S905NcNE4i/JeraH85i73Pf0jy8qr6bJItNuL+5my28z3PEWMbZ2SYp+dlG/Y2AAAAFlfdm2UqEwDmeerzX94fvfh2a10GrNq5h+yz1iUAAFxVLDZ9hB46AAAAAFNjUmTWRFW9Nsld5y3eJck35y17VXe/ZQPaXPH2U1BVt03yr/MW3ySXvS18klzY3Su6Nfx67G+jtL3KOjb69bIBtXwgyU7zFh/U3Udvyv0CAADMEuiwJrr76VNo84qmu89IsvuVdX9L1HGFObfd/ZC1rgEAAMCQKwAAAICJEegAAAAATIxABwAAAGBiBDoAAAAAEyPQAQAAAJgYgQ4AAADAxAh0AAAAACZGoAMAAAAwMQIdAAAAgIkR6AAAAABMjEAHAAAAYGIEOgAAAAATI9ABAAAAmBiBDgAAAMDECHQAAAAAJkagAwAAADAxAh0AAACAiRHoAAAAAEyMQAcAAABgYgQ6AAAAABMj0AEAAACYGIEOAAAAwMQIdAAAAAAmRqADAAAAMDECHQAAAICJEegAAAAATMyWa10AwFXVbXfYLq972j5rXQYAADBBeugAAAAATIxABwAAAGBiBDoAAAAAEyPQAQAAAJgYgQ4AAADAxAh0AAAAACZGoAMAAAAwMQIdAAAAgIkR6AAAAABMjEAHAAAAYGIEOgAAAAATI9ABAAAAmBiBDgAAAMDECHQAAAAAJkagAwAAADAxAh0AAACAiRHoAAAAAEzMlmtdAMBV1Rn/dX52PPgja10GG8m5h+yz1iUAAHAVooc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Kwo0Kmq+1fV16vq7Ko6eFMXdUVUVftV1a1nnv9tVd1nPdo5t6q237jVJVW1V1V9eCO1tWNVnbkx2mJhVfXsqtpmPbZ7eFV9paouqao95732vPEz+vWqut/Gq3btVdV1q+ppK1jvFePxecXmqGuB/e9VVaeONRy/FjUAAABXDcsGOlW1RZLXJnlAklsneeRssLEWarDRexeN73Ux+2V4/0mS7n5hd39iY9fAVcazk6w60ElyZpI/SfLp2YXjZ3L/JLsmuX+SQ5e5nqfmukmWDXSS/EWSO3T3czdtOZdXVddNcmiSfbt71yQP39w1AAAAVx0rCUXulOTs7v52d/86yZFJHrzSHVTVzlX1sar6UlWdUFW3GpcfXlWvrqoTq+rbVfWwmW2eW1UnVdXpVfWScdmOVXVWVR2a5JQkN6mqF1TV16rq41X1zqp6zri/U2ba2qWqvrREfedW1Qur6jNJHl5VTxr3fVpVva+qtqmquyTZN8krxr++7zzW/7CxjXtX1Zer6oyqenNVXWOZw/Lcqvri+HOLqrp2VZ1TVVuN7V1nrGurRWq+RVV9YqzxlKraeXxp26p673hMjqiqmnmP24+P96yq48bHLx7rPW48BwcusK+bj+/tjlW161jzqeO52WWZ9znbztz5e+PYe+GYqrrm+Npxc71Nqmr7qjp3fPy4qvpgVf3beHyeUVV/Ndbz+aq6/hL7O7CqvjrWeeS47Frj+z1pbOPB4/Jtqurd47rvqqovzNRzQVX9/Xj9fqKq7jRzvPYd19mihp4hc9fsX4zL9xrXvcw5GY/z7yY5tqqOHbc/vKrOHK+hv1zsfXX3Wd399QVeenCSI7v7wu4+J8nZGT67Kz0/C9ZQi39+dx7PwUk19Fa7YOY9Hz8ez29U1SFV9ejxujlj7lqtqhvW8Pk6afy567h8sWvykCQ7j9fegr1vquqoJNdK8oWqekRV3ayqPjmek09W1U3H9W5UVR+o4fNzWlXdpeb1Sqvh35IXj48vdy0t4lFJ3t/d/5kk3f29Rep8clWdXFUnX/yL81d0fgAAAOZbSaCzQ5LvzDw/b1y2UocleWZ375HkORn+gj3nd5LcLcmDMnxhS1XdN8kuGb6M7p5kj6q6x7j+7yV5W3ffPskNkzw0ye0z9FjYM0m6+1tJzq+q3cdtDkhy+DI1/qq779bdR2b4QnbH7t4tyVlJntDdJyY5Kslzu3v3cR8Z6916bP8R3X3bJFsmeeoy+/tpd98pyWuSvLK7f5bkuCT7jK/vn+R93f2bRbY/IslrxxrvkuS74/LbZ+j5ceskN09y12XqSJJbJblfhuP9opoJkarq95K8L8kB3X1SkqckeVV3757heJ+3gvZn7TLWvWuSn2Q4f8u5TYYvyndK8ndJfjGe/88leewS2x2c5Pbdfbux7iR5fpJPdfcdk+ydIaC7VoaeHz8e131pkj1m2rlWkuPG6/dnSV6W5I+SPCTJ347rPCHJ+WO7d0zypKraaXztcueku1+d5L+T7N3de2e4znfo7tuM19BbVnBc5tvQz+liNSz2+X1VhmvhjuN7mbVbkmcluW2SxyS55Xi9vynJM2e2/6dx+4eOr81Z6Jo8OMm3xs/fgr1vunvfJL8c13lXhs/X28bzekSSV4+rvjrJ8ePn5w5JvrLMsVnoWlrILZNcbwyjvlRVC16f3X1Yd+/Z3Xtusc12y+waAABgYSsJdGqBZb2Sxqtq2wyBw3uq6tQkb8gQ4sz5YHdf0t1fTXKjcdl9x58vZ+iJc6sMQUCS/Ed3f358fLckH+ruX46ByL/NtPumJAfUMOTkEUnesUyp75p5fJuxJ8IZSR6dYQjLUn4vyTnd/Y3x+VuT3GOJ9ZPknTO/7zxb8/j4gCzypb6qrp3hi/cHkqS7f9Xdvxhf/mJ3n9fdlyQ5NcmOy9SRJB8Ze3X8IMn3su483DDJh5L8WXefOi77XJL/r6oOSnKz7v7lCtqfdc5MW19aYX3HdvfPuvv7Sc7PuvN8xjLbn57kiKr6syQXjcvum+Tg8Vo8LsnWSW6a4Vo6Mkm6+8xx2zm/TvKxmX0ePwZts/u/b5LHju1+IckNsu6aXck5+XaSm1fVP1fV/ZP8dIn3tZj1/pwuVsMyn987J3nP+Hj+5+uk7v5ud1+Y5FtJjhmXzx6z+yR5zdjuUUmuM17byeLX5Grdeaa2f81wnpPkXklelyTdfXF3L9dNZqFraSFbZggD98kQSL2gqm65nrUDAAAsacsVrHNekpvMPL9xLv8X+cVcLclPxh4dC7lw5nHN/H55d79hdsWq2jHJzxdYfyHvS/KiJJ9K8qXu/uEydc62e3iS/br7tKp6XJK9ltl2qToW0/Mfd/dnx2Ef90yyxRgsrHZ/s8fz4qw7vxdlXXi39Qq3OT9Dj4+7ZuzB0N3vqKovZPjCenRVPbG7P7VEPcvVd81V1nfJzPNLsvT1u0+GYG3fDF+sd81w7B46f8hSVS11TH/T3XPn69L9d/clVTW3/8rQi+Xoee3ulcWP76W6+8dVtVuGEODpSf40yeOXqGkhG/I5XayGZ2fpz+9iVnLOrpbkzvNDwfFULHvM1tNSAdfsNZhc9jq83LXU3QsFO+cl+UF3/zzJz6vq0xl6K31jgXUBAAA2yEp66JyUZJeq2qmqrp5hONBRK2m8u3+a5Jyqenhy6WTGuy2z2dFJHj/2DkhV7VBVv7XAep9J8sdVtfW47txwpXT3r8Z2XpfVD1+5dpLvjsM8Hj2z/Gfja/N9LcmOVXWL8fljkix3d5tHzPz+3Mzyt2XotbNozeMxPa+q9kuSqrpGLX+3pHOzbhjRSoY5JUPPlP0y9Dx51Livmyf59jhk6Kgkt1thW8uZre9hS6y3IjVMmH2T7j42yV9nmFB32wzXxDPnApyquv24yWcyBBhzkwvfdpW7PDrJU2vdHEi3HIdyLeXS66mG+Y2u1t3vS/KCDMOAVuuoJPuP18NOGXoIfXGlGy9UwzKf389n3bW0/3rUe0ySZ8zsf/dl1l/s87eUE7OutkdnOM9J8smMwyJrmDvoOkn+J8lvVdUNapgD60Hj64tdSwv5UJK7V9WW42fyDzIM2wQAANjolg10xr9EPyPDl9azkry7u5ebc2LWo5M8oapOy9DTY8kJlbv7mAzDJD43Dnt6bxb4IjfO6XJUktOSvD/JyRl6lcw5IsNf5I+Zv+0yXpBh2MzHM4Q1c47MMJnxl2vdJMRz4dEBGYalnJGhF8Lrl9nHNcaeLs9KMjsB7hFJrpd1Q7IW85gkB1bV6Rm+tP72Muu/JMmrquqEDD0eVmTsafCgJH9ZwwTCj0hy5jhM5lYZAqiN4R8zBCInJtkYt3TfIsnbx/Px5Qxztfwkw/w4WyU5fZwA96Xj+ocmueF4PA/KMMRmNbPVvinJV5OcMrb7hizfq+SwJB+tqmMzzHVz3HhcD0/yvMU2qqqHVNV5GYYTfaSqjk6S8TP57rGOjyV5enev+FwvUcNin99nJ/mrqvpihmFYq53d98Ake9Yw0fBXs/TcNBl72X22hkmbV3pL8gMzDL08PcNn5lnj8mcl2Xu8Pr6UZNdxGN3fZvjsfzjrPvuLXUsL1XhWhmN/eoYw7U1L9LQDAADYILVuNMn0VNW23X3B+NfwTyd5cnefMr72nCTbdfcL1rTIVajhrlkP7u7HrHUtVyXjXEtbdfevxrDukxkm8v31Gpd2hTV+5n7Z3V1V+yd5ZHev+O53DJ76/Jf3Ry/eWB3dWGvnHrLP8isBAMDqLDpFyMaam2KtHDYOkdk6yVtnwpwPJNk5w+Snk1BV/5zkAUkeuNa1XAVtk+EW4ltl+LA8VZizrD0yTGpcGe5Ytto5fwAAANgA6xXoVNVrc/lbYu+S5Jvzlr2qu9fnFswr0t2PWmT5Q+YvG0OeneYtPmj+RLYby2r3193PnL9skeO8SY/palTVDTL0Zpm1xfh7/nCfe69gcur1qWGDj9F4l7Q9N2phG2hjnftxaN815i2+SS57i/MkeUx3n7HSdrv7hAwT/m52VXXbDHetmnVhd//BZtr/AVk3fGvOZ7v76Ztj/wAAAMnEh1wBTJkhV1cuhlwBALAJLDrkaiV3uQIAAADgCkSgAwAAADAxAh0AAACAiRHoAAAAAEyMQAcAAABgYgQ6AAAAABMj0AEAAACYGIEOAAAAwMQIdAAAAAAmRqADAAAAMDECHQAAAICJEegAAAAATIxABwAAAGBiBDoAAAAAEyPQAQAAAJgYgQ4AAADAxAh0AAAAACZGoAMAAAAwMQIdAAAAgIkR6AAAAABMjEAHAAAAYGIEOgAAAAATI9ABAAAAmBiBDgAAAMDECHQAAAAAJkagAwAAADAxW651AQBXVbfdYbu87mn7rHUZAADABOmh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GIEOAAAAwMQIdAAAAAAmRqADAAAAMDECHQAAAICJEegAAAAATIxABwAAAGBiBDoAAAAAEyPQAQAAAJgYgQ4AAADAxAh0AAAAACZGoAMAAAAwMQIdAAAAgIkR6AAAAABMjEAHAAAAYGIEOgAAAAATI9ABAAAAmBiBDgAAAMDECHQAAAAAJkagAwAAADAxAh0AAACAiRHoAAAAAEyMQAcAAABgYgQ6AAAAABMj0AEAAACYmOruta4B4CrpoIMO+tlWW2319bWugyuPCy64YPttt932B2tdB1cerik2NtcUG5PriY3tCnpN/eBlL3vZ/Rd6QaADsEaq6uTu3nOt6+DKwzXFxuaaYmNzTbExuZ7Y2KZ2TRlyBQAAADAxAh0AAACAiRHoAKydw9a6AK50XFNsbK4pNjbXFBuT64mNbVLXlDl0AAAAACZGDx0AAACAiRHoAAAAAEyMQAdgE6uq+1fV16vq7Ko6eIHXq6pePb5+elXdYS3qZDpWcE09eryWTq+qE6tqt7Wok2lY7nqaWe+OVXVxVT1sc9bH9Kzkmqqqvarq1Kr6SlUdv7lrZFpW8N+97arq36rqtPGaOmAt6mQaqurNVfW9qjpzkdcn8//mAh2ATaiqtkjy2iQPSHLrJI+sqlvPW+0BSXYZf56c5HWbtUgmZYXX1DlJ7tndt0vy0kxsgj82nxVeT3Pr/X2SozdvhUzNSq6pqrpukkOT7NvduyZ5+Oauk+lY4b9TT0/y1e7eLcleSf5PVV19sxbKlBye5P5LvD6Z/zcX6ABsWndKcnZ3f7u7f53kyCQPnrfOg5O8rQefT3LdqvqdzV0ok7HsNdXdJ3b3j8enn09y481cI9Oxkn+jkuSZSd6X5HubszgmaSXX1KOSvL+7/zNJutt1xVJWck11kmtXVSXZNsmPkly0ectkKrr70xmukcVM5v/NBToAm9YOSb4z8/y8cdlq14E5q71enpDko5u0IqZs2eupqnZI8pAkr9+MdTFdK/k36pZJrldVx1XVl6rqsZutOqZoJdfUa5L8fpL/TnJGkmd19yWbpzyuhCbz/+ZbrnUBAFdytcCyXo91YM6Kr5eq2jtDoHO3TVoRU7aS6+mVSQ7q7ouHP37DklZyTW2ZZI8k905yzSSfq6rPd/c3NnVxTNJKrqn7JTk1yb2S7Jzk41V1Qnf/dBPXxpXTZP7fXKADsGmdl+QmM89vnOGvR6tdB+as6HqpqtsleVOSB3T3DzdTbUzPSq6nPZMcOYY52yd5YFVd1N0f3CwVMjUr/e/eD7r750l+XlWfTrJbEoEOC1nJNXVAkkO6u5OcXVXnJLlVki9unhK5kpnM/5sbcgWwaZ2UZJeq2mmcnG//JEfNW+eoJI8dZ9T/wyTnd/d3N3ehTMay11RV3TTJ+5M8xl+8Wcay11N379TdO3b3jknem+RpwhyWsJL/7n0oyd2rasuq2ibJHyQ5azPXyXSs5Jr6zww9vlJVN0rye0m+vVmr5MpkMv9vrocOwCbU3RdV1TMy3BlmiyRv7u6vVNVTxtdfn+TfkzwwydlJfpHhr0ywoBVeUy9McoMkh469Ki7q7j3XqmauuFZ4PcGKreSa6u6zqupjSU5PckmSN3X3grcPhhX+O/XSJIdX1RkZhssc1N0/WLOiuUKrqndmuBva9lV1XpIXJdkqmd7/m9fQKw0AAACAqTDkCgAAAGBiBDoAAAAAEyPQAQAAAJgYgQ4AAADAxAh0AAAAACZGoAMAAAAwMQIdAAAAgIn5/wGOYzyL5TZnB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99121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3200">
                <a:solidFill>
                  <a:srgbClr val="00295C"/>
                </a:solidFill>
              </a:rPr>
              <a:t>Содержание</a:t>
            </a:r>
            <a:endParaRPr sz="3200">
              <a:solidFill>
                <a:srgbClr val="00295C"/>
              </a:solidFill>
            </a:endParaRPr>
          </a:p>
        </p:txBody>
      </p:sp>
      <p:sp>
        <p:nvSpPr>
          <p:cNvPr id="95" name="Google Shape;95;p21"/>
          <p:cNvSpPr txBox="1">
            <a:spLocks noGrp="1"/>
          </p:cNvSpPr>
          <p:nvPr>
            <p:ph type="body" idx="1"/>
          </p:nvPr>
        </p:nvSpPr>
        <p:spPr>
          <a:xfrm>
            <a:off x="365125" y="1083469"/>
            <a:ext cx="8413750" cy="3155156"/>
          </a:xfrm>
          <a:prstGeom prst="rect">
            <a:avLst/>
          </a:prstGeom>
          <a:noFill/>
          <a:ln>
            <a:noFill/>
          </a:ln>
        </p:spPr>
        <p:txBody>
          <a:bodyPr spcFirstLastPara="1" wrap="square" lIns="91425" tIns="45700" rIns="91425" bIns="45700" anchor="t" anchorCtr="0">
            <a:noAutofit/>
          </a:bodyPr>
          <a:lstStyle/>
          <a:p>
            <a:pPr marL="0" lvl="0" indent="0">
              <a:spcBef>
                <a:spcPts val="0"/>
              </a:spcBef>
              <a:buClrTx/>
              <a:buSzPts val="2400"/>
            </a:pPr>
            <a:r>
              <a:rPr lang="ru-RU" sz="2400" dirty="0" smtClean="0">
                <a:solidFill>
                  <a:srgbClr val="000000"/>
                </a:solidFill>
              </a:rPr>
              <a:t>1. Мотивация</a:t>
            </a:r>
          </a:p>
          <a:p>
            <a:pPr marL="0" lvl="0" indent="0">
              <a:spcBef>
                <a:spcPts val="0"/>
              </a:spcBef>
              <a:buClr>
                <a:schemeClr val="accent6"/>
              </a:buClr>
              <a:buSzPts val="2400"/>
            </a:pPr>
            <a:r>
              <a:rPr lang="ru-RU" sz="2400" dirty="0" smtClean="0">
                <a:solidFill>
                  <a:srgbClr val="000000"/>
                </a:solidFill>
              </a:rPr>
              <a:t>2. Исходные данные</a:t>
            </a:r>
          </a:p>
          <a:p>
            <a:pPr marL="0" lvl="0" indent="0">
              <a:spcBef>
                <a:spcPts val="0"/>
              </a:spcBef>
              <a:buClr>
                <a:schemeClr val="accent6"/>
              </a:buClr>
              <a:buSzPts val="2400"/>
            </a:pPr>
            <a:r>
              <a:rPr lang="ru-RU" sz="2400" dirty="0" smtClean="0">
                <a:solidFill>
                  <a:srgbClr val="000000"/>
                </a:solidFill>
              </a:rPr>
              <a:t>3. Поставленная задача</a:t>
            </a:r>
          </a:p>
          <a:p>
            <a:pPr marL="0" lvl="0" indent="0">
              <a:spcBef>
                <a:spcPts val="0"/>
              </a:spcBef>
              <a:buClr>
                <a:schemeClr val="accent6"/>
              </a:buClr>
              <a:buSzPts val="2400"/>
            </a:pPr>
            <a:r>
              <a:rPr lang="ru-RU" sz="2400" dirty="0" smtClean="0">
                <a:solidFill>
                  <a:srgbClr val="000000"/>
                </a:solidFill>
              </a:rPr>
              <a:t>4. Разведывательный </a:t>
            </a:r>
            <a:r>
              <a:rPr lang="ru-RU" sz="2400" dirty="0">
                <a:solidFill>
                  <a:srgbClr val="000000"/>
                </a:solidFill>
              </a:rPr>
              <a:t>анализ </a:t>
            </a:r>
            <a:r>
              <a:rPr lang="ru-RU" sz="2400" dirty="0" smtClean="0">
                <a:solidFill>
                  <a:srgbClr val="000000"/>
                </a:solidFill>
              </a:rPr>
              <a:t>данных</a:t>
            </a:r>
            <a:endParaRPr lang="en-US" sz="2400" dirty="0" smtClean="0">
              <a:solidFill>
                <a:srgbClr val="000000"/>
              </a:solidFill>
            </a:endParaRPr>
          </a:p>
          <a:p>
            <a:pPr marL="0" lvl="0" indent="0">
              <a:spcBef>
                <a:spcPts val="0"/>
              </a:spcBef>
              <a:buClr>
                <a:schemeClr val="accent6"/>
              </a:buClr>
              <a:buSzPts val="2400"/>
            </a:pPr>
            <a:r>
              <a:rPr lang="ru-RU" sz="2400" dirty="0" smtClean="0">
                <a:solidFill>
                  <a:srgbClr val="000000"/>
                </a:solidFill>
              </a:rPr>
              <a:t>5. Построение и тестирование моделей</a:t>
            </a:r>
          </a:p>
          <a:p>
            <a:pPr marL="0" lvl="0" indent="0">
              <a:spcBef>
                <a:spcPts val="0"/>
              </a:spcBef>
              <a:buClr>
                <a:schemeClr val="accent6"/>
              </a:buClr>
              <a:buSzPts val="2400"/>
            </a:pPr>
            <a:r>
              <a:rPr lang="ru-RU" sz="2400" dirty="0" smtClean="0">
                <a:solidFill>
                  <a:srgbClr val="000000"/>
                </a:solidFill>
              </a:rPr>
              <a:t>6. Результат работы выбранной модели</a:t>
            </a:r>
          </a:p>
          <a:p>
            <a:pPr marL="0" lvl="0" indent="0">
              <a:spcBef>
                <a:spcPts val="0"/>
              </a:spcBef>
              <a:buClr>
                <a:schemeClr val="accent6"/>
              </a:buClr>
              <a:buSzPts val="2400"/>
            </a:pPr>
            <a:r>
              <a:rPr lang="ru-RU" sz="2400" dirty="0" smtClean="0">
                <a:solidFill>
                  <a:srgbClr val="000000"/>
                </a:solidFill>
              </a:rPr>
              <a:t>7. Дополнительно</a:t>
            </a:r>
          </a:p>
          <a:p>
            <a:pPr marL="0" lvl="0" indent="0">
              <a:spcBef>
                <a:spcPts val="0"/>
              </a:spcBef>
              <a:buClr>
                <a:schemeClr val="accent6"/>
              </a:buClr>
              <a:buSzPts val="2400"/>
            </a:pPr>
            <a:r>
              <a:rPr lang="ru-RU" sz="2400" dirty="0" smtClean="0">
                <a:solidFill>
                  <a:srgbClr val="000000"/>
                </a:solidFill>
              </a:rPr>
              <a:t>8. Выводы по проделанной работе</a:t>
            </a:r>
            <a:endParaRPr dirty="0">
              <a:solidFill>
                <a:srgbClr val="000000"/>
              </a:solidFill>
            </a:endParaRPr>
          </a:p>
          <a:p>
            <a:pPr marL="342900" lvl="0" indent="-190500" algn="l" rtl="0">
              <a:spcBef>
                <a:spcPts val="600"/>
              </a:spcBef>
              <a:spcAft>
                <a:spcPts val="0"/>
              </a:spcAft>
              <a:buClr>
                <a:schemeClr val="dk1"/>
              </a:buClr>
              <a:buSzPts val="2400"/>
              <a:buFont typeface="Arial Narrow"/>
              <a:buNone/>
            </a:pPr>
            <a:endParaRPr sz="2400" dirty="0">
              <a:solidFill>
                <a:schemeClr val="accent6"/>
              </a:solidFill>
            </a:endParaRPr>
          </a:p>
          <a:p>
            <a:pPr marL="0" lvl="0" indent="0" algn="l" rtl="0">
              <a:spcBef>
                <a:spcPts val="600"/>
              </a:spcBef>
              <a:spcAft>
                <a:spcPts val="0"/>
              </a:spcAft>
              <a:buClr>
                <a:schemeClr val="dk1"/>
              </a:buClr>
              <a:buSzPts val="1800"/>
              <a:buFont typeface="Arial Narrow"/>
              <a:buNone/>
            </a:pPr>
            <a:endParaRPr sz="1800"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3200" dirty="0" smtClean="0">
                <a:solidFill>
                  <a:srgbClr val="00295C"/>
                </a:solidFill>
              </a:rPr>
              <a:t>Мотивация</a:t>
            </a:r>
            <a:endParaRPr sz="3200" dirty="0">
              <a:solidFill>
                <a:srgbClr val="00295C"/>
              </a:solidFill>
            </a:endParaRPr>
          </a:p>
        </p:txBody>
      </p:sp>
      <p:sp>
        <p:nvSpPr>
          <p:cNvPr id="95" name="Google Shape;95;p21"/>
          <p:cNvSpPr txBox="1">
            <a:spLocks noGrp="1"/>
          </p:cNvSpPr>
          <p:nvPr>
            <p:ph type="body" idx="1"/>
          </p:nvPr>
        </p:nvSpPr>
        <p:spPr>
          <a:xfrm>
            <a:off x="323528" y="843558"/>
            <a:ext cx="5503019" cy="2064345"/>
          </a:xfrm>
          <a:prstGeom prst="rect">
            <a:avLst/>
          </a:prstGeom>
          <a:noFill/>
          <a:ln>
            <a:noFill/>
          </a:ln>
        </p:spPr>
        <p:txBody>
          <a:bodyPr spcFirstLastPara="1" wrap="square" lIns="91425" tIns="45700" rIns="91425" bIns="45700" anchor="t" anchorCtr="0">
            <a:noAutofit/>
          </a:bodyPr>
          <a:lstStyle/>
          <a:p>
            <a:pPr marL="0" lvl="0" indent="0">
              <a:spcBef>
                <a:spcPts val="0"/>
              </a:spcBef>
              <a:buSzPts val="2400"/>
            </a:pPr>
            <a:r>
              <a:rPr lang="ru-RU" sz="2400" b="1" dirty="0" smtClean="0">
                <a:solidFill>
                  <a:srgbClr val="000000"/>
                </a:solidFill>
                <a:latin typeface="Arial Narrow" panose="020B0606020202030204" pitchFamily="34" charset="0"/>
              </a:rPr>
              <a:t>Прихватом</a:t>
            </a:r>
            <a:r>
              <a:rPr lang="ru-RU" sz="2400" dirty="0" smtClean="0">
                <a:solidFill>
                  <a:srgbClr val="000000"/>
                </a:solidFill>
                <a:latin typeface="Arial Narrow" panose="020B0606020202030204" pitchFamily="34" charset="0"/>
              </a:rPr>
              <a:t> называется </a:t>
            </a:r>
            <a:r>
              <a:rPr lang="ru-RU" sz="2400" dirty="0">
                <a:solidFill>
                  <a:srgbClr val="000000"/>
                </a:solidFill>
                <a:latin typeface="Arial Narrow" panose="020B0606020202030204" pitchFamily="34" charset="0"/>
              </a:rPr>
              <a:t>увеличенное </a:t>
            </a:r>
            <a:endParaRPr lang="ru-RU" sz="2400" dirty="0" smtClean="0">
              <a:solidFill>
                <a:srgbClr val="000000"/>
              </a:solidFill>
              <a:latin typeface="Arial Narrow" panose="020B0606020202030204" pitchFamily="34" charset="0"/>
            </a:endParaRPr>
          </a:p>
          <a:p>
            <a:pPr marL="0" lvl="0" indent="0">
              <a:spcBef>
                <a:spcPts val="0"/>
              </a:spcBef>
              <a:buSzPts val="2400"/>
            </a:pPr>
            <a:r>
              <a:rPr lang="ru-RU" sz="2400" dirty="0" smtClean="0">
                <a:solidFill>
                  <a:srgbClr val="000000"/>
                </a:solidFill>
                <a:latin typeface="Arial Narrow" panose="020B0606020202030204" pitchFamily="34" charset="0"/>
              </a:rPr>
              <a:t>по </a:t>
            </a:r>
            <a:r>
              <a:rPr lang="ru-RU" sz="2400" dirty="0">
                <a:solidFill>
                  <a:srgbClr val="000000"/>
                </a:solidFill>
                <a:latin typeface="Arial Narrow" panose="020B0606020202030204" pitchFamily="34" charset="0"/>
              </a:rPr>
              <a:t>сравнению с </a:t>
            </a:r>
            <a:r>
              <a:rPr lang="ru-RU" sz="2400" dirty="0" smtClean="0">
                <a:solidFill>
                  <a:srgbClr val="000000"/>
                </a:solidFill>
                <a:latin typeface="Arial Narrow" panose="020B0606020202030204" pitchFamily="34" charset="0"/>
              </a:rPr>
              <a:t>расчетным сопротивление </a:t>
            </a:r>
            <a:r>
              <a:rPr lang="ru-RU" sz="2400" dirty="0">
                <a:solidFill>
                  <a:srgbClr val="000000"/>
                </a:solidFill>
                <a:latin typeface="Arial Narrow" panose="020B0606020202030204" pitchFamily="34" charset="0"/>
              </a:rPr>
              <a:t>движению инструментов в скважине.</a:t>
            </a:r>
            <a:endParaRPr sz="2400" dirty="0">
              <a:solidFill>
                <a:srgbClr val="000000"/>
              </a:solidFill>
              <a:latin typeface="Arial Narrow" panose="020B0606020202030204" pitchFamily="34" charset="0"/>
            </a:endParaRPr>
          </a:p>
          <a:p>
            <a:pPr marL="0" lvl="0" indent="0">
              <a:spcBef>
                <a:spcPts val="1200"/>
              </a:spcBef>
              <a:buSzPts val="1800"/>
            </a:pPr>
            <a:r>
              <a:rPr lang="ru-RU" sz="2400" dirty="0">
                <a:solidFill>
                  <a:srgbClr val="000000"/>
                </a:solidFill>
                <a:latin typeface="Arial Narrow" panose="020B0606020202030204" pitchFamily="34" charset="0"/>
              </a:rPr>
              <a:t>П</a:t>
            </a:r>
            <a:r>
              <a:rPr lang="ru-RU" sz="2400" dirty="0" smtClean="0">
                <a:solidFill>
                  <a:srgbClr val="000000"/>
                </a:solidFill>
                <a:latin typeface="Arial Narrow" panose="020B0606020202030204" pitchFamily="34" charset="0"/>
              </a:rPr>
              <a:t>редотвращение прихватов позволяет </a:t>
            </a:r>
            <a:r>
              <a:rPr lang="ru-RU" sz="2400" dirty="0">
                <a:solidFill>
                  <a:srgbClr val="000000"/>
                </a:solidFill>
                <a:latin typeface="Arial Narrow" panose="020B0606020202030204" pitchFamily="34" charset="0"/>
              </a:rPr>
              <a:t>экономить </a:t>
            </a:r>
            <a:r>
              <a:rPr lang="ru-RU" sz="2400" dirty="0" smtClean="0">
                <a:solidFill>
                  <a:srgbClr val="000000"/>
                </a:solidFill>
                <a:latin typeface="Arial Narrow" panose="020B0606020202030204" pitchFamily="34" charset="0"/>
              </a:rPr>
              <a:t>до </a:t>
            </a:r>
            <a:r>
              <a:rPr lang="ru-RU" sz="2400" dirty="0">
                <a:solidFill>
                  <a:srgbClr val="000000"/>
                </a:solidFill>
                <a:latin typeface="Arial Narrow" panose="020B0606020202030204" pitchFamily="34" charset="0"/>
              </a:rPr>
              <a:t>10% стоимости бурения скважины, </a:t>
            </a:r>
            <a:r>
              <a:rPr lang="ru-RU" sz="2400" b="1" dirty="0">
                <a:solidFill>
                  <a:srgbClr val="000000"/>
                </a:solidFill>
                <a:latin typeface="Arial Narrow" panose="020B0606020202030204" pitchFamily="34" charset="0"/>
              </a:rPr>
              <a:t>стоимость же устранения </a:t>
            </a:r>
            <a:r>
              <a:rPr lang="ru-RU" sz="2400" b="1" dirty="0" smtClean="0">
                <a:solidFill>
                  <a:srgbClr val="000000"/>
                </a:solidFill>
                <a:latin typeface="Arial Narrow" panose="020B0606020202030204" pitchFamily="34" charset="0"/>
              </a:rPr>
              <a:t>одного прихвата </a:t>
            </a:r>
            <a:r>
              <a:rPr lang="ru-RU" sz="2400" b="1" dirty="0">
                <a:solidFill>
                  <a:srgbClr val="000000"/>
                </a:solidFill>
                <a:latin typeface="Arial Narrow" panose="020B0606020202030204" pitchFamily="34" charset="0"/>
              </a:rPr>
              <a:t>равна $</a:t>
            </a:r>
            <a:r>
              <a:rPr lang="ru-RU" sz="2400" b="1" dirty="0" smtClean="0">
                <a:solidFill>
                  <a:srgbClr val="000000"/>
                </a:solidFill>
                <a:latin typeface="Arial Narrow" panose="020B0606020202030204" pitchFamily="34" charset="0"/>
              </a:rPr>
              <a:t>20</a:t>
            </a:r>
            <a:r>
              <a:rPr lang="en-US" sz="2400" b="1" dirty="0" smtClean="0">
                <a:solidFill>
                  <a:srgbClr val="000000"/>
                </a:solidFill>
                <a:latin typeface="Arial Narrow" panose="020B0606020202030204" pitchFamily="34" charset="0"/>
              </a:rPr>
              <a:t> </a:t>
            </a:r>
            <a:r>
              <a:rPr lang="ru-RU" sz="2400" b="1" dirty="0" smtClean="0">
                <a:solidFill>
                  <a:srgbClr val="000000"/>
                </a:solidFill>
                <a:latin typeface="Arial Narrow" panose="020B0606020202030204" pitchFamily="34" charset="0"/>
              </a:rPr>
              <a:t>000…30</a:t>
            </a:r>
            <a:r>
              <a:rPr lang="en-US" sz="2400" b="1" dirty="0" smtClean="0">
                <a:solidFill>
                  <a:srgbClr val="000000"/>
                </a:solidFill>
                <a:latin typeface="Arial Narrow" panose="020B0606020202030204" pitchFamily="34" charset="0"/>
              </a:rPr>
              <a:t> </a:t>
            </a:r>
            <a:r>
              <a:rPr lang="ru-RU" sz="2400" b="1" dirty="0" smtClean="0">
                <a:solidFill>
                  <a:srgbClr val="000000"/>
                </a:solidFill>
                <a:latin typeface="Arial Narrow" panose="020B0606020202030204" pitchFamily="34" charset="0"/>
              </a:rPr>
              <a:t>000</a:t>
            </a:r>
            <a:r>
              <a:rPr lang="ru-RU" sz="2400" b="1" dirty="0">
                <a:solidFill>
                  <a:srgbClr val="000000"/>
                </a:solidFill>
                <a:latin typeface="Arial Narrow" panose="020B0606020202030204" pitchFamily="34" charset="0"/>
              </a:rPr>
              <a:t>.</a:t>
            </a:r>
            <a:endParaRPr lang="ru-RU" sz="2400" b="1" dirty="0" smtClean="0">
              <a:solidFill>
                <a:srgbClr val="000000"/>
              </a:solidFill>
              <a:latin typeface="Arial Narrow" panose="020B0606020202030204" pitchFamily="34" charset="0"/>
            </a:endParaRPr>
          </a:p>
          <a:p>
            <a:pPr marL="0" lvl="0" indent="0">
              <a:spcBef>
                <a:spcPts val="1200"/>
              </a:spcBef>
              <a:buSzPts val="1800"/>
            </a:pPr>
            <a:r>
              <a:rPr lang="ru-RU" sz="2400" dirty="0">
                <a:solidFill>
                  <a:srgbClr val="000000"/>
                </a:solidFill>
                <a:latin typeface="Arial Narrow" panose="020B0606020202030204" pitchFamily="34" charset="0"/>
              </a:rPr>
              <a:t>Если </a:t>
            </a:r>
            <a:r>
              <a:rPr lang="ru-RU" sz="2400" dirty="0" smtClean="0">
                <a:solidFill>
                  <a:srgbClr val="000000"/>
                </a:solidFill>
                <a:latin typeface="Arial Narrow" panose="020B0606020202030204" pitchFamily="34" charset="0"/>
              </a:rPr>
              <a:t>персонал будет знать </a:t>
            </a:r>
            <a:r>
              <a:rPr lang="ru-RU" sz="2400" dirty="0">
                <a:solidFill>
                  <a:srgbClr val="000000"/>
                </a:solidFill>
                <a:latin typeface="Arial Narrow" panose="020B0606020202030204" pitchFamily="34" charset="0"/>
              </a:rPr>
              <a:t>о моменте наступления прихвата, </a:t>
            </a:r>
            <a:r>
              <a:rPr lang="ru-RU" sz="2400" b="1" dirty="0">
                <a:solidFill>
                  <a:srgbClr val="000000"/>
                </a:solidFill>
                <a:latin typeface="Arial Narrow" panose="020B0606020202030204" pitchFamily="34" charset="0"/>
              </a:rPr>
              <a:t>то это позволит изменить параметры </a:t>
            </a:r>
            <a:r>
              <a:rPr lang="ru-RU" sz="2400" b="1" dirty="0" smtClean="0">
                <a:solidFill>
                  <a:srgbClr val="000000"/>
                </a:solidFill>
                <a:latin typeface="Arial Narrow" panose="020B0606020202030204" pitchFamily="34" charset="0"/>
              </a:rPr>
              <a:t>бурения.</a:t>
            </a:r>
            <a:endParaRPr lang="ru-RU" sz="2400" b="1" dirty="0">
              <a:solidFill>
                <a:srgbClr val="000000"/>
              </a:solidFill>
              <a:latin typeface="Arial Narrow" panose="020B0606020202030204" pitchFamily="34" charset="0"/>
            </a:endParaRPr>
          </a:p>
          <a:p>
            <a:pPr marL="0" lvl="0" indent="0">
              <a:spcBef>
                <a:spcPts val="1200"/>
              </a:spcBef>
              <a:buSzPts val="1800"/>
            </a:pPr>
            <a:endParaRPr lang="ru-RU" sz="2400" b="1" dirty="0" smtClean="0">
              <a:solidFill>
                <a:srgbClr val="000000"/>
              </a:solidFill>
            </a:endParaRPr>
          </a:p>
        </p:txBody>
      </p:sp>
      <p:pic>
        <p:nvPicPr>
          <p:cNvPr id="4" name="Picture 3">
            <a:extLst>
              <a:ext uri="{FF2B5EF4-FFF2-40B4-BE49-F238E27FC236}">
                <a16:creationId xmlns:a16="http://schemas.microsoft.com/office/drawing/2014/main" xmlns="" id="{8D743CD7-E8AD-4A62-8431-9F0511FA1274}"/>
              </a:ext>
            </a:extLst>
          </p:cNvPr>
          <p:cNvPicPr>
            <a:picLocks noChangeAspect="1"/>
          </p:cNvPicPr>
          <p:nvPr/>
        </p:nvPicPr>
        <p:blipFill>
          <a:blip r:embed="rId3"/>
          <a:stretch>
            <a:fillRect/>
          </a:stretch>
        </p:blipFill>
        <p:spPr>
          <a:xfrm>
            <a:off x="6136580" y="517674"/>
            <a:ext cx="2540958" cy="4358879"/>
          </a:xfrm>
          <a:prstGeom prst="rect">
            <a:avLst/>
          </a:prstGeom>
        </p:spPr>
      </p:pic>
    </p:spTree>
    <p:extLst>
      <p:ext uri="{BB962C8B-B14F-4D97-AF65-F5344CB8AC3E}">
        <p14:creationId xmlns:p14="http://schemas.microsoft.com/office/powerpoint/2010/main" val="392795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3200" dirty="0" smtClean="0">
                <a:solidFill>
                  <a:srgbClr val="00295C"/>
                </a:solidFill>
              </a:rPr>
              <a:t>Исходные данные</a:t>
            </a:r>
            <a:endParaRPr sz="3200" dirty="0">
              <a:solidFill>
                <a:srgbClr val="00295C"/>
              </a:solidFill>
            </a:endParaRPr>
          </a:p>
        </p:txBody>
      </p:sp>
      <p:sp>
        <p:nvSpPr>
          <p:cNvPr id="95" name="Google Shape;95;p21"/>
          <p:cNvSpPr txBox="1">
            <a:spLocks noGrp="1"/>
          </p:cNvSpPr>
          <p:nvPr>
            <p:ph type="body" idx="1"/>
          </p:nvPr>
        </p:nvSpPr>
        <p:spPr>
          <a:xfrm>
            <a:off x="4211960" y="411510"/>
            <a:ext cx="4566915" cy="3155156"/>
          </a:xfrm>
          <a:prstGeom prst="rect">
            <a:avLst/>
          </a:prstGeom>
          <a:noFill/>
          <a:ln>
            <a:noFill/>
          </a:ln>
        </p:spPr>
        <p:txBody>
          <a:bodyPr spcFirstLastPara="1" wrap="square" lIns="91425" tIns="45700" rIns="91425" bIns="45700" anchor="t" anchorCtr="0">
            <a:noAutofit/>
          </a:bodyPr>
          <a:lstStyle/>
          <a:p>
            <a:pPr marL="0" lvl="0" indent="0">
              <a:spcBef>
                <a:spcPts val="0"/>
              </a:spcBef>
              <a:buSzPts val="2400"/>
            </a:pPr>
            <a:r>
              <a:rPr lang="ru-RU" b="1" dirty="0" smtClean="0">
                <a:solidFill>
                  <a:srgbClr val="000000"/>
                </a:solidFill>
              </a:rPr>
              <a:t>Дано: </a:t>
            </a:r>
            <a:r>
              <a:rPr lang="ru-RU" dirty="0" smtClean="0">
                <a:solidFill>
                  <a:srgbClr val="000000"/>
                </a:solidFill>
              </a:rPr>
              <a:t>исторические</a:t>
            </a:r>
            <a:r>
              <a:rPr lang="ru-RU" b="1" dirty="0" smtClean="0">
                <a:solidFill>
                  <a:srgbClr val="000000"/>
                </a:solidFill>
              </a:rPr>
              <a:t> </a:t>
            </a:r>
            <a:r>
              <a:rPr lang="ru-RU" dirty="0" smtClean="0">
                <a:solidFill>
                  <a:srgbClr val="000000"/>
                </a:solidFill>
              </a:rPr>
              <a:t>данные </a:t>
            </a:r>
            <a:r>
              <a:rPr lang="ru-RU" dirty="0">
                <a:solidFill>
                  <a:srgbClr val="000000"/>
                </a:solidFill>
              </a:rPr>
              <a:t>с датчиков буровой </a:t>
            </a:r>
            <a:r>
              <a:rPr lang="ru-RU" dirty="0" smtClean="0">
                <a:solidFill>
                  <a:srgbClr val="000000"/>
                </a:solidFill>
              </a:rPr>
              <a:t>установки по 21 технологическому параметру </a:t>
            </a:r>
            <a:r>
              <a:rPr lang="ru-RU" dirty="0">
                <a:solidFill>
                  <a:srgbClr val="000000"/>
                </a:solidFill>
              </a:rPr>
              <a:t>для </a:t>
            </a:r>
            <a:r>
              <a:rPr lang="ru-RU" dirty="0" smtClean="0">
                <a:solidFill>
                  <a:srgbClr val="000000"/>
                </a:solidFill>
              </a:rPr>
              <a:t>178 прихватов. </a:t>
            </a:r>
          </a:p>
          <a:p>
            <a:pPr marL="0" lvl="0" indent="0">
              <a:spcBef>
                <a:spcPts val="1200"/>
              </a:spcBef>
              <a:buSzPts val="2400"/>
            </a:pPr>
            <a:r>
              <a:rPr lang="ru-RU" b="1" dirty="0" smtClean="0">
                <a:solidFill>
                  <a:srgbClr val="000000"/>
                </a:solidFill>
              </a:rPr>
              <a:t>Требуется</a:t>
            </a:r>
            <a:r>
              <a:rPr lang="ru-RU" dirty="0" smtClean="0">
                <a:solidFill>
                  <a:srgbClr val="000000"/>
                </a:solidFill>
              </a:rPr>
              <a:t>: построить модель-классификатор на исторических </a:t>
            </a:r>
            <a:r>
              <a:rPr lang="ru-RU" dirty="0" smtClean="0">
                <a:solidFill>
                  <a:srgbClr val="000000"/>
                </a:solidFill>
              </a:rPr>
              <a:t>данных, выявляющую по </a:t>
            </a:r>
            <a:r>
              <a:rPr lang="ru-RU" dirty="0" smtClean="0">
                <a:solidFill>
                  <a:srgbClr val="000000"/>
                </a:solidFill>
              </a:rPr>
              <a:t>показателям </a:t>
            </a:r>
            <a:r>
              <a:rPr lang="ru-RU" dirty="0">
                <a:solidFill>
                  <a:srgbClr val="000000"/>
                </a:solidFill>
              </a:rPr>
              <a:t>с датчиков буровой установки </a:t>
            </a:r>
            <a:r>
              <a:rPr lang="ru-RU" dirty="0" smtClean="0">
                <a:solidFill>
                  <a:srgbClr val="000000"/>
                </a:solidFill>
              </a:rPr>
              <a:t> моменты времени в которые ожидается (отметка 1) или не ожидается (отметка 0) прихват.</a:t>
            </a:r>
          </a:p>
          <a:p>
            <a:pPr marL="0" lvl="0" indent="0">
              <a:spcBef>
                <a:spcPts val="1200"/>
              </a:spcBef>
              <a:buSzPts val="2400"/>
            </a:pPr>
            <a:r>
              <a:rPr lang="ru-RU" b="1" dirty="0" smtClean="0">
                <a:solidFill>
                  <a:srgbClr val="000000"/>
                </a:solidFill>
              </a:rPr>
              <a:t>Ограничения</a:t>
            </a:r>
            <a:r>
              <a:rPr lang="ru-RU" b="1" dirty="0" smtClean="0">
                <a:solidFill>
                  <a:srgbClr val="000000"/>
                </a:solidFill>
              </a:rPr>
              <a:t>: </a:t>
            </a:r>
            <a:r>
              <a:rPr lang="ru-RU" dirty="0" smtClean="0">
                <a:solidFill>
                  <a:srgbClr val="000000"/>
                </a:solidFill>
              </a:rPr>
              <a:t>модель должна быть интерпретируемой, поэтому требуется использовать машинное обучение, а не нейронные сети.</a:t>
            </a:r>
            <a:endParaRPr dirty="0">
              <a:solidFill>
                <a:srgbClr val="000000"/>
              </a:solidFill>
            </a:endParaRPr>
          </a:p>
        </p:txBody>
      </p:sp>
      <p:pic>
        <p:nvPicPr>
          <p:cNvPr id="2054" name="Picture 6" descr="Why Your Company Needs White-Box Models in Enterprise Data Science - AI  Trends"/>
          <p:cNvPicPr>
            <a:picLocks noChangeAspect="1" noChangeArrowheads="1"/>
          </p:cNvPicPr>
          <p:nvPr/>
        </p:nvPicPr>
        <p:blipFill rotWithShape="1">
          <a:blip r:embed="rId3">
            <a:extLst>
              <a:ext uri="{28A0092B-C50C-407E-A947-70E740481C1C}">
                <a14:useLocalDpi xmlns:a14="http://schemas.microsoft.com/office/drawing/2010/main" val="0"/>
              </a:ext>
            </a:extLst>
          </a:blip>
          <a:srcRect l="21390" r="23944"/>
          <a:stretch/>
        </p:blipFill>
        <p:spPr bwMode="auto">
          <a:xfrm>
            <a:off x="301080" y="947688"/>
            <a:ext cx="3124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88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84" y="627534"/>
            <a:ext cx="8164064" cy="4372585"/>
          </a:xfrm>
          <a:prstGeom prst="rect">
            <a:avLst/>
          </a:prstGeom>
        </p:spPr>
      </p:pic>
      <p:sp>
        <p:nvSpPr>
          <p:cNvPr id="94" name="Google Shape;94;p21"/>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3200" dirty="0" smtClean="0">
                <a:solidFill>
                  <a:srgbClr val="00295C"/>
                </a:solidFill>
              </a:rPr>
              <a:t>Поставленная задача</a:t>
            </a:r>
            <a:endParaRPr sz="3200" dirty="0">
              <a:solidFill>
                <a:srgbClr val="00295C"/>
              </a:solidFill>
            </a:endParaRPr>
          </a:p>
        </p:txBody>
      </p:sp>
    </p:spTree>
    <p:extLst>
      <p:ext uri="{BB962C8B-B14F-4D97-AF65-F5344CB8AC3E}">
        <p14:creationId xmlns:p14="http://schemas.microsoft.com/office/powerpoint/2010/main" val="1366713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428625" y="247649"/>
            <a:ext cx="7886700" cy="994172"/>
          </a:xfrm>
          <a:prstGeom prst="rect">
            <a:avLst/>
          </a:prstGeom>
          <a:noFill/>
          <a:ln>
            <a:noFill/>
          </a:ln>
        </p:spPr>
        <p:txBody>
          <a:bodyPr spcFirstLastPara="1" wrap="square" lIns="91425" tIns="45700" rIns="91425" bIns="45700" anchor="t" anchorCtr="0">
            <a:noAutofit/>
          </a:bodyPr>
          <a:lstStyle/>
          <a:p>
            <a:pPr lvl="0"/>
            <a:r>
              <a:rPr lang="ru-RU" sz="3200" dirty="0" smtClean="0"/>
              <a:t>Разведывательный </a:t>
            </a:r>
            <a:r>
              <a:rPr lang="ru-RU" sz="3200" dirty="0"/>
              <a:t>анализ данных</a:t>
            </a:r>
          </a:p>
        </p:txBody>
      </p:sp>
      <p:sp>
        <p:nvSpPr>
          <p:cNvPr id="15" name="Блок-схема: узел 14"/>
          <p:cNvSpPr/>
          <p:nvPr/>
        </p:nvSpPr>
        <p:spPr>
          <a:xfrm>
            <a:off x="1711262" y="1477375"/>
            <a:ext cx="1041659" cy="1071761"/>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ru-RU" sz="2400" dirty="0" smtClean="0">
                <a:solidFill>
                  <a:srgbClr val="000000"/>
                </a:solidFill>
              </a:rPr>
              <a:t>178</a:t>
            </a:r>
            <a:endParaRPr lang="ru-RU" sz="2400" dirty="0">
              <a:solidFill>
                <a:srgbClr val="000000"/>
              </a:solidFill>
            </a:endParaRPr>
          </a:p>
        </p:txBody>
      </p:sp>
      <p:sp>
        <p:nvSpPr>
          <p:cNvPr id="16" name="Стрелка влево 15"/>
          <p:cNvSpPr/>
          <p:nvPr/>
        </p:nvSpPr>
        <p:spPr>
          <a:xfrm rot="18758407">
            <a:off x="1526656" y="2546400"/>
            <a:ext cx="554524" cy="440407"/>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18" name="Стрелка влево 17"/>
          <p:cNvSpPr/>
          <p:nvPr/>
        </p:nvSpPr>
        <p:spPr>
          <a:xfrm rot="13270588">
            <a:off x="2472134" y="2543883"/>
            <a:ext cx="561572" cy="440407"/>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19" name="Блок-схема: узел 18"/>
          <p:cNvSpPr/>
          <p:nvPr/>
        </p:nvSpPr>
        <p:spPr>
          <a:xfrm>
            <a:off x="871782" y="2989543"/>
            <a:ext cx="1041659" cy="1071761"/>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dirty="0" smtClean="0">
                <a:solidFill>
                  <a:srgbClr val="000000"/>
                </a:solidFill>
              </a:rPr>
              <a:t>121</a:t>
            </a:r>
            <a:endParaRPr lang="ru-RU" sz="2400" dirty="0">
              <a:solidFill>
                <a:srgbClr val="000000"/>
              </a:solidFill>
            </a:endParaRPr>
          </a:p>
        </p:txBody>
      </p:sp>
      <p:sp>
        <p:nvSpPr>
          <p:cNvPr id="20" name="Блок-схема: узел 19"/>
          <p:cNvSpPr/>
          <p:nvPr/>
        </p:nvSpPr>
        <p:spPr>
          <a:xfrm>
            <a:off x="2636601" y="2989542"/>
            <a:ext cx="1041659" cy="1071761"/>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ru-RU" sz="2400" dirty="0" smtClean="0">
                <a:solidFill>
                  <a:srgbClr val="000000"/>
                </a:solidFill>
              </a:rPr>
              <a:t>57</a:t>
            </a:r>
            <a:endParaRPr lang="ru-RU" sz="2400" dirty="0">
              <a:solidFill>
                <a:srgbClr val="000000"/>
              </a:solidFill>
            </a:endParaRPr>
          </a:p>
        </p:txBody>
      </p:sp>
      <p:sp>
        <p:nvSpPr>
          <p:cNvPr id="21" name="TextBox 20"/>
          <p:cNvSpPr txBox="1"/>
          <p:nvPr/>
        </p:nvSpPr>
        <p:spPr>
          <a:xfrm>
            <a:off x="871782" y="991004"/>
            <a:ext cx="2720617" cy="400110"/>
          </a:xfrm>
          <a:prstGeom prst="rect">
            <a:avLst/>
          </a:prstGeom>
          <a:noFill/>
        </p:spPr>
        <p:txBody>
          <a:bodyPr wrap="none" rtlCol="0">
            <a:spAutoFit/>
          </a:bodyPr>
          <a:lstStyle/>
          <a:p>
            <a:r>
              <a:rPr lang="ru-RU" sz="2000" dirty="0" smtClean="0"/>
              <a:t>Размеченные файлы</a:t>
            </a:r>
            <a:endParaRPr lang="ru-RU" sz="2000" dirty="0"/>
          </a:p>
        </p:txBody>
      </p:sp>
      <p:sp>
        <p:nvSpPr>
          <p:cNvPr id="22" name="TextBox 21"/>
          <p:cNvSpPr txBox="1"/>
          <p:nvPr/>
        </p:nvSpPr>
        <p:spPr>
          <a:xfrm>
            <a:off x="582132" y="4129008"/>
            <a:ext cx="1620957" cy="707886"/>
          </a:xfrm>
          <a:prstGeom prst="rect">
            <a:avLst/>
          </a:prstGeom>
          <a:noFill/>
        </p:spPr>
        <p:txBody>
          <a:bodyPr wrap="none" rtlCol="0">
            <a:spAutoFit/>
          </a:bodyPr>
          <a:lstStyle/>
          <a:p>
            <a:pPr algn="ctr"/>
            <a:r>
              <a:rPr lang="ru-RU" sz="2000" dirty="0" smtClean="0"/>
              <a:t>Обучающая</a:t>
            </a:r>
          </a:p>
          <a:p>
            <a:pPr algn="ctr"/>
            <a:r>
              <a:rPr lang="ru-RU" sz="2000" dirty="0" smtClean="0"/>
              <a:t>выборка</a:t>
            </a:r>
            <a:endParaRPr lang="ru-RU" sz="2000" dirty="0"/>
          </a:p>
        </p:txBody>
      </p:sp>
      <p:sp>
        <p:nvSpPr>
          <p:cNvPr id="23" name="TextBox 22"/>
          <p:cNvSpPr txBox="1"/>
          <p:nvPr/>
        </p:nvSpPr>
        <p:spPr>
          <a:xfrm>
            <a:off x="2519901" y="4129008"/>
            <a:ext cx="1290738" cy="707886"/>
          </a:xfrm>
          <a:prstGeom prst="rect">
            <a:avLst/>
          </a:prstGeom>
          <a:noFill/>
        </p:spPr>
        <p:txBody>
          <a:bodyPr wrap="none" rtlCol="0">
            <a:spAutoFit/>
          </a:bodyPr>
          <a:lstStyle/>
          <a:p>
            <a:pPr algn="ctr"/>
            <a:r>
              <a:rPr lang="ru-RU" sz="2000" dirty="0" smtClean="0"/>
              <a:t>Тестовая</a:t>
            </a:r>
          </a:p>
          <a:p>
            <a:pPr algn="ctr"/>
            <a:r>
              <a:rPr lang="ru-RU" sz="2000" dirty="0" smtClean="0"/>
              <a:t>выборка</a:t>
            </a:r>
            <a:endParaRPr lang="ru-RU" sz="2000"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960" y="1391114"/>
            <a:ext cx="3028420" cy="3498068"/>
          </a:xfrm>
          <a:prstGeom prst="rect">
            <a:avLst/>
          </a:prstGeom>
        </p:spPr>
      </p:pic>
      <p:sp>
        <p:nvSpPr>
          <p:cNvPr id="24" name="TextBox 23"/>
          <p:cNvSpPr txBox="1"/>
          <p:nvPr/>
        </p:nvSpPr>
        <p:spPr>
          <a:xfrm>
            <a:off x="4218735" y="991004"/>
            <a:ext cx="3922869" cy="400110"/>
          </a:xfrm>
          <a:prstGeom prst="rect">
            <a:avLst/>
          </a:prstGeom>
          <a:noFill/>
        </p:spPr>
        <p:txBody>
          <a:bodyPr wrap="none" rtlCol="0">
            <a:spAutoFit/>
          </a:bodyPr>
          <a:lstStyle/>
          <a:p>
            <a:r>
              <a:rPr lang="ru-RU" sz="2000" dirty="0" smtClean="0"/>
              <a:t>Фрагмент размеченного файла</a:t>
            </a:r>
            <a:endParaRPr lang="ru-RU"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909625"/>
            <a:ext cx="8160339" cy="4233875"/>
          </a:xfrm>
          <a:prstGeom prst="rect">
            <a:avLst/>
          </a:prstGeom>
        </p:spPr>
      </p:pic>
      <p:sp>
        <p:nvSpPr>
          <p:cNvPr id="100" name="Google Shape;100;p22"/>
          <p:cNvSpPr txBox="1">
            <a:spLocks noGrp="1"/>
          </p:cNvSpPr>
          <p:nvPr>
            <p:ph type="title"/>
          </p:nvPr>
        </p:nvSpPr>
        <p:spPr>
          <a:xfrm>
            <a:off x="428625" y="247649"/>
            <a:ext cx="7886700" cy="994172"/>
          </a:xfrm>
          <a:prstGeom prst="rect">
            <a:avLst/>
          </a:prstGeom>
          <a:noFill/>
          <a:ln>
            <a:noFill/>
          </a:ln>
        </p:spPr>
        <p:txBody>
          <a:bodyPr spcFirstLastPara="1" wrap="square" lIns="91425" tIns="45700" rIns="91425" bIns="45700" anchor="t" anchorCtr="0">
            <a:noAutofit/>
          </a:bodyPr>
          <a:lstStyle/>
          <a:p>
            <a:pPr lvl="0"/>
            <a:r>
              <a:rPr lang="ru-RU" sz="3200" dirty="0" smtClean="0"/>
              <a:t>Разведывательный </a:t>
            </a:r>
            <a:r>
              <a:rPr lang="ru-RU" sz="3200" dirty="0"/>
              <a:t>анализ данных</a:t>
            </a:r>
          </a:p>
        </p:txBody>
      </p:sp>
    </p:spTree>
    <p:extLst>
      <p:ext uri="{BB962C8B-B14F-4D97-AF65-F5344CB8AC3E}">
        <p14:creationId xmlns:p14="http://schemas.microsoft.com/office/powerpoint/2010/main" val="4144879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428625" y="247649"/>
            <a:ext cx="7886700" cy="994172"/>
          </a:xfrm>
          <a:prstGeom prst="rect">
            <a:avLst/>
          </a:prstGeom>
          <a:noFill/>
          <a:ln>
            <a:noFill/>
          </a:ln>
        </p:spPr>
        <p:txBody>
          <a:bodyPr spcFirstLastPara="1" wrap="square" lIns="91425" tIns="45700" rIns="91425" bIns="45700" anchor="t" anchorCtr="0">
            <a:noAutofit/>
          </a:bodyPr>
          <a:lstStyle/>
          <a:p>
            <a:pPr lvl="0"/>
            <a:r>
              <a:rPr lang="ru-RU" sz="3200" dirty="0" smtClean="0"/>
              <a:t>Разведывательный </a:t>
            </a:r>
            <a:r>
              <a:rPr lang="ru-RU" sz="3200" dirty="0"/>
              <a:t>анализ данных</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790961"/>
            <a:ext cx="7056784" cy="4265488"/>
          </a:xfrm>
          <a:prstGeom prst="rect">
            <a:avLst/>
          </a:prstGeom>
        </p:spPr>
      </p:pic>
    </p:spTree>
    <p:extLst>
      <p:ext uri="{BB962C8B-B14F-4D97-AF65-F5344CB8AC3E}">
        <p14:creationId xmlns:p14="http://schemas.microsoft.com/office/powerpoint/2010/main" val="343056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365125" y="226219"/>
            <a:ext cx="8415338" cy="857250"/>
          </a:xfrm>
          <a:prstGeom prst="rect">
            <a:avLst/>
          </a:prstGeom>
          <a:noFill/>
          <a:ln>
            <a:noFill/>
          </a:ln>
        </p:spPr>
        <p:txBody>
          <a:bodyPr spcFirstLastPara="1" wrap="square" lIns="91425" tIns="45700" rIns="91425" bIns="45700" anchor="t" anchorCtr="0">
            <a:noAutofit/>
          </a:bodyPr>
          <a:lstStyle/>
          <a:p>
            <a:pPr lvl="0"/>
            <a:r>
              <a:rPr lang="ru-RU" sz="3200" dirty="0"/>
              <a:t>Построение и </a:t>
            </a:r>
            <a:r>
              <a:rPr lang="ru-RU" sz="3200" dirty="0" smtClean="0"/>
              <a:t>тестирование моделей</a:t>
            </a:r>
            <a:endParaRPr lang="ru-RU"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859155"/>
            <a:ext cx="7831931" cy="428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425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itle">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B-slides">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in title alternative">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ata &amp; Cloud">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Reservoir title">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Drilling title">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Asset planning title">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Asset Ops title">
  <a:themeElements>
    <a:clrScheme name="Custom 2">
      <a:dk1>
        <a:srgbClr val="003366"/>
      </a:dk1>
      <a:lt1>
        <a:srgbClr val="FFFFFF"/>
      </a:lt1>
      <a:dk2>
        <a:srgbClr val="417630"/>
      </a:dk2>
      <a:lt2>
        <a:srgbClr val="CD5A13"/>
      </a:lt2>
      <a:accent1>
        <a:srgbClr val="B70050"/>
      </a:accent1>
      <a:accent2>
        <a:srgbClr val="005072"/>
      </a:accent2>
      <a:accent3>
        <a:srgbClr val="933C06"/>
      </a:accent3>
      <a:accent4>
        <a:srgbClr val="F9D71D"/>
      </a:accent4>
      <a:accent5>
        <a:srgbClr val="1E2F93"/>
      </a:accent5>
      <a:accent6>
        <a:srgbClr val="333333"/>
      </a:accent6>
      <a:hlink>
        <a:srgbClr val="F49100"/>
      </a:hlink>
      <a:folHlink>
        <a:srgbClr val="0A8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1133</Words>
  <Application>Microsoft Office PowerPoint</Application>
  <PresentationFormat>Экран (16:9)</PresentationFormat>
  <Paragraphs>101</Paragraphs>
  <Slides>16</Slides>
  <Notes>16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8</vt:i4>
      </vt:variant>
      <vt:variant>
        <vt:lpstr>Заголовки слайдов</vt:lpstr>
      </vt:variant>
      <vt:variant>
        <vt:i4>16</vt:i4>
      </vt:variant>
    </vt:vector>
  </HeadingPairs>
  <TitlesOfParts>
    <vt:vector size="27" baseType="lpstr">
      <vt:lpstr>Arial</vt:lpstr>
      <vt:lpstr>Noto Sans Symbols</vt:lpstr>
      <vt:lpstr>Arial Narrow</vt:lpstr>
      <vt:lpstr>1_Title</vt:lpstr>
      <vt:lpstr>SLB-slides</vt:lpstr>
      <vt:lpstr>Main title alternative</vt:lpstr>
      <vt:lpstr>Data &amp; Cloud</vt:lpstr>
      <vt:lpstr>Reservoir title</vt:lpstr>
      <vt:lpstr>Drilling title</vt:lpstr>
      <vt:lpstr>Asset planning title</vt:lpstr>
      <vt:lpstr>Asset Ops title</vt:lpstr>
      <vt:lpstr>Создание модели машинного обучения для предупреждения прихватов  при бурении скважин</vt:lpstr>
      <vt:lpstr>Содержание</vt:lpstr>
      <vt:lpstr>Мотивация</vt:lpstr>
      <vt:lpstr>Исходные данные</vt:lpstr>
      <vt:lpstr>Поставленная задача</vt:lpstr>
      <vt:lpstr>Разведывательный анализ данных</vt:lpstr>
      <vt:lpstr>Разведывательный анализ данных</vt:lpstr>
      <vt:lpstr>Разведывательный анализ данных</vt:lpstr>
      <vt:lpstr>Построение и тестирование моделей</vt:lpstr>
      <vt:lpstr>Построение и тестирование моделей</vt:lpstr>
      <vt:lpstr>Результат работы выбранной модели</vt:lpstr>
      <vt:lpstr>Результат работы выбранной модели</vt:lpstr>
      <vt:lpstr>Результат работы выбранной модели</vt:lpstr>
      <vt:lpstr>Дополнительно</vt:lpstr>
      <vt:lpstr>Дополнительно</vt:lpstr>
      <vt:lpstr>Выводы по проделанной работе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Создание модели машинного обучения для предупреждения прихватов  при бурении скважин</dc:title>
  <cp:lastModifiedBy>Stanislav</cp:lastModifiedBy>
  <cp:revision>58</cp:revision>
  <dcterms:modified xsi:type="dcterms:W3CDTF">2021-06-27T05:02:26Z</dcterms:modified>
</cp:coreProperties>
</file>