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32B92E3-BD53-408A-B544-D4C423B9D7CB}">
  <a:tblStyle styleId="{A32B92E3-BD53-408A-B544-D4C423B9D7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eb0ca95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eb0ca95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e1d7ec553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e1d7ec553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e1d7ec553_0_1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e1d7ec553_0_1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e1d7ec553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e1d7ec553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e1d7ec55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e1d7ec55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e1d7ec553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e1d7ec553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e1d7ec553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e1d7ec553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e1d7ec553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e1d7ec553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e1d7ec553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e1d7ec553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e1d7ec553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e1d7ec553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b1fde276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b1fde276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eb0ca95d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eb0ca95d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eb0ca95d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eb0ca95d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eb0ca95de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eb0ca95d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eb0ca95de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eb0ca95de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eb0ca95d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eb0ca95d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eb0ca95d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4eb0ca95d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eb0ca95d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4eb0ca95d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ef08656a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ef08656a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e218590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e218590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e1d7ec55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e1d7ec55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e1d7ec553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e1d7ec553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e1d7ec55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e1d7ec55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e1d7ec55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e1d7ec55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e1d7ec553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e1d7ec553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ef08656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ef08656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ef08656a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ef08656a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4.png"/><Relationship Id="rId7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html5book.ru/osnovy-html/#part2" TargetMode="External"/><Relationship Id="rId4" Type="http://schemas.openxmlformats.org/officeDocument/2006/relationships/hyperlink" Target="https://html5book.ru/html5-semantic-elements/" TargetMode="External"/><Relationship Id="rId9" Type="http://schemas.openxmlformats.org/officeDocument/2006/relationships/hyperlink" Target="https://html5book.ru/images-in-html/" TargetMode="External"/><Relationship Id="rId5" Type="http://schemas.openxmlformats.org/officeDocument/2006/relationships/hyperlink" Target="https://html5book.ru/html-lists/" TargetMode="External"/><Relationship Id="rId6" Type="http://schemas.openxmlformats.org/officeDocument/2006/relationships/hyperlink" Target="https://html5book.ru/hyperlinks-in-html/" TargetMode="External"/><Relationship Id="rId7" Type="http://schemas.openxmlformats.org/officeDocument/2006/relationships/hyperlink" Target="https://html5book.ru/html-table/" TargetMode="External"/><Relationship Id="rId8" Type="http://schemas.openxmlformats.org/officeDocument/2006/relationships/hyperlink" Target="https://html5book.ru/html-text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1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510675" y="1691000"/>
            <a:ext cx="59322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6000">
                <a:latin typeface="Verdana"/>
                <a:ea typeface="Verdana"/>
                <a:cs typeface="Verdana"/>
                <a:sym typeface="Verdana"/>
              </a:rPr>
              <a:t>Hello )))</a:t>
            </a:r>
            <a:endParaRPr b="1" sz="6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-593" l="0" r="0" t="0"/>
          <a:stretch/>
        </p:blipFill>
        <p:spPr>
          <a:xfrm>
            <a:off x="0" y="-1025375"/>
            <a:ext cx="9144000" cy="61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66125" y="1430863"/>
            <a:ext cx="4166100" cy="12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5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Hello )))</a:t>
            </a:r>
            <a:endParaRPr b="1" sz="55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925" y="697821"/>
            <a:ext cx="7944973" cy="414857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2"/>
          <p:cNvSpPr txBox="1"/>
          <p:nvPr/>
        </p:nvSpPr>
        <p:spPr>
          <a:xfrm>
            <a:off x="833100" y="152125"/>
            <a:ext cx="69330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500">
                <a:latin typeface="Verdana"/>
                <a:ea typeface="Verdana"/>
                <a:cs typeface="Verdana"/>
                <a:sym typeface="Verdana"/>
              </a:rPr>
              <a:t>В поисках </a:t>
            </a:r>
            <a:r>
              <a:rPr b="1" lang="ru" sz="25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DOM</a:t>
            </a:r>
            <a:r>
              <a:rPr b="1" lang="ru" sz="2500">
                <a:latin typeface="Verdana"/>
                <a:ea typeface="Verdana"/>
                <a:cs typeface="Verdana"/>
                <a:sym typeface="Verdana"/>
              </a:rPr>
              <a:t>a...</a:t>
            </a:r>
            <a:endParaRPr b="1" sz="25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500">
                <a:latin typeface="Verdana"/>
                <a:ea typeface="Verdana"/>
                <a:cs typeface="Verdana"/>
                <a:sym typeface="Verdana"/>
              </a:rPr>
              <a:t>Особенности DOM</a:t>
            </a:r>
            <a:endParaRPr b="1" sz="2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23"/>
          <p:cNvSpPr txBox="1"/>
          <p:nvPr>
            <p:ph idx="1" type="body"/>
          </p:nvPr>
        </p:nvSpPr>
        <p:spPr>
          <a:xfrm>
            <a:off x="1275900" y="1599900"/>
            <a:ext cx="6818100" cy="22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660400" rtl="0" algn="l">
              <a:lnSpc>
                <a:spcPct val="14375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Verdana"/>
              <a:buChar char="➔"/>
            </a:pPr>
            <a:r>
              <a:rPr b="1" lang="ru" sz="16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Основана на валидном HTML-коде;</a:t>
            </a:r>
            <a:endParaRPr b="1" sz="16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66040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Verdana"/>
              <a:buChar char="➔"/>
            </a:pPr>
            <a:r>
              <a:rPr b="1" lang="ru" sz="16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может быть модифицирована из JavaScript;</a:t>
            </a:r>
            <a:endParaRPr b="1" sz="16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66040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Verdana"/>
              <a:buChar char="➔"/>
            </a:pPr>
            <a:r>
              <a:rPr b="1" lang="ru" sz="16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не включает псевдоэлементы, созданные из CSS;</a:t>
            </a:r>
            <a:endParaRPr b="1" sz="16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66040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➔"/>
            </a:pPr>
            <a:r>
              <a:rPr b="1" lang="ru" sz="16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включает скрытые элементы (</a:t>
            </a:r>
            <a:r>
              <a:rPr b="1" lang="ru" sz="1600">
                <a:solidFill>
                  <a:srgbClr val="222222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display: none</a:t>
            </a:r>
            <a:r>
              <a:rPr b="1" lang="ru" sz="16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b="1" lang="ru" sz="12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1" sz="12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200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type="title"/>
          </p:nvPr>
        </p:nvSpPr>
        <p:spPr>
          <a:xfrm>
            <a:off x="311700" y="286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Браузеры</a:t>
            </a:r>
            <a:endParaRPr b="1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4" name="Google Shape;264;p24"/>
          <p:cNvSpPr txBox="1"/>
          <p:nvPr/>
        </p:nvSpPr>
        <p:spPr>
          <a:xfrm>
            <a:off x="1219150" y="1669913"/>
            <a:ext cx="27339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    Google Chrome</a:t>
            </a:r>
            <a:endParaRPr sz="1500"/>
          </a:p>
        </p:txBody>
      </p:sp>
      <p:pic>
        <p:nvPicPr>
          <p:cNvPr id="265" name="Google Shape;2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00" y="1548075"/>
            <a:ext cx="648350" cy="64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875" y="2594872"/>
            <a:ext cx="612275" cy="6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4"/>
          <p:cNvSpPr txBox="1"/>
          <p:nvPr/>
        </p:nvSpPr>
        <p:spPr>
          <a:xfrm>
            <a:off x="1457200" y="2682463"/>
            <a:ext cx="14499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Mozilla Firefox</a:t>
            </a:r>
            <a:endParaRPr sz="1500"/>
          </a:p>
        </p:txBody>
      </p:sp>
      <p:pic>
        <p:nvPicPr>
          <p:cNvPr id="268" name="Google Shape;26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875" y="3605600"/>
            <a:ext cx="612275" cy="63494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4"/>
          <p:cNvSpPr txBox="1"/>
          <p:nvPr/>
        </p:nvSpPr>
        <p:spPr>
          <a:xfrm>
            <a:off x="1428225" y="3721075"/>
            <a:ext cx="13851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Opera</a:t>
            </a:r>
            <a:endParaRPr sz="1500"/>
          </a:p>
        </p:txBody>
      </p:sp>
      <p:pic>
        <p:nvPicPr>
          <p:cNvPr id="270" name="Google Shape;27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1325" y="1548075"/>
            <a:ext cx="545304" cy="52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4"/>
          <p:cNvSpPr txBox="1"/>
          <p:nvPr/>
        </p:nvSpPr>
        <p:spPr>
          <a:xfrm>
            <a:off x="6102950" y="1579850"/>
            <a:ext cx="17529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  Internet Explorer</a:t>
            </a:r>
            <a:endParaRPr sz="1500"/>
          </a:p>
        </p:txBody>
      </p:sp>
      <p:pic>
        <p:nvPicPr>
          <p:cNvPr id="272" name="Google Shape;272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81325" y="2594889"/>
            <a:ext cx="612275" cy="6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4"/>
          <p:cNvSpPr txBox="1"/>
          <p:nvPr/>
        </p:nvSpPr>
        <p:spPr>
          <a:xfrm>
            <a:off x="6283275" y="2661275"/>
            <a:ext cx="12048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Safari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/>
          <p:nvPr>
            <p:ph type="title"/>
          </p:nvPr>
        </p:nvSpPr>
        <p:spPr>
          <a:xfrm>
            <a:off x="311700" y="22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 sz="2500">
                <a:solidFill>
                  <a:srgbClr val="000000"/>
                </a:solidFill>
              </a:rPr>
              <a:t>Tag (тег) </a:t>
            </a:r>
            <a:r>
              <a:rPr lang="ru" sz="2500">
                <a:solidFill>
                  <a:srgbClr val="000000"/>
                </a:solidFill>
              </a:rPr>
              <a:t>— элемент языка разметки гипертекста.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279" name="Google Shape;279;p25"/>
          <p:cNvSpPr txBox="1"/>
          <p:nvPr>
            <p:ph idx="1" type="body"/>
          </p:nvPr>
        </p:nvSpPr>
        <p:spPr>
          <a:xfrm>
            <a:off x="356950" y="1124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ru" sz="1400">
                <a:solidFill>
                  <a:srgbClr val="000000"/>
                </a:solidFill>
              </a:rPr>
            </a:br>
            <a:r>
              <a:rPr lang="ru" sz="1400">
                <a:solidFill>
                  <a:srgbClr val="000000"/>
                </a:solidFill>
              </a:rPr>
              <a:t>  </a:t>
            </a:r>
            <a:r>
              <a:rPr lang="ru" sz="1400">
                <a:solidFill>
                  <a:srgbClr val="0000FF"/>
                </a:solidFill>
              </a:rPr>
              <a:t>&lt;p&gt;</a:t>
            </a:r>
            <a:r>
              <a:rPr lang="ru" sz="1400">
                <a:solidFill>
                  <a:schemeClr val="accent5"/>
                </a:solidFill>
              </a:rPr>
              <a:t>&lt;i&gt;</a:t>
            </a:r>
            <a:r>
              <a:rPr lang="ru" sz="1400">
                <a:solidFill>
                  <a:srgbClr val="000000"/>
                </a:solidFill>
              </a:rPr>
              <a:t> Hello! </a:t>
            </a:r>
            <a:r>
              <a:rPr lang="ru" sz="1400">
                <a:solidFill>
                  <a:schemeClr val="accent5"/>
                </a:solidFill>
              </a:rPr>
              <a:t>&lt;/i&gt;</a:t>
            </a:r>
            <a:r>
              <a:rPr lang="ru" sz="1400">
                <a:solidFill>
                  <a:srgbClr val="0000FF"/>
                </a:solidFill>
              </a:rPr>
              <a:t>&lt;/p&gt;   </a:t>
            </a:r>
            <a:r>
              <a:rPr lang="ru" sz="1400">
                <a:solidFill>
                  <a:srgbClr val="000000"/>
                </a:solidFill>
              </a:rPr>
              <a:t>     - верно</a:t>
            </a:r>
            <a:br>
              <a:rPr lang="ru" sz="1400">
                <a:solidFill>
                  <a:srgbClr val="000000"/>
                </a:solidFill>
              </a:rPr>
            </a:br>
            <a:r>
              <a:rPr lang="ru" sz="1400">
                <a:solidFill>
                  <a:srgbClr val="000000"/>
                </a:solidFill>
              </a:rPr>
              <a:t> </a:t>
            </a:r>
            <a:r>
              <a:rPr lang="ru" sz="1400">
                <a:solidFill>
                  <a:srgbClr val="0000FF"/>
                </a:solidFill>
              </a:rPr>
              <a:t> &lt;p&gt;</a:t>
            </a:r>
            <a:r>
              <a:rPr lang="ru" sz="1400">
                <a:solidFill>
                  <a:schemeClr val="accent5"/>
                </a:solidFill>
              </a:rPr>
              <a:t>&lt;i&gt;</a:t>
            </a:r>
            <a:r>
              <a:rPr lang="ru" sz="1400">
                <a:solidFill>
                  <a:srgbClr val="000000"/>
                </a:solidFill>
              </a:rPr>
              <a:t> Hello! </a:t>
            </a:r>
            <a:r>
              <a:rPr lang="ru" sz="1400">
                <a:solidFill>
                  <a:srgbClr val="0000FF"/>
                </a:solidFill>
              </a:rPr>
              <a:t>&lt;/p&gt;</a:t>
            </a:r>
            <a:r>
              <a:rPr lang="ru" sz="1400">
                <a:solidFill>
                  <a:schemeClr val="accent5"/>
                </a:solidFill>
              </a:rPr>
              <a:t>&lt;/i&gt; </a:t>
            </a:r>
            <a:r>
              <a:rPr lang="ru" sz="1400">
                <a:solidFill>
                  <a:srgbClr val="000000"/>
                </a:solidFill>
              </a:rPr>
              <a:t>       - неверно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0" name="Google Shape;280;p25"/>
          <p:cNvSpPr/>
          <p:nvPr/>
        </p:nvSpPr>
        <p:spPr>
          <a:xfrm>
            <a:off x="4781975" y="1074200"/>
            <a:ext cx="3734100" cy="873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Парный         </a:t>
            </a:r>
            <a:r>
              <a:rPr lang="ru" sz="1600">
                <a:solidFill>
                  <a:schemeClr val="dk1"/>
                </a:solidFill>
              </a:rPr>
              <a:t> </a:t>
            </a:r>
            <a:r>
              <a:rPr lang="ru" sz="1600">
                <a:solidFill>
                  <a:srgbClr val="0000FF"/>
                </a:solidFill>
              </a:rPr>
              <a:t>&lt;тег&gt;</a:t>
            </a:r>
            <a:r>
              <a:rPr lang="ru" sz="1600">
                <a:solidFill>
                  <a:srgbClr val="FFF2CC"/>
                </a:solidFill>
              </a:rPr>
              <a:t> </a:t>
            </a:r>
            <a:r>
              <a:rPr lang="ru" sz="1600">
                <a:solidFill>
                  <a:srgbClr val="666666"/>
                </a:solidFill>
              </a:rPr>
              <a:t>Text</a:t>
            </a:r>
            <a:r>
              <a:rPr lang="ru" sz="1600">
                <a:solidFill>
                  <a:srgbClr val="FFF2CC"/>
                </a:solidFill>
              </a:rPr>
              <a:t> </a:t>
            </a:r>
            <a:r>
              <a:rPr lang="ru" sz="1600">
                <a:solidFill>
                  <a:srgbClr val="0000FF"/>
                </a:solidFill>
              </a:rPr>
              <a:t>&lt;/тег&gt;</a:t>
            </a:r>
            <a:br>
              <a:rPr lang="ru" sz="1600">
                <a:solidFill>
                  <a:srgbClr val="0000FF"/>
                </a:solidFill>
              </a:rPr>
            </a:br>
            <a:r>
              <a:rPr lang="ru">
                <a:solidFill>
                  <a:schemeClr val="dk1"/>
                </a:solidFill>
              </a:rPr>
              <a:t>Одиночный    </a:t>
            </a:r>
            <a:r>
              <a:rPr lang="ru" sz="1600">
                <a:solidFill>
                  <a:srgbClr val="0000FF"/>
                </a:solidFill>
              </a:rPr>
              <a:t>&lt;тег/&gt; 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281" name="Google Shape;281;p25"/>
          <p:cNvSpPr/>
          <p:nvPr/>
        </p:nvSpPr>
        <p:spPr>
          <a:xfrm>
            <a:off x="527550" y="1074200"/>
            <a:ext cx="3988500" cy="873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Блочный          </a:t>
            </a:r>
            <a:r>
              <a:rPr lang="ru" sz="1600">
                <a:solidFill>
                  <a:srgbClr val="0000FF"/>
                </a:solidFill>
              </a:rPr>
              <a:t>&lt;div&gt;, &lt;/p&gt;, &lt;h1&gt; ...</a:t>
            </a:r>
            <a:br>
              <a:rPr lang="ru" sz="1600">
                <a:solidFill>
                  <a:srgbClr val="0000FF"/>
                </a:solidFill>
              </a:rPr>
            </a:br>
            <a:r>
              <a:rPr lang="ru">
                <a:solidFill>
                  <a:schemeClr val="dk1"/>
                </a:solidFill>
              </a:rPr>
              <a:t>Строчный        </a:t>
            </a:r>
            <a:r>
              <a:rPr lang="ru" sz="1600">
                <a:solidFill>
                  <a:srgbClr val="0000FF"/>
                </a:solidFill>
              </a:rPr>
              <a:t>&lt;a&gt;, &lt;span&gt;, &lt;img&gt;... </a:t>
            </a:r>
            <a:endParaRPr sz="1600">
              <a:solidFill>
                <a:srgbClr val="0000FF"/>
              </a:solidFill>
            </a:endParaRPr>
          </a:p>
        </p:txBody>
      </p:sp>
      <p:pic>
        <p:nvPicPr>
          <p:cNvPr id="282" name="Google Shape;2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050" y="2873825"/>
            <a:ext cx="4337151" cy="20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/>
          <p:nvPr>
            <p:ph type="title"/>
          </p:nvPr>
        </p:nvSpPr>
        <p:spPr>
          <a:xfrm>
            <a:off x="274950" y="23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500">
                <a:latin typeface="Verdana"/>
                <a:ea typeface="Verdana"/>
                <a:cs typeface="Verdana"/>
                <a:sym typeface="Verdana"/>
              </a:rPr>
              <a:t>Основные а</a:t>
            </a:r>
            <a:r>
              <a:rPr b="1" lang="ru" sz="2500">
                <a:latin typeface="Verdana"/>
                <a:ea typeface="Verdana"/>
                <a:cs typeface="Verdana"/>
                <a:sym typeface="Verdana"/>
              </a:rPr>
              <a:t>трибуты</a:t>
            </a:r>
            <a:endParaRPr b="1" sz="2500"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288" name="Google Shape;288;p26"/>
          <p:cNvGraphicFramePr/>
          <p:nvPr/>
        </p:nvGraphicFramePr>
        <p:xfrm>
          <a:off x="359150" y="135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{A32B92E3-BD53-408A-B544-D4C423B9D7CB}</a:tableStyleId>
              </a:tblPr>
              <a:tblGrid>
                <a:gridCol w="756250"/>
                <a:gridCol w="4966300"/>
                <a:gridCol w="26296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50">
                        <a:solidFill>
                          <a:srgbClr val="1D2E4C"/>
                        </a:solidFill>
                        <a:highlight>
                          <a:srgbClr val="F5F5F5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1D2E4C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Назначение</a:t>
                      </a:r>
                      <a:endParaRPr sz="1100">
                        <a:solidFill>
                          <a:srgbClr val="1D2E4C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Пример</a:t>
                      </a:r>
                      <a:endParaRPr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50">
                          <a:solidFill>
                            <a:srgbClr val="1D2E4C"/>
                          </a:solidFill>
                          <a:highlight>
                            <a:srgbClr val="F5F5F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1D2E4C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Определяет имя класса для элемента (используется для определения класса в таблице стилей).</a:t>
                      </a:r>
                      <a:endParaRPr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&lt;ul class=”main-menu”&gt;...&lt;/ul&gt;</a:t>
                      </a:r>
                      <a:endParaRPr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50">
                          <a:solidFill>
                            <a:srgbClr val="1D2E4C"/>
                          </a:solidFill>
                          <a:highlight>
                            <a:srgbClr val="F5F5F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4292E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Указывает имя стилевого идентификатора</a:t>
                      </a:r>
                      <a:endParaRPr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&lt;nav id=”footer-nav”&gt;...&lt;/nav&gt;</a:t>
                      </a:r>
                      <a:endParaRPr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50">
                          <a:solidFill>
                            <a:srgbClr val="1D2E4C"/>
                          </a:solidFill>
                          <a:highlight>
                            <a:srgbClr val="F5F5F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style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4292E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Применяется для определения стиля элемента с помощью правил CSS;</a:t>
                      </a:r>
                      <a:endParaRPr sz="1100">
                        <a:solidFill>
                          <a:srgbClr val="1D2E4C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&lt;span style=”color: #f00”&gt;...&lt;/span&gt;</a:t>
                      </a:r>
                      <a:endParaRPr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50">
                          <a:solidFill>
                            <a:srgbClr val="1D2E4C"/>
                          </a:solidFill>
                          <a:highlight>
                            <a:srgbClr val="F5F5F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title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1D2E4C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Определяет дополнительную информацию об элементе, задавая всплывающую подсказку для страницы.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1600" marR="101600" rtl="0" algn="l">
                        <a:lnSpc>
                          <a:spcPct val="129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&lt;p title="Подсказка"&gt;...&lt;/p&gt;</a:t>
                      </a:r>
                      <a:endParaRPr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 txBox="1"/>
          <p:nvPr>
            <p:ph type="title"/>
          </p:nvPr>
        </p:nvSpPr>
        <p:spPr>
          <a:xfrm>
            <a:off x="311700" y="202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Группы тегов</a:t>
            </a:r>
            <a:endParaRPr b="1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4" name="Google Shape;294;p27"/>
          <p:cNvSpPr txBox="1"/>
          <p:nvPr>
            <p:ph idx="1" type="body"/>
          </p:nvPr>
        </p:nvSpPr>
        <p:spPr>
          <a:xfrm>
            <a:off x="462925" y="1027575"/>
            <a:ext cx="7656600" cy="3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Char char="➔"/>
            </a:pPr>
            <a:r>
              <a:rPr lang="ru" sz="1700">
                <a:solidFill>
                  <a:srgbClr val="000000"/>
                </a:solidFill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3"/>
              </a:rPr>
              <a:t>служебные теги</a:t>
            </a:r>
            <a:r>
              <a:rPr lang="ru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ru" sz="17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doctype, head, title</a:t>
            </a:r>
            <a:r>
              <a:rPr lang="ru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...);</a:t>
            </a:r>
            <a:endParaRPr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Char char="➔"/>
            </a:pPr>
            <a:r>
              <a:rPr lang="ru" sz="1700">
                <a:solidFill>
                  <a:srgbClr val="000000"/>
                </a:solidFill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4"/>
              </a:rPr>
              <a:t>теги для группировки контента</a:t>
            </a:r>
            <a:r>
              <a:rPr lang="ru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ru" sz="17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div, header, main, footer, section, article</a:t>
            </a:r>
            <a:r>
              <a:rPr lang="ru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...);</a:t>
            </a:r>
            <a:endParaRPr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Char char="➔"/>
            </a:pPr>
            <a:r>
              <a:rPr lang="ru" sz="1700">
                <a:solidFill>
                  <a:srgbClr val="000000"/>
                </a:solidFill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5"/>
              </a:rPr>
              <a:t>списки </a:t>
            </a:r>
            <a:r>
              <a:rPr lang="ru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7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ol, ul, dl</a:t>
            </a:r>
            <a:r>
              <a:rPr lang="ru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endParaRPr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Char char="➔"/>
            </a:pPr>
            <a:r>
              <a:rPr lang="ru" sz="1700">
                <a:solidFill>
                  <a:srgbClr val="000000"/>
                </a:solidFill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6"/>
              </a:rPr>
              <a:t>ссылки </a:t>
            </a:r>
            <a:r>
              <a:rPr lang="ru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7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ru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endParaRPr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Char char="➔"/>
            </a:pPr>
            <a:r>
              <a:rPr lang="ru" sz="1700">
                <a:solidFill>
                  <a:srgbClr val="000000"/>
                </a:solidFill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7"/>
              </a:rPr>
              <a:t>таблицы </a:t>
            </a:r>
            <a:r>
              <a:rPr lang="ru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7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table, thead, tbody, tr, th, td</a:t>
            </a:r>
            <a:r>
              <a:rPr lang="ru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...);</a:t>
            </a:r>
            <a:endParaRPr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Char char="➔"/>
            </a:pPr>
            <a:r>
              <a:rPr lang="ru" sz="1700">
                <a:solidFill>
                  <a:srgbClr val="000000"/>
                </a:solidFill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8"/>
              </a:rPr>
              <a:t>текстовые</a:t>
            </a:r>
            <a:r>
              <a:rPr lang="ru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ru" sz="17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h1, p, q, strong</a:t>
            </a:r>
            <a:r>
              <a:rPr lang="ru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...);</a:t>
            </a:r>
            <a:endParaRPr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Char char="➔"/>
            </a:pPr>
            <a:r>
              <a:rPr lang="ru" sz="1700">
                <a:solidFill>
                  <a:srgbClr val="000000"/>
                </a:solidFill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9"/>
              </a:rPr>
              <a:t>изображения </a:t>
            </a:r>
            <a:r>
              <a:rPr lang="ru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7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img</a:t>
            </a:r>
            <a:r>
              <a:rPr lang="ru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…);</a:t>
            </a:r>
            <a:endParaRPr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Char char="➔"/>
            </a:pPr>
            <a:r>
              <a:rPr lang="ru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формы (</a:t>
            </a:r>
            <a:r>
              <a:rPr lang="ru" sz="17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form, input, select, button</a:t>
            </a:r>
            <a:r>
              <a:rPr lang="ru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...).</a:t>
            </a:r>
            <a:endParaRPr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500">
                <a:latin typeface="Verdana"/>
                <a:ea typeface="Verdana"/>
                <a:cs typeface="Verdana"/>
                <a:sym typeface="Verdana"/>
              </a:rPr>
              <a:t>Теги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00" name="Google Shape;3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512625"/>
            <a:ext cx="4043225" cy="1311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524" y="512625"/>
            <a:ext cx="4043226" cy="1978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1425" y="2695850"/>
            <a:ext cx="4331101" cy="19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600" y="1939825"/>
            <a:ext cx="4043225" cy="31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"/>
          <p:cNvSpPr txBox="1"/>
          <p:nvPr>
            <p:ph type="title"/>
          </p:nvPr>
        </p:nvSpPr>
        <p:spPr>
          <a:xfrm>
            <a:off x="517450" y="78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500">
                <a:latin typeface="Verdana"/>
                <a:ea typeface="Verdana"/>
                <a:cs typeface="Verdana"/>
                <a:sym typeface="Verdana"/>
              </a:rPr>
              <a:t>Теги (семантика текста)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09" name="Google Shape;3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375" y="622225"/>
            <a:ext cx="5366904" cy="426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650" y="3429400"/>
            <a:ext cx="2583850" cy="16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/>
          <p:nvPr>
            <p:ph type="title"/>
          </p:nvPr>
        </p:nvSpPr>
        <p:spPr>
          <a:xfrm>
            <a:off x="3778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500">
                <a:latin typeface="Verdana"/>
                <a:ea typeface="Verdana"/>
                <a:cs typeface="Verdana"/>
                <a:sym typeface="Verdana"/>
              </a:rPr>
              <a:t>Теги (формы)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16" name="Google Shape;3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750" y="873325"/>
            <a:ext cx="5292750" cy="37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225" y="357950"/>
            <a:ext cx="4343450" cy="463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00" y="642525"/>
            <a:ext cx="8233826" cy="394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740075" y="2432150"/>
            <a:ext cx="20721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HTML</a:t>
            </a:r>
            <a:endParaRPr b="1" sz="4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173775" y="1790975"/>
            <a:ext cx="20721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css</a:t>
            </a:r>
            <a:endParaRPr b="1" sz="4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984700" y="1790975"/>
            <a:ext cx="20721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js</a:t>
            </a:r>
            <a:endParaRPr b="1" sz="4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042700" y="198400"/>
            <a:ext cx="52758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500">
                <a:latin typeface="Verdana"/>
                <a:ea typeface="Verdana"/>
                <a:cs typeface="Verdana"/>
                <a:sym typeface="Verdana"/>
              </a:rPr>
              <a:t>Три “кита web-a”</a:t>
            </a:r>
            <a:endParaRPr b="1" sz="25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272" y="0"/>
            <a:ext cx="487745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"/>
          <p:cNvSpPr txBox="1"/>
          <p:nvPr>
            <p:ph type="title"/>
          </p:nvPr>
        </p:nvSpPr>
        <p:spPr>
          <a:xfrm>
            <a:off x="311700" y="146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latin typeface="Verdana"/>
                <a:ea typeface="Verdana"/>
                <a:cs typeface="Verdana"/>
                <a:sym typeface="Verdana"/>
              </a:rPr>
              <a:t>&lt;form&gt;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2" name="Google Shape;332;p33"/>
          <p:cNvSpPr txBox="1"/>
          <p:nvPr>
            <p:ph idx="1" type="body"/>
          </p:nvPr>
        </p:nvSpPr>
        <p:spPr>
          <a:xfrm>
            <a:off x="311700" y="719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1050">
                <a:solidFill>
                  <a:srgbClr val="9095A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АТРИБУТЫ ТЕГА &lt;FORM&gt;</a:t>
            </a:r>
            <a:endParaRPr b="1"/>
          </a:p>
        </p:txBody>
      </p:sp>
      <p:graphicFrame>
        <p:nvGraphicFramePr>
          <p:cNvPr id="333" name="Google Shape;333;p33"/>
          <p:cNvGraphicFramePr/>
          <p:nvPr/>
        </p:nvGraphicFramePr>
        <p:xfrm>
          <a:off x="402650" y="109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{A32B92E3-BD53-408A-B544-D4C423B9D7CB}</a:tableStyleId>
              </a:tblPr>
              <a:tblGrid>
                <a:gridCol w="951150"/>
                <a:gridCol w="7287675"/>
              </a:tblGrid>
              <a:tr h="385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50">
                          <a:solidFill>
                            <a:srgbClr val="1D2E4C"/>
                          </a:solidFill>
                          <a:highlight>
                            <a:srgbClr val="F5F5F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>
                          <a:solidFill>
                            <a:srgbClr val="1D2E4C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Обязательный атрибут</a:t>
                      </a:r>
                      <a:r>
                        <a:rPr lang="ru" sz="1100">
                          <a:solidFill>
                            <a:srgbClr val="1D2E4C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, который указывает </a:t>
                      </a:r>
                      <a:r>
                        <a:rPr lang="ru" sz="950">
                          <a:solidFill>
                            <a:srgbClr val="1D2E4C"/>
                          </a:solidFill>
                          <a:highlight>
                            <a:srgbClr val="F5F5F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url</a:t>
                      </a:r>
                      <a:r>
                        <a:rPr lang="ru" sz="1100">
                          <a:solidFill>
                            <a:srgbClr val="1D2E4C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обработчика формы на сервере, которому передаются данные. Представляет из себя файл (например, </a:t>
                      </a:r>
                      <a:r>
                        <a:rPr lang="ru" sz="950">
                          <a:solidFill>
                            <a:srgbClr val="1D2E4C"/>
                          </a:solidFill>
                          <a:highlight>
                            <a:srgbClr val="F5F5F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action.php</a:t>
                      </a:r>
                      <a:r>
                        <a:rPr lang="ru" sz="1100">
                          <a:solidFill>
                            <a:srgbClr val="1D2E4C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), в котором описано, что нужно делать с данными формы. Если значение атрибута не будет указано, то после перезагрузки страницы элементы формы примут значения по умолчанию.</a:t>
                      </a:r>
                      <a:endParaRPr sz="1100">
                        <a:solidFill>
                          <a:srgbClr val="1D2E4C"/>
                        </a:solidFill>
                        <a:highlight>
                          <a:srgbClr val="FFFFFF"/>
                        </a:highlight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rgbClr val="1D2E4C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В случае, если вся работа будет выполняться на стороне клиента сценариями JavaScript, то для атрибута </a:t>
                      </a:r>
                      <a:r>
                        <a:rPr lang="ru" sz="950">
                          <a:solidFill>
                            <a:srgbClr val="1D2E4C"/>
                          </a:solidFill>
                          <a:highlight>
                            <a:srgbClr val="F5F5F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action</a:t>
                      </a:r>
                      <a:r>
                        <a:rPr lang="ru" sz="1100">
                          <a:solidFill>
                            <a:srgbClr val="1D2E4C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можно указать значение </a:t>
                      </a:r>
                      <a:r>
                        <a:rPr lang="ru" sz="950">
                          <a:solidFill>
                            <a:srgbClr val="1D2E4C"/>
                          </a:solidFill>
                          <a:highlight>
                            <a:srgbClr val="F5F5F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r>
                        <a:rPr lang="ru" sz="1100">
                          <a:solidFill>
                            <a:srgbClr val="1D2E4C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.</a:t>
                      </a:r>
                      <a:endParaRPr sz="1100">
                        <a:solidFill>
                          <a:srgbClr val="1D2E4C"/>
                        </a:solidFill>
                        <a:highlight>
                          <a:srgbClr val="FFFFFF"/>
                        </a:highlight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rgbClr val="1D2E4C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Также можно сделать так, чтобы заполненная посетителем форма приходила вам на почту. Для этого нужно внести следующую запись:</a:t>
                      </a:r>
                      <a:endParaRPr sz="1100">
                        <a:solidFill>
                          <a:srgbClr val="1D2E4C"/>
                        </a:solidFill>
                        <a:highlight>
                          <a:srgbClr val="FFFFFF"/>
                        </a:highlight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50">
                          <a:solidFill>
                            <a:srgbClr val="1D2E4C"/>
                          </a:solidFill>
                          <a:highlight>
                            <a:srgbClr val="F5F5F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&lt;form action="mailto:адрес вашей электронной почты" enctype="text/plain"&gt;&lt;/form&gt;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50">
                          <a:solidFill>
                            <a:srgbClr val="1D2E4C"/>
                          </a:solidFill>
                          <a:highlight>
                            <a:srgbClr val="F5F5F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1D2E4C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Задает </a:t>
                      </a:r>
                      <a:r>
                        <a:rPr b="1" lang="ru" sz="1100">
                          <a:solidFill>
                            <a:srgbClr val="1D2E4C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имя формы</a:t>
                      </a:r>
                      <a:r>
                        <a:rPr lang="ru" sz="1100">
                          <a:solidFill>
                            <a:srgbClr val="1D2E4C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, которое будет использоваться для доступа к элементам формы через сценарии, например, </a:t>
                      </a:r>
                      <a:r>
                        <a:rPr lang="ru" sz="950">
                          <a:solidFill>
                            <a:srgbClr val="1D2E4C"/>
                          </a:solidFill>
                          <a:highlight>
                            <a:srgbClr val="F5F5F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name="opros"</a:t>
                      </a:r>
                      <a:r>
                        <a:rPr lang="ru" sz="1100">
                          <a:solidFill>
                            <a:srgbClr val="1D2E4C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50">
                          <a:solidFill>
                            <a:srgbClr val="1D2E4C"/>
                          </a:solidFill>
                          <a:highlight>
                            <a:srgbClr val="F5F5F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target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rgbClr val="1D2E4C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Указывает окно, в которое будет направлена информация:</a:t>
                      </a:r>
                      <a:endParaRPr sz="1100">
                        <a:solidFill>
                          <a:srgbClr val="1D2E4C"/>
                        </a:solidFill>
                        <a:highlight>
                          <a:srgbClr val="FFFFFF"/>
                        </a:highlight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950">
                          <a:solidFill>
                            <a:srgbClr val="1D2E4C"/>
                          </a:solidFill>
                          <a:highlight>
                            <a:srgbClr val="F5F5F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_blank</a:t>
                      </a:r>
                      <a:r>
                        <a:rPr lang="ru" sz="1100">
                          <a:solidFill>
                            <a:srgbClr val="1D2E4C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— новое окно</a:t>
                      </a:r>
                      <a:endParaRPr sz="1100">
                        <a:solidFill>
                          <a:srgbClr val="1D2E4C"/>
                        </a:solidFill>
                        <a:highlight>
                          <a:srgbClr val="FFFFFF"/>
                        </a:highlight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950">
                          <a:solidFill>
                            <a:srgbClr val="1D2E4C"/>
                          </a:solidFill>
                          <a:highlight>
                            <a:srgbClr val="F5F5F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_self</a:t>
                      </a:r>
                      <a:r>
                        <a:rPr lang="ru" sz="1100">
                          <a:solidFill>
                            <a:srgbClr val="1D2E4C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— тот же фрейм</a:t>
                      </a:r>
                      <a:endParaRPr sz="1100">
                        <a:solidFill>
                          <a:srgbClr val="1D2E4C"/>
                        </a:solidFill>
                        <a:highlight>
                          <a:srgbClr val="FFFFFF"/>
                        </a:highlight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950">
                          <a:solidFill>
                            <a:srgbClr val="1D2E4C"/>
                          </a:solidFill>
                          <a:highlight>
                            <a:srgbClr val="F5F5F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_parent</a:t>
                      </a:r>
                      <a:r>
                        <a:rPr lang="ru" sz="1100">
                          <a:solidFill>
                            <a:srgbClr val="1D2E4C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— родительский фрейм (если он существует, если нет — то в текущий)</a:t>
                      </a:r>
                      <a:endParaRPr sz="1100">
                        <a:solidFill>
                          <a:srgbClr val="1D2E4C"/>
                        </a:solidFill>
                        <a:highlight>
                          <a:srgbClr val="FFFFFF"/>
                        </a:highlight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50">
                          <a:solidFill>
                            <a:srgbClr val="1D2E4C"/>
                          </a:solidFill>
                          <a:highlight>
                            <a:srgbClr val="F5F5F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_top</a:t>
                      </a:r>
                      <a:r>
                        <a:rPr lang="ru" sz="1100">
                          <a:solidFill>
                            <a:srgbClr val="1D2E4C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— окно верхнего уровня по отношению к данному фрейму. Если вызов происходит не из дочернего фрейма, то в тот же фрейм.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50">
                          <a:solidFill>
                            <a:srgbClr val="1D2E4C"/>
                          </a:solidFill>
                          <a:highlight>
                            <a:srgbClr val="F5F5F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950">
                        <a:solidFill>
                          <a:srgbClr val="1D2E4C"/>
                        </a:solidFill>
                        <a:highlight>
                          <a:srgbClr val="F5F5F5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1D2E4C"/>
                        </a:solidFill>
                        <a:highlight>
                          <a:srgbClr val="FFFFFF"/>
                        </a:highlight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/>
          <p:nvPr>
            <p:ph type="title"/>
          </p:nvPr>
        </p:nvSpPr>
        <p:spPr>
          <a:xfrm>
            <a:off x="311700" y="146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latin typeface="Verdana"/>
                <a:ea typeface="Verdana"/>
                <a:cs typeface="Verdana"/>
                <a:sym typeface="Verdana"/>
              </a:rPr>
              <a:t>&lt;form&gt;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9" name="Google Shape;339;p34"/>
          <p:cNvSpPr txBox="1"/>
          <p:nvPr>
            <p:ph idx="1" type="body"/>
          </p:nvPr>
        </p:nvSpPr>
        <p:spPr>
          <a:xfrm>
            <a:off x="311700" y="719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1050">
                <a:solidFill>
                  <a:srgbClr val="9095A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АТРИБУТЫ ТЕГА &lt;FORM&gt;</a:t>
            </a:r>
            <a:endParaRPr b="1"/>
          </a:p>
        </p:txBody>
      </p:sp>
      <p:graphicFrame>
        <p:nvGraphicFramePr>
          <p:cNvPr id="340" name="Google Shape;340;p34"/>
          <p:cNvGraphicFramePr/>
          <p:nvPr/>
        </p:nvGraphicFramePr>
        <p:xfrm>
          <a:off x="402650" y="109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{A32B92E3-BD53-408A-B544-D4C423B9D7CB}</a:tableStyleId>
              </a:tblPr>
              <a:tblGrid>
                <a:gridCol w="951150"/>
                <a:gridCol w="7287675"/>
              </a:tblGrid>
              <a:tr h="385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50">
                          <a:solidFill>
                            <a:srgbClr val="1D2E4C"/>
                          </a:solidFill>
                          <a:highlight>
                            <a:srgbClr val="F5F5F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method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rgbClr val="1D2E4C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Задает способ передачи данных формы.</a:t>
                      </a:r>
                      <a:endParaRPr sz="1100">
                        <a:solidFill>
                          <a:srgbClr val="1D2E4C"/>
                        </a:solidFill>
                        <a:highlight>
                          <a:srgbClr val="FFFFFF"/>
                        </a:highlight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rgbClr val="1D2E4C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Метод </a:t>
                      </a:r>
                      <a:r>
                        <a:rPr lang="ru" sz="950">
                          <a:solidFill>
                            <a:srgbClr val="1D2E4C"/>
                          </a:solidFill>
                          <a:highlight>
                            <a:srgbClr val="F5F5F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</a:t>
                      </a:r>
                      <a:r>
                        <a:rPr lang="ru" sz="1100">
                          <a:solidFill>
                            <a:srgbClr val="1D2E4C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передает данные на сервер через адресную строку браузера. При формировании запроса к серверу все переменные и их значения формируют последовательность вида </a:t>
                      </a:r>
                      <a:r>
                        <a:rPr lang="ru" sz="950">
                          <a:solidFill>
                            <a:srgbClr val="1D2E4C"/>
                          </a:solidFill>
                          <a:highlight>
                            <a:srgbClr val="F5F5F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www.anysite.ru/form.php?var1=1&amp;var2=2</a:t>
                      </a:r>
                      <a:r>
                        <a:rPr lang="ru" sz="1100">
                          <a:solidFill>
                            <a:srgbClr val="1D2E4C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. Имена и значения переменных присоединяются к адресу сервера после знака </a:t>
                      </a:r>
                      <a:r>
                        <a:rPr lang="ru" sz="950">
                          <a:solidFill>
                            <a:srgbClr val="1D2E4C"/>
                          </a:solidFill>
                          <a:highlight>
                            <a:srgbClr val="F5F5F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r>
                        <a:rPr lang="ru" sz="1100">
                          <a:solidFill>
                            <a:srgbClr val="1D2E4C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и разделяются между собой знаком </a:t>
                      </a:r>
                      <a:r>
                        <a:rPr lang="ru" sz="950">
                          <a:solidFill>
                            <a:srgbClr val="1D2E4C"/>
                          </a:solidFill>
                          <a:highlight>
                            <a:srgbClr val="F5F5F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</a:t>
                      </a:r>
                      <a:r>
                        <a:rPr lang="ru" sz="1100">
                          <a:solidFill>
                            <a:srgbClr val="1D2E4C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. Все специальные символы и буквы, отличные от латинских, кодируются в формате </a:t>
                      </a:r>
                      <a:r>
                        <a:rPr lang="ru" sz="950">
                          <a:solidFill>
                            <a:srgbClr val="1D2E4C"/>
                          </a:solidFill>
                          <a:highlight>
                            <a:srgbClr val="F5F5F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%nn</a:t>
                      </a:r>
                      <a:r>
                        <a:rPr lang="ru" sz="1100">
                          <a:solidFill>
                            <a:srgbClr val="1D2E4C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, пробел заменяется на </a:t>
                      </a:r>
                      <a:r>
                        <a:rPr lang="ru" sz="950">
                          <a:solidFill>
                            <a:srgbClr val="1D2E4C"/>
                          </a:solidFill>
                          <a:highlight>
                            <a:srgbClr val="F5F5F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r>
                        <a:rPr lang="ru" sz="1100">
                          <a:solidFill>
                            <a:srgbClr val="1D2E4C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. Этот метод нужно использовать, если вы не передаете больших объемов информации. Если вместе с формой предполагается отправка какого-либо файла, этот метод не подойдет.</a:t>
                      </a:r>
                      <a:endParaRPr sz="1100">
                        <a:solidFill>
                          <a:srgbClr val="1D2E4C"/>
                        </a:solidFill>
                        <a:highlight>
                          <a:srgbClr val="FFFFFF"/>
                        </a:highlight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rgbClr val="1D2E4C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Метод </a:t>
                      </a:r>
                      <a:r>
                        <a:rPr lang="ru" sz="950">
                          <a:solidFill>
                            <a:srgbClr val="1D2E4C"/>
                          </a:solidFill>
                          <a:highlight>
                            <a:srgbClr val="F5F5F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post</a:t>
                      </a:r>
                      <a:r>
                        <a:rPr lang="ru" sz="1100">
                          <a:solidFill>
                            <a:srgbClr val="1D2E4C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применяется для пересылки данных больших объемов, а также конфиденциальной информации и паролей. Данные, отправляемые с помощью этого метода, не видны в заголовке URL, так как они содержатся в теле сообщения.</a:t>
                      </a:r>
                      <a:endParaRPr sz="1100">
                        <a:solidFill>
                          <a:srgbClr val="1D2E4C"/>
                        </a:solidFill>
                        <a:highlight>
                          <a:srgbClr val="FFFFFF"/>
                        </a:highlight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50">
                          <a:solidFill>
                            <a:srgbClr val="1D2E4C"/>
                          </a:solidFill>
                          <a:highlight>
                            <a:srgbClr val="F5F5F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&lt;form action="action.php" enctype="multipart/form-data" method="post"&gt;&lt;/form&gt;</a:t>
                      </a:r>
                      <a:endParaRPr b="1" sz="1100">
                        <a:solidFill>
                          <a:srgbClr val="1D2E4C"/>
                        </a:solidFill>
                        <a:highlight>
                          <a:srgbClr val="FFFFFF"/>
                        </a:highlight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85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50">
                          <a:solidFill>
                            <a:srgbClr val="1D2E4C"/>
                          </a:solidFill>
                          <a:highlight>
                            <a:srgbClr val="F5F5F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accept-charset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1D2E4C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Значение атрибута представляет собой разделенный пробелами </a:t>
                      </a:r>
                      <a:r>
                        <a:rPr b="1" lang="ru" sz="1100">
                          <a:solidFill>
                            <a:srgbClr val="1D2E4C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список кодировок символов</a:t>
                      </a:r>
                      <a:r>
                        <a:rPr lang="ru" sz="1100">
                          <a:solidFill>
                            <a:srgbClr val="1D2E4C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, которые будут использоваться для отправки формы, например, </a:t>
                      </a:r>
                      <a:r>
                        <a:rPr lang="ru" sz="950">
                          <a:solidFill>
                            <a:srgbClr val="1D2E4C"/>
                          </a:solidFill>
                          <a:highlight>
                            <a:srgbClr val="F5F5F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&lt;form accept-charset="ISO-8859-1"&gt;</a:t>
                      </a:r>
                      <a:r>
                        <a:rPr lang="ru" sz="1100">
                          <a:solidFill>
                            <a:srgbClr val="1D2E4C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50">
                          <a:solidFill>
                            <a:srgbClr val="1D2E4C"/>
                          </a:solidFill>
                          <a:highlight>
                            <a:srgbClr val="F5F5F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950">
                        <a:solidFill>
                          <a:srgbClr val="1D2E4C"/>
                        </a:solidFill>
                        <a:highlight>
                          <a:srgbClr val="F5F5F5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1D2E4C"/>
                        </a:solidFill>
                        <a:highlight>
                          <a:srgbClr val="FFFFFF"/>
                        </a:highlight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"/>
          <p:cNvSpPr txBox="1"/>
          <p:nvPr>
            <p:ph type="title"/>
          </p:nvPr>
        </p:nvSpPr>
        <p:spPr>
          <a:xfrm>
            <a:off x="311700" y="445025"/>
            <a:ext cx="8520600" cy="9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500">
                <a:solidFill>
                  <a:srgbClr val="1D2E4C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&lt;label&gt;...&lt;/label&gt;</a:t>
            </a:r>
            <a:r>
              <a:rPr lang="ru" sz="1500">
                <a:solidFill>
                  <a:srgbClr val="1D2E4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800">
                <a:solidFill>
                  <a:srgbClr val="1D2E4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 </a:t>
            </a:r>
            <a:r>
              <a:rPr lang="ru" sz="1800">
                <a:solidFill>
                  <a:srgbClr val="1D2E4C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Надписи к элементам формы</a:t>
            </a:r>
            <a:endParaRPr sz="18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1D2E4C"/>
              </a:solidFill>
              <a:highlight>
                <a:srgbClr val="F5F5F5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6" name="Google Shape;346;p35"/>
          <p:cNvSpPr txBox="1"/>
          <p:nvPr>
            <p:ph idx="1" type="body"/>
          </p:nvPr>
        </p:nvSpPr>
        <p:spPr>
          <a:xfrm>
            <a:off x="311700" y="1375925"/>
            <a:ext cx="8520600" cy="31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00">
                <a:solidFill>
                  <a:srgbClr val="1D2E4C"/>
                </a:solidFill>
                <a:latin typeface="Courier New"/>
                <a:ea typeface="Courier New"/>
                <a:cs typeface="Courier New"/>
                <a:sym typeface="Courier New"/>
              </a:rPr>
              <a:t>&lt;!-- с указанием атрибута for --&gt;</a:t>
            </a:r>
            <a:br>
              <a:rPr lang="ru" sz="1300">
                <a:solidFill>
                  <a:srgbClr val="1D2E4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0">
                <a:solidFill>
                  <a:srgbClr val="1D2E4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&lt;label for="comments"&gt;Когда вы последний раз летали на самолете?&lt;/label&gt;</a:t>
            </a:r>
            <a:br>
              <a:rPr lang="ru" sz="1300">
                <a:solidFill>
                  <a:srgbClr val="1D2E4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0">
                <a:solidFill>
                  <a:srgbClr val="1D2E4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&lt;textarea id="comments"&gt;&lt;/textarea&gt;</a:t>
            </a:r>
            <a:br>
              <a:rPr lang="ru" sz="1300">
                <a:solidFill>
                  <a:srgbClr val="1D2E4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300">
                <a:solidFill>
                  <a:srgbClr val="1D2E4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1300">
                <a:solidFill>
                  <a:srgbClr val="1D2E4C"/>
                </a:solidFill>
                <a:latin typeface="Courier New"/>
                <a:ea typeface="Courier New"/>
                <a:cs typeface="Courier New"/>
                <a:sym typeface="Courier New"/>
              </a:rPr>
              <a:t>&lt;!-- без атрибута for --&gt;</a:t>
            </a:r>
            <a:br>
              <a:rPr lang="ru" sz="1300">
                <a:solidFill>
                  <a:srgbClr val="1D2E4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0">
                <a:solidFill>
                  <a:srgbClr val="1D2E4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&lt;label&gt;Кошка&lt;input id="cat" type="checkbox"&gt;&lt;/label&gt;</a:t>
            </a:r>
            <a:endParaRPr sz="1300">
              <a:solidFill>
                <a:srgbClr val="1D2E4C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3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"/>
          <p:cNvSpPr txBox="1"/>
          <p:nvPr>
            <p:ph type="title"/>
          </p:nvPr>
        </p:nvSpPr>
        <p:spPr>
          <a:xfrm>
            <a:off x="311700" y="36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500">
                <a:highlight>
                  <a:srgbClr val="F3F3F3"/>
                </a:highlight>
                <a:latin typeface="Verdana"/>
                <a:ea typeface="Verdana"/>
                <a:cs typeface="Verdana"/>
                <a:sym typeface="Verdana"/>
              </a:rPr>
              <a:t>&lt;input  type=”...”&gt;</a:t>
            </a:r>
            <a:endParaRPr b="1" sz="2500">
              <a:highlight>
                <a:srgbClr val="F3F3F3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52" name="Google Shape;35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75" y="1045325"/>
            <a:ext cx="8787850" cy="3515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9025"/>
            <a:ext cx="8839200" cy="3784283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7"/>
          <p:cNvSpPr txBox="1"/>
          <p:nvPr>
            <p:ph type="title"/>
          </p:nvPr>
        </p:nvSpPr>
        <p:spPr>
          <a:xfrm>
            <a:off x="311700" y="345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500">
                <a:highlight>
                  <a:srgbClr val="F3F3F3"/>
                </a:highlight>
                <a:latin typeface="Verdana"/>
                <a:ea typeface="Verdana"/>
                <a:cs typeface="Verdana"/>
                <a:sym typeface="Verdana"/>
              </a:rPr>
              <a:t>&lt;input  type=”...”&gt;</a:t>
            </a:r>
            <a:r>
              <a:rPr b="1" lang="ru">
                <a:latin typeface="Verdana"/>
                <a:ea typeface="Verdana"/>
                <a:cs typeface="Verdana"/>
                <a:sym typeface="Verdana"/>
              </a:rPr>
              <a:t>                            </a:t>
            </a:r>
            <a:r>
              <a:rPr b="1" lang="ru" sz="1800">
                <a:latin typeface="Verdana"/>
                <a:ea typeface="Verdana"/>
                <a:cs typeface="Verdana"/>
                <a:sym typeface="Verdana"/>
              </a:rPr>
              <a:t>(html5)</a:t>
            </a:r>
            <a:endParaRPr b="1"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"/>
          <p:cNvSpPr txBox="1"/>
          <p:nvPr>
            <p:ph type="title"/>
          </p:nvPr>
        </p:nvSpPr>
        <p:spPr>
          <a:xfrm>
            <a:off x="311700" y="345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500">
                <a:latin typeface="Verdana"/>
                <a:ea typeface="Verdana"/>
                <a:cs typeface="Verdana"/>
                <a:sym typeface="Verdana"/>
              </a:rPr>
              <a:t>Can I Use ?</a:t>
            </a:r>
            <a:r>
              <a:rPr b="1" lang="ru">
                <a:latin typeface="Verdana"/>
                <a:ea typeface="Verdana"/>
                <a:cs typeface="Verdana"/>
                <a:sym typeface="Verdana"/>
              </a:rPr>
              <a:t>                           </a:t>
            </a:r>
            <a:endParaRPr b="1" sz="1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64" name="Google Shape;36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50" y="1292325"/>
            <a:ext cx="791527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400">
                <a:solidFill>
                  <a:srgbClr val="1D2E4C"/>
                </a:solidFill>
                <a:latin typeface="Verdana"/>
                <a:ea typeface="Verdana"/>
                <a:cs typeface="Verdana"/>
                <a:sym typeface="Verdana"/>
              </a:rPr>
              <a:t>Спецсимволы HTML (</a:t>
            </a:r>
            <a:r>
              <a:rPr lang="ru" sz="2400">
                <a:solidFill>
                  <a:srgbClr val="1D2E4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символы-мнемоники</a:t>
            </a:r>
            <a:r>
              <a:rPr b="1" lang="ru" sz="2400">
                <a:solidFill>
                  <a:srgbClr val="1D2E4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endParaRPr b="1" sz="2400">
              <a:solidFill>
                <a:srgbClr val="1D2E4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0" name="Google Shape;37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Google Shape;37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290150" cy="269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625" y="2551825"/>
            <a:ext cx="4955575" cy="21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800225"/>
            <a:ext cx="3721650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0"/>
          <p:cNvSpPr txBox="1"/>
          <p:nvPr/>
        </p:nvSpPr>
        <p:spPr>
          <a:xfrm>
            <a:off x="3754750" y="1050750"/>
            <a:ext cx="47907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latin typeface="Courier New"/>
                <a:ea typeface="Courier New"/>
                <a:cs typeface="Courier New"/>
                <a:sym typeface="Courier New"/>
              </a:rPr>
              <a:t>На практике все станет понятно )))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700325" y="866625"/>
            <a:ext cx="83130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 sz="15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Hyper Text Markup Language (HTML) </a:t>
            </a:r>
            <a:r>
              <a:rPr lang="ru" sz="15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— </a:t>
            </a:r>
            <a:r>
              <a:rPr lang="ru" sz="13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«язык гипертекстовой разметки» — стандартизированный язык разметки документов (веб-страниц).</a:t>
            </a:r>
            <a:endParaRPr sz="13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700325" y="1592925"/>
            <a:ext cx="80655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latin typeface="Verdana"/>
                <a:ea typeface="Verdana"/>
                <a:cs typeface="Verdana"/>
                <a:sym typeface="Verdana"/>
              </a:rPr>
              <a:t>Cascading Style Sheets (CSS) </a:t>
            </a:r>
            <a:r>
              <a:rPr lang="ru" sz="1500">
                <a:latin typeface="Verdana"/>
                <a:ea typeface="Verdana"/>
                <a:cs typeface="Verdana"/>
                <a:sym typeface="Verdana"/>
              </a:rPr>
              <a:t>— </a:t>
            </a:r>
            <a:r>
              <a:rPr lang="ru" sz="1300">
                <a:latin typeface="Verdana"/>
                <a:ea typeface="Verdana"/>
                <a:cs typeface="Verdana"/>
                <a:sym typeface="Verdana"/>
              </a:rPr>
              <a:t>каскадные таблицы стилей — формальный язык описания внешнего вида документа, написанного с использованием языка разметки.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00">
                <a:latin typeface="Verdana"/>
                <a:ea typeface="Verdana"/>
                <a:cs typeface="Verdana"/>
                <a:sym typeface="Verdana"/>
              </a:rPr>
              <a:t>Верстка </a:t>
            </a:r>
            <a:r>
              <a:rPr lang="ru" sz="1500">
                <a:latin typeface="Verdana"/>
                <a:ea typeface="Verdana"/>
                <a:cs typeface="Verdana"/>
                <a:sym typeface="Verdana"/>
              </a:rPr>
              <a:t>— </a:t>
            </a:r>
            <a:r>
              <a:rPr lang="ru" sz="1300">
                <a:latin typeface="Verdana"/>
                <a:ea typeface="Verdana"/>
                <a:cs typeface="Verdana"/>
                <a:sym typeface="Verdana"/>
              </a:rPr>
              <a:t>создание структуры html-кода, размещающего элементы веб-страницы в окне браузера, согласно разработанному макету и дизайну.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00">
                <a:latin typeface="Verdana"/>
                <a:ea typeface="Verdana"/>
                <a:cs typeface="Verdana"/>
                <a:sym typeface="Verdana"/>
              </a:rPr>
              <a:t>Теги </a:t>
            </a:r>
            <a:r>
              <a:rPr lang="ru" sz="1500">
                <a:latin typeface="Verdana"/>
                <a:ea typeface="Verdana"/>
                <a:cs typeface="Verdana"/>
                <a:sym typeface="Verdana"/>
              </a:rPr>
              <a:t>—  </a:t>
            </a:r>
            <a:r>
              <a:rPr lang="ru" sz="1300">
                <a:latin typeface="Verdana"/>
                <a:ea typeface="Verdana"/>
                <a:cs typeface="Verdana"/>
                <a:sym typeface="Verdana"/>
              </a:rPr>
              <a:t>элемент языка разметки гипертекста.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458825" y="1044775"/>
            <a:ext cx="241500" cy="13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410225" y="1737225"/>
            <a:ext cx="241500" cy="13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410225" y="2498550"/>
            <a:ext cx="241500" cy="13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10225" y="3259875"/>
            <a:ext cx="241500" cy="13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408000" y="125475"/>
            <a:ext cx="48885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400">
                <a:latin typeface="Roboto"/>
                <a:ea typeface="Roboto"/>
                <a:cs typeface="Roboto"/>
                <a:sym typeface="Roboto"/>
              </a:rPr>
              <a:t>Основные понятия</a:t>
            </a:r>
            <a:endParaRPr b="1" sz="3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5"/>
          <p:cNvSpPr txBox="1"/>
          <p:nvPr>
            <p:ph type="ctrTitle"/>
          </p:nvPr>
        </p:nvSpPr>
        <p:spPr>
          <a:xfrm>
            <a:off x="700325" y="3469600"/>
            <a:ext cx="7441200" cy="118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24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 sz="15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Браузеры </a:t>
            </a:r>
            <a:r>
              <a:rPr lang="ru" sz="15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—</a:t>
            </a:r>
            <a:r>
              <a:rPr b="1" lang="ru" sz="15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3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приложения для просмотра web-страниц и, при необходимости,                 отправки введенных пользователем данных на сервер.</a:t>
            </a:r>
            <a:endParaRPr sz="13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410225" y="3812775"/>
            <a:ext cx="241500" cy="13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1075825" y="1019675"/>
            <a:ext cx="39900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0"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endParaRPr b="1" sz="10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325" y="932350"/>
            <a:ext cx="2681850" cy="20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4701025" y="1019675"/>
            <a:ext cx="50091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0">
                <a:latin typeface="Courier New"/>
                <a:ea typeface="Courier New"/>
                <a:cs typeface="Courier New"/>
                <a:sym typeface="Courier New"/>
              </a:rPr>
              <a:t>&lt;  &gt;</a:t>
            </a:r>
            <a:endParaRPr b="1" sz="10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8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Структура HTML-документа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721150" y="2451075"/>
            <a:ext cx="13809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075" y="935175"/>
            <a:ext cx="4584400" cy="38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251375" y="19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 sz="2500">
                <a:solidFill>
                  <a:srgbClr val="000000"/>
                </a:solidFill>
              </a:rPr>
              <a:t>Структура HTML-документа</a:t>
            </a:r>
            <a:endParaRPr b="1"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2325" y="829700"/>
            <a:ext cx="829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88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br>
              <a:rPr lang="ru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br>
              <a:rPr lang="ru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&lt;meta charset="utf-8"&gt;</a:t>
            </a:r>
            <a:br>
              <a:rPr lang="ru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&lt;title&gt;Название веб-страницы&lt;/title&gt;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88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&lt;link media="all" rel="stylesheet" href="css/main.css"&gt;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88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&lt;script src="js/main.js"&gt;&lt;/script&gt;</a:t>
            </a:r>
            <a:br>
              <a:rPr lang="ru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br>
              <a:rPr lang="ru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sz="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88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b="1" sz="1600">
              <a:solidFill>
                <a:srgbClr val="B45F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03300" marR="88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Контент страницы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88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ru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&lt;/body&gt;</a:t>
            </a:r>
            <a:endParaRPr b="1" sz="1600">
              <a:solidFill>
                <a:srgbClr val="B45F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88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ru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&lt;/html&gt;</a:t>
            </a:r>
            <a:endParaRPr b="1" sz="16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1115675" y="1588450"/>
            <a:ext cx="7161900" cy="1686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1115675" y="3318375"/>
            <a:ext cx="7161900" cy="108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658000" y="1241100"/>
            <a:ext cx="7824900" cy="3673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657900" y="829700"/>
            <a:ext cx="7824900" cy="41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46950" y="254150"/>
            <a:ext cx="883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b="1" lang="ru" sz="2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ocument </a:t>
            </a:r>
            <a:r>
              <a:rPr b="1" lang="ru" sz="21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O</a:t>
            </a:r>
            <a:r>
              <a:rPr b="1" lang="ru" sz="2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bject </a:t>
            </a:r>
            <a:r>
              <a:rPr b="1" lang="ru" sz="21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b="1" lang="ru" sz="2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odel</a:t>
            </a:r>
            <a:r>
              <a:rPr lang="ru" sz="2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b="1" lang="ru" sz="2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Объектная модель документа</a:t>
            </a:r>
            <a:endParaRPr b="1" sz="2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3426600" y="1089300"/>
            <a:ext cx="14139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</a:t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1660275" y="1777775"/>
            <a:ext cx="10026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5209325" y="1782750"/>
            <a:ext cx="10026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1114875" y="2505950"/>
            <a:ext cx="5454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2662875" y="2505950"/>
            <a:ext cx="5454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link</a:t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1888875" y="2505950"/>
            <a:ext cx="6144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meta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6211925" y="2505950"/>
            <a:ext cx="5454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ul</a:t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5437925" y="2505950"/>
            <a:ext cx="5454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p</a:t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4663925" y="2505950"/>
            <a:ext cx="5454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h1</a:t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1831175" y="1782750"/>
            <a:ext cx="793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head</a:t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5437925" y="1782750"/>
            <a:ext cx="836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body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1155375" y="2505950"/>
            <a:ext cx="504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title</a:t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5437925" y="3149950"/>
            <a:ext cx="5454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</a:t>
            </a:r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6290500" y="3188525"/>
            <a:ext cx="5454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7823600" y="3148775"/>
            <a:ext cx="5454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</a:t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7057050" y="3148775"/>
            <a:ext cx="5454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</a:t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6211925" y="3148775"/>
            <a:ext cx="5454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</a:t>
            </a:r>
            <a:endParaRPr/>
          </a:p>
        </p:txBody>
      </p:sp>
      <p:cxnSp>
        <p:nvCxnSpPr>
          <p:cNvPr id="125" name="Google Shape;125;p19"/>
          <p:cNvCxnSpPr>
            <a:stCxn id="108" idx="2"/>
          </p:cNvCxnSpPr>
          <p:nvPr/>
        </p:nvCxnSpPr>
        <p:spPr>
          <a:xfrm flipH="1">
            <a:off x="4129350" y="1500600"/>
            <a:ext cx="4200" cy="1674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9"/>
          <p:cNvCxnSpPr/>
          <p:nvPr/>
        </p:nvCxnSpPr>
        <p:spPr>
          <a:xfrm flipH="1" rot="10800000">
            <a:off x="2149750" y="1666425"/>
            <a:ext cx="1983900" cy="144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9"/>
          <p:cNvCxnSpPr/>
          <p:nvPr/>
        </p:nvCxnSpPr>
        <p:spPr>
          <a:xfrm>
            <a:off x="4140775" y="1666400"/>
            <a:ext cx="1617000" cy="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9"/>
          <p:cNvCxnSpPr/>
          <p:nvPr/>
        </p:nvCxnSpPr>
        <p:spPr>
          <a:xfrm>
            <a:off x="2138650" y="1659225"/>
            <a:ext cx="3300" cy="1209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9"/>
          <p:cNvCxnSpPr/>
          <p:nvPr/>
        </p:nvCxnSpPr>
        <p:spPr>
          <a:xfrm>
            <a:off x="4916700" y="2323775"/>
            <a:ext cx="1617000" cy="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9"/>
          <p:cNvCxnSpPr>
            <a:endCxn id="116" idx="0"/>
          </p:cNvCxnSpPr>
          <p:nvPr/>
        </p:nvCxnSpPr>
        <p:spPr>
          <a:xfrm>
            <a:off x="4930025" y="2315150"/>
            <a:ext cx="6600" cy="1908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9"/>
          <p:cNvCxnSpPr/>
          <p:nvPr/>
        </p:nvCxnSpPr>
        <p:spPr>
          <a:xfrm>
            <a:off x="5707325" y="2324863"/>
            <a:ext cx="6600" cy="1908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9"/>
          <p:cNvCxnSpPr>
            <a:stCxn id="110" idx="2"/>
          </p:cNvCxnSpPr>
          <p:nvPr/>
        </p:nvCxnSpPr>
        <p:spPr>
          <a:xfrm>
            <a:off x="5710625" y="2194050"/>
            <a:ext cx="3300" cy="1287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9"/>
          <p:cNvCxnSpPr/>
          <p:nvPr/>
        </p:nvCxnSpPr>
        <p:spPr>
          <a:xfrm>
            <a:off x="6533700" y="2315150"/>
            <a:ext cx="6600" cy="1908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9"/>
          <p:cNvCxnSpPr/>
          <p:nvPr/>
        </p:nvCxnSpPr>
        <p:spPr>
          <a:xfrm>
            <a:off x="6537000" y="2917250"/>
            <a:ext cx="2700" cy="2496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9"/>
          <p:cNvCxnSpPr/>
          <p:nvPr/>
        </p:nvCxnSpPr>
        <p:spPr>
          <a:xfrm>
            <a:off x="6521250" y="3021300"/>
            <a:ext cx="1617000" cy="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9"/>
          <p:cNvCxnSpPr>
            <a:endCxn id="123" idx="0"/>
          </p:cNvCxnSpPr>
          <p:nvPr/>
        </p:nvCxnSpPr>
        <p:spPr>
          <a:xfrm>
            <a:off x="7326450" y="3021275"/>
            <a:ext cx="3300" cy="1275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9"/>
          <p:cNvCxnSpPr/>
          <p:nvPr/>
        </p:nvCxnSpPr>
        <p:spPr>
          <a:xfrm>
            <a:off x="2149750" y="2179300"/>
            <a:ext cx="6600" cy="1908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9"/>
          <p:cNvCxnSpPr/>
          <p:nvPr/>
        </p:nvCxnSpPr>
        <p:spPr>
          <a:xfrm flipH="1" rot="10800000">
            <a:off x="1344550" y="2351650"/>
            <a:ext cx="1591500" cy="69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9"/>
          <p:cNvCxnSpPr/>
          <p:nvPr/>
        </p:nvCxnSpPr>
        <p:spPr>
          <a:xfrm>
            <a:off x="2932275" y="2329525"/>
            <a:ext cx="6600" cy="1908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9"/>
          <p:cNvCxnSpPr/>
          <p:nvPr/>
        </p:nvCxnSpPr>
        <p:spPr>
          <a:xfrm>
            <a:off x="2158275" y="2329525"/>
            <a:ext cx="6600" cy="1908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9"/>
          <p:cNvSpPr txBox="1"/>
          <p:nvPr/>
        </p:nvSpPr>
        <p:spPr>
          <a:xfrm>
            <a:off x="413250" y="4047850"/>
            <a:ext cx="83175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rebuchet MS"/>
                <a:ea typeface="Trebuchet MS"/>
                <a:cs typeface="Trebuchet MS"/>
                <a:sym typeface="Trebuchet MS"/>
              </a:rPr>
              <a:t>Схема построения HTML документа, которая показывает связи между различными элементами страницы</a:t>
            </a:r>
            <a:endParaRPr sz="1800"/>
          </a:p>
        </p:txBody>
      </p:sp>
      <p:cxnSp>
        <p:nvCxnSpPr>
          <p:cNvPr id="142" name="Google Shape;142;p19"/>
          <p:cNvCxnSpPr/>
          <p:nvPr/>
        </p:nvCxnSpPr>
        <p:spPr>
          <a:xfrm>
            <a:off x="5697175" y="2917250"/>
            <a:ext cx="0" cy="2568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5757775" y="1659225"/>
            <a:ext cx="3300" cy="1209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>
            <a:off x="8119800" y="3021300"/>
            <a:ext cx="3300" cy="1275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1347950" y="2358650"/>
            <a:ext cx="11400" cy="1425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146950" y="254150"/>
            <a:ext cx="883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b="1" lang="ru" sz="2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ocument </a:t>
            </a:r>
            <a:r>
              <a:rPr b="1" lang="ru" sz="21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O</a:t>
            </a:r>
            <a:r>
              <a:rPr b="1" lang="ru" sz="2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bject </a:t>
            </a:r>
            <a:r>
              <a:rPr b="1" lang="ru" sz="21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b="1" lang="ru" sz="2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odel</a:t>
            </a:r>
            <a:r>
              <a:rPr lang="ru" sz="2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b="1" lang="ru" sz="2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Объектная модель документа</a:t>
            </a:r>
            <a:endParaRPr b="1" sz="2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3426600" y="1089300"/>
            <a:ext cx="14139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</a:t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1660275" y="1777775"/>
            <a:ext cx="10026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5209325" y="1782750"/>
            <a:ext cx="10026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1114875" y="2505950"/>
            <a:ext cx="5454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2662875" y="2505950"/>
            <a:ext cx="5454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link</a:t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1888875" y="2505950"/>
            <a:ext cx="6144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meta</a:t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6211925" y="2505950"/>
            <a:ext cx="5454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ul</a:t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5437925" y="2505950"/>
            <a:ext cx="5454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p</a:t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4663925" y="2505950"/>
            <a:ext cx="5454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h1</a:t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1831175" y="1782750"/>
            <a:ext cx="793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head</a:t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5437925" y="1782750"/>
            <a:ext cx="836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body</a:t>
            </a:r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1155375" y="2505950"/>
            <a:ext cx="504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title</a:t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5437925" y="3149950"/>
            <a:ext cx="5454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</a:t>
            </a:r>
            <a:endParaRPr/>
          </a:p>
        </p:txBody>
      </p:sp>
      <p:sp>
        <p:nvSpPr>
          <p:cNvPr id="164" name="Google Shape;164;p20"/>
          <p:cNvSpPr txBox="1"/>
          <p:nvPr/>
        </p:nvSpPr>
        <p:spPr>
          <a:xfrm>
            <a:off x="6290500" y="3188525"/>
            <a:ext cx="5454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7823600" y="3148775"/>
            <a:ext cx="5454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</a:t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7057050" y="3148775"/>
            <a:ext cx="5454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</a:t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6211925" y="3148775"/>
            <a:ext cx="5454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</a:t>
            </a:r>
            <a:endParaRPr/>
          </a:p>
        </p:txBody>
      </p:sp>
      <p:cxnSp>
        <p:nvCxnSpPr>
          <p:cNvPr id="168" name="Google Shape;168;p20"/>
          <p:cNvCxnSpPr>
            <a:stCxn id="151" idx="2"/>
          </p:cNvCxnSpPr>
          <p:nvPr/>
        </p:nvCxnSpPr>
        <p:spPr>
          <a:xfrm flipH="1">
            <a:off x="4129350" y="1500600"/>
            <a:ext cx="4200" cy="1674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0"/>
          <p:cNvCxnSpPr/>
          <p:nvPr/>
        </p:nvCxnSpPr>
        <p:spPr>
          <a:xfrm flipH="1" rot="10800000">
            <a:off x="2149750" y="1666425"/>
            <a:ext cx="1983900" cy="144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0"/>
          <p:cNvCxnSpPr/>
          <p:nvPr/>
        </p:nvCxnSpPr>
        <p:spPr>
          <a:xfrm>
            <a:off x="4140775" y="1666400"/>
            <a:ext cx="1617000" cy="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0"/>
          <p:cNvCxnSpPr/>
          <p:nvPr/>
        </p:nvCxnSpPr>
        <p:spPr>
          <a:xfrm>
            <a:off x="2138650" y="1659225"/>
            <a:ext cx="3300" cy="1209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0"/>
          <p:cNvCxnSpPr/>
          <p:nvPr/>
        </p:nvCxnSpPr>
        <p:spPr>
          <a:xfrm>
            <a:off x="4916700" y="2323775"/>
            <a:ext cx="1617000" cy="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0"/>
          <p:cNvCxnSpPr>
            <a:endCxn id="159" idx="0"/>
          </p:cNvCxnSpPr>
          <p:nvPr/>
        </p:nvCxnSpPr>
        <p:spPr>
          <a:xfrm>
            <a:off x="4930025" y="2315150"/>
            <a:ext cx="6600" cy="1908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0"/>
          <p:cNvCxnSpPr/>
          <p:nvPr/>
        </p:nvCxnSpPr>
        <p:spPr>
          <a:xfrm>
            <a:off x="5707325" y="2324863"/>
            <a:ext cx="6600" cy="1908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0"/>
          <p:cNvCxnSpPr>
            <a:stCxn id="153" idx="2"/>
          </p:cNvCxnSpPr>
          <p:nvPr/>
        </p:nvCxnSpPr>
        <p:spPr>
          <a:xfrm>
            <a:off x="5710625" y="2194050"/>
            <a:ext cx="3300" cy="1287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0"/>
          <p:cNvCxnSpPr/>
          <p:nvPr/>
        </p:nvCxnSpPr>
        <p:spPr>
          <a:xfrm>
            <a:off x="6533700" y="2315150"/>
            <a:ext cx="6600" cy="1908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0"/>
          <p:cNvCxnSpPr/>
          <p:nvPr/>
        </p:nvCxnSpPr>
        <p:spPr>
          <a:xfrm>
            <a:off x="6537000" y="2917250"/>
            <a:ext cx="2700" cy="2496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0"/>
          <p:cNvCxnSpPr/>
          <p:nvPr/>
        </p:nvCxnSpPr>
        <p:spPr>
          <a:xfrm>
            <a:off x="6521250" y="3021300"/>
            <a:ext cx="1617000" cy="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0"/>
          <p:cNvCxnSpPr>
            <a:endCxn id="166" idx="0"/>
          </p:cNvCxnSpPr>
          <p:nvPr/>
        </p:nvCxnSpPr>
        <p:spPr>
          <a:xfrm>
            <a:off x="7326450" y="3021275"/>
            <a:ext cx="3300" cy="1275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0"/>
          <p:cNvCxnSpPr/>
          <p:nvPr/>
        </p:nvCxnSpPr>
        <p:spPr>
          <a:xfrm>
            <a:off x="2149750" y="2179300"/>
            <a:ext cx="6600" cy="1908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0"/>
          <p:cNvCxnSpPr/>
          <p:nvPr/>
        </p:nvCxnSpPr>
        <p:spPr>
          <a:xfrm flipH="1" rot="10800000">
            <a:off x="1344550" y="2351650"/>
            <a:ext cx="1591500" cy="69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0"/>
          <p:cNvCxnSpPr/>
          <p:nvPr/>
        </p:nvCxnSpPr>
        <p:spPr>
          <a:xfrm>
            <a:off x="2932275" y="2329525"/>
            <a:ext cx="6600" cy="1908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0"/>
          <p:cNvCxnSpPr/>
          <p:nvPr/>
        </p:nvCxnSpPr>
        <p:spPr>
          <a:xfrm>
            <a:off x="2158275" y="2329525"/>
            <a:ext cx="6600" cy="1908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0"/>
          <p:cNvSpPr txBox="1"/>
          <p:nvPr/>
        </p:nvSpPr>
        <p:spPr>
          <a:xfrm>
            <a:off x="413250" y="4047850"/>
            <a:ext cx="83175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rebuchet MS"/>
                <a:ea typeface="Trebuchet MS"/>
                <a:cs typeface="Trebuchet MS"/>
                <a:sym typeface="Trebuchet MS"/>
              </a:rPr>
              <a:t>Схема построения HTML документа, которая показывает связи между различными элементами страницы</a:t>
            </a:r>
            <a:endParaRPr sz="1800"/>
          </a:p>
        </p:txBody>
      </p:sp>
      <p:cxnSp>
        <p:nvCxnSpPr>
          <p:cNvPr id="185" name="Google Shape;185;p20"/>
          <p:cNvCxnSpPr/>
          <p:nvPr/>
        </p:nvCxnSpPr>
        <p:spPr>
          <a:xfrm>
            <a:off x="5697175" y="2917250"/>
            <a:ext cx="0" cy="2568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0"/>
          <p:cNvCxnSpPr/>
          <p:nvPr/>
        </p:nvCxnSpPr>
        <p:spPr>
          <a:xfrm>
            <a:off x="5757775" y="1659225"/>
            <a:ext cx="3300" cy="1209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0"/>
          <p:cNvCxnSpPr/>
          <p:nvPr/>
        </p:nvCxnSpPr>
        <p:spPr>
          <a:xfrm>
            <a:off x="8119800" y="3021300"/>
            <a:ext cx="3300" cy="1275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0"/>
          <p:cNvCxnSpPr/>
          <p:nvPr/>
        </p:nvCxnSpPr>
        <p:spPr>
          <a:xfrm flipH="1">
            <a:off x="1347950" y="2358650"/>
            <a:ext cx="11400" cy="1425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0"/>
          <p:cNvSpPr txBox="1"/>
          <p:nvPr/>
        </p:nvSpPr>
        <p:spPr>
          <a:xfrm>
            <a:off x="6759400" y="1702475"/>
            <a:ext cx="4155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предок для h1, p, ul, li</a:t>
            </a:r>
            <a:endParaRPr sz="1200"/>
          </a:p>
        </p:txBody>
      </p:sp>
      <p:cxnSp>
        <p:nvCxnSpPr>
          <p:cNvPr id="190" name="Google Shape;190;p20"/>
          <p:cNvCxnSpPr/>
          <p:nvPr/>
        </p:nvCxnSpPr>
        <p:spPr>
          <a:xfrm rot="10800000">
            <a:off x="6519175" y="2019300"/>
            <a:ext cx="2033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0"/>
          <p:cNvSpPr txBox="1"/>
          <p:nvPr/>
        </p:nvSpPr>
        <p:spPr>
          <a:xfrm>
            <a:off x="7057050" y="2425625"/>
            <a:ext cx="4155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предок для li</a:t>
            </a:r>
            <a:endParaRPr sz="1200"/>
          </a:p>
        </p:txBody>
      </p:sp>
      <p:cxnSp>
        <p:nvCxnSpPr>
          <p:cNvPr id="192" name="Google Shape;192;p20"/>
          <p:cNvCxnSpPr/>
          <p:nvPr/>
        </p:nvCxnSpPr>
        <p:spPr>
          <a:xfrm rot="10800000">
            <a:off x="6835975" y="2729800"/>
            <a:ext cx="1278000" cy="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0"/>
          <p:cNvSpPr txBox="1"/>
          <p:nvPr/>
        </p:nvSpPr>
        <p:spPr>
          <a:xfrm>
            <a:off x="6835975" y="3687550"/>
            <a:ext cx="4155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потомки для ul, body</a:t>
            </a:r>
            <a:endParaRPr sz="1200"/>
          </a:p>
        </p:txBody>
      </p:sp>
      <p:cxnSp>
        <p:nvCxnSpPr>
          <p:cNvPr id="194" name="Google Shape;194;p20"/>
          <p:cNvCxnSpPr/>
          <p:nvPr/>
        </p:nvCxnSpPr>
        <p:spPr>
          <a:xfrm rot="10800000">
            <a:off x="6484750" y="3483800"/>
            <a:ext cx="542700" cy="27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0"/>
          <p:cNvCxnSpPr>
            <a:endCxn id="166" idx="2"/>
          </p:cNvCxnSpPr>
          <p:nvPr/>
        </p:nvCxnSpPr>
        <p:spPr>
          <a:xfrm rot="10800000">
            <a:off x="7329750" y="3560075"/>
            <a:ext cx="76500" cy="24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0"/>
          <p:cNvCxnSpPr/>
          <p:nvPr/>
        </p:nvCxnSpPr>
        <p:spPr>
          <a:xfrm flipH="1" rot="10800000">
            <a:off x="7804950" y="3478000"/>
            <a:ext cx="326700" cy="31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146950" y="254150"/>
            <a:ext cx="883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b="1" lang="ru" sz="2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ocument </a:t>
            </a:r>
            <a:r>
              <a:rPr b="1" lang="ru" sz="21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O</a:t>
            </a:r>
            <a:r>
              <a:rPr b="1" lang="ru" sz="2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bject </a:t>
            </a:r>
            <a:r>
              <a:rPr b="1" lang="ru" sz="21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b="1" lang="ru" sz="2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odel</a:t>
            </a:r>
            <a:r>
              <a:rPr lang="ru" sz="2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b="1" lang="ru" sz="2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Объектная модель документа</a:t>
            </a:r>
            <a:endParaRPr b="1" sz="2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3426600" y="1089300"/>
            <a:ext cx="14139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</a:t>
            </a: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1660275" y="1777775"/>
            <a:ext cx="10026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5209325" y="1782750"/>
            <a:ext cx="10026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1114875" y="2505950"/>
            <a:ext cx="5454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2662875" y="2505950"/>
            <a:ext cx="5454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link</a:t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1888875" y="2505950"/>
            <a:ext cx="6144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meta</a:t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6211925" y="2505950"/>
            <a:ext cx="5454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ul</a:t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5437925" y="2505950"/>
            <a:ext cx="5454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p</a:t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4663925" y="2505950"/>
            <a:ext cx="5454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h1</a:t>
            </a:r>
            <a:endParaRPr/>
          </a:p>
        </p:txBody>
      </p:sp>
      <p:sp>
        <p:nvSpPr>
          <p:cNvPr id="211" name="Google Shape;211;p21"/>
          <p:cNvSpPr txBox="1"/>
          <p:nvPr/>
        </p:nvSpPr>
        <p:spPr>
          <a:xfrm>
            <a:off x="1831175" y="1782750"/>
            <a:ext cx="793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head</a:t>
            </a:r>
            <a:endParaRPr/>
          </a:p>
        </p:txBody>
      </p:sp>
      <p:sp>
        <p:nvSpPr>
          <p:cNvPr id="212" name="Google Shape;212;p21"/>
          <p:cNvSpPr txBox="1"/>
          <p:nvPr/>
        </p:nvSpPr>
        <p:spPr>
          <a:xfrm>
            <a:off x="5437925" y="1782750"/>
            <a:ext cx="836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body</a:t>
            </a:r>
            <a:endParaRPr/>
          </a:p>
        </p:txBody>
      </p:sp>
      <p:sp>
        <p:nvSpPr>
          <p:cNvPr id="213" name="Google Shape;213;p21"/>
          <p:cNvSpPr txBox="1"/>
          <p:nvPr/>
        </p:nvSpPr>
        <p:spPr>
          <a:xfrm>
            <a:off x="1155375" y="2505950"/>
            <a:ext cx="504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title</a:t>
            </a:r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5437925" y="3149950"/>
            <a:ext cx="5454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</a:t>
            </a:r>
            <a:endParaRPr/>
          </a:p>
        </p:txBody>
      </p:sp>
      <p:sp>
        <p:nvSpPr>
          <p:cNvPr id="215" name="Google Shape;215;p21"/>
          <p:cNvSpPr txBox="1"/>
          <p:nvPr/>
        </p:nvSpPr>
        <p:spPr>
          <a:xfrm>
            <a:off x="6290500" y="3188525"/>
            <a:ext cx="5454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/>
          <p:nvPr/>
        </p:nvSpPr>
        <p:spPr>
          <a:xfrm>
            <a:off x="7823600" y="3148775"/>
            <a:ext cx="5454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</a:t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7057050" y="3148775"/>
            <a:ext cx="5454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</a:t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6211925" y="3148775"/>
            <a:ext cx="5454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</a:t>
            </a:r>
            <a:endParaRPr/>
          </a:p>
        </p:txBody>
      </p:sp>
      <p:cxnSp>
        <p:nvCxnSpPr>
          <p:cNvPr id="219" name="Google Shape;219;p21"/>
          <p:cNvCxnSpPr>
            <a:stCxn id="202" idx="2"/>
          </p:cNvCxnSpPr>
          <p:nvPr/>
        </p:nvCxnSpPr>
        <p:spPr>
          <a:xfrm flipH="1">
            <a:off x="4129350" y="1500600"/>
            <a:ext cx="4200" cy="1674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1"/>
          <p:cNvCxnSpPr/>
          <p:nvPr/>
        </p:nvCxnSpPr>
        <p:spPr>
          <a:xfrm flipH="1" rot="10800000">
            <a:off x="2149750" y="1666425"/>
            <a:ext cx="1983900" cy="144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1"/>
          <p:cNvCxnSpPr/>
          <p:nvPr/>
        </p:nvCxnSpPr>
        <p:spPr>
          <a:xfrm>
            <a:off x="4140775" y="1666400"/>
            <a:ext cx="1617000" cy="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1"/>
          <p:cNvCxnSpPr/>
          <p:nvPr/>
        </p:nvCxnSpPr>
        <p:spPr>
          <a:xfrm>
            <a:off x="2138650" y="1659225"/>
            <a:ext cx="3300" cy="1209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1"/>
          <p:cNvCxnSpPr/>
          <p:nvPr/>
        </p:nvCxnSpPr>
        <p:spPr>
          <a:xfrm>
            <a:off x="4916700" y="2323775"/>
            <a:ext cx="1617000" cy="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1"/>
          <p:cNvCxnSpPr>
            <a:endCxn id="210" idx="0"/>
          </p:cNvCxnSpPr>
          <p:nvPr/>
        </p:nvCxnSpPr>
        <p:spPr>
          <a:xfrm>
            <a:off x="4930025" y="2315150"/>
            <a:ext cx="6600" cy="1908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1"/>
          <p:cNvCxnSpPr/>
          <p:nvPr/>
        </p:nvCxnSpPr>
        <p:spPr>
          <a:xfrm>
            <a:off x="5707325" y="2324863"/>
            <a:ext cx="6600" cy="1908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1"/>
          <p:cNvCxnSpPr>
            <a:stCxn id="204" idx="2"/>
          </p:cNvCxnSpPr>
          <p:nvPr/>
        </p:nvCxnSpPr>
        <p:spPr>
          <a:xfrm>
            <a:off x="5710625" y="2194050"/>
            <a:ext cx="3300" cy="1287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1"/>
          <p:cNvCxnSpPr/>
          <p:nvPr/>
        </p:nvCxnSpPr>
        <p:spPr>
          <a:xfrm>
            <a:off x="6533700" y="2315150"/>
            <a:ext cx="6600" cy="1908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1"/>
          <p:cNvCxnSpPr/>
          <p:nvPr/>
        </p:nvCxnSpPr>
        <p:spPr>
          <a:xfrm>
            <a:off x="6537000" y="2917250"/>
            <a:ext cx="2700" cy="2496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1"/>
          <p:cNvCxnSpPr/>
          <p:nvPr/>
        </p:nvCxnSpPr>
        <p:spPr>
          <a:xfrm>
            <a:off x="6521250" y="3021300"/>
            <a:ext cx="1617000" cy="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1"/>
          <p:cNvCxnSpPr>
            <a:endCxn id="217" idx="0"/>
          </p:cNvCxnSpPr>
          <p:nvPr/>
        </p:nvCxnSpPr>
        <p:spPr>
          <a:xfrm>
            <a:off x="7326450" y="3021275"/>
            <a:ext cx="3300" cy="1275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1"/>
          <p:cNvCxnSpPr/>
          <p:nvPr/>
        </p:nvCxnSpPr>
        <p:spPr>
          <a:xfrm>
            <a:off x="2149750" y="2179300"/>
            <a:ext cx="6600" cy="1908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1"/>
          <p:cNvCxnSpPr/>
          <p:nvPr/>
        </p:nvCxnSpPr>
        <p:spPr>
          <a:xfrm flipH="1" rot="10800000">
            <a:off x="1344550" y="2351650"/>
            <a:ext cx="1591500" cy="69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1"/>
          <p:cNvCxnSpPr/>
          <p:nvPr/>
        </p:nvCxnSpPr>
        <p:spPr>
          <a:xfrm>
            <a:off x="2932275" y="2329525"/>
            <a:ext cx="6600" cy="1908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1"/>
          <p:cNvCxnSpPr/>
          <p:nvPr/>
        </p:nvCxnSpPr>
        <p:spPr>
          <a:xfrm>
            <a:off x="2158275" y="2329525"/>
            <a:ext cx="6600" cy="1908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1"/>
          <p:cNvCxnSpPr/>
          <p:nvPr/>
        </p:nvCxnSpPr>
        <p:spPr>
          <a:xfrm>
            <a:off x="5697175" y="2917250"/>
            <a:ext cx="0" cy="2568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1"/>
          <p:cNvCxnSpPr/>
          <p:nvPr/>
        </p:nvCxnSpPr>
        <p:spPr>
          <a:xfrm>
            <a:off x="5757775" y="1659225"/>
            <a:ext cx="3300" cy="1209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1"/>
          <p:cNvCxnSpPr/>
          <p:nvPr/>
        </p:nvCxnSpPr>
        <p:spPr>
          <a:xfrm>
            <a:off x="8119800" y="3021300"/>
            <a:ext cx="3300" cy="1275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1"/>
          <p:cNvCxnSpPr/>
          <p:nvPr/>
        </p:nvCxnSpPr>
        <p:spPr>
          <a:xfrm flipH="1">
            <a:off x="1347950" y="2358650"/>
            <a:ext cx="11400" cy="1425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21"/>
          <p:cNvSpPr txBox="1"/>
          <p:nvPr/>
        </p:nvSpPr>
        <p:spPr>
          <a:xfrm>
            <a:off x="6759400" y="1702475"/>
            <a:ext cx="4155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родитель </a:t>
            </a:r>
            <a:r>
              <a:rPr lang="ru" sz="1200"/>
              <a:t> для h1, p, ul</a:t>
            </a:r>
            <a:endParaRPr sz="1200"/>
          </a:p>
        </p:txBody>
      </p:sp>
      <p:cxnSp>
        <p:nvCxnSpPr>
          <p:cNvPr id="240" name="Google Shape;240;p21"/>
          <p:cNvCxnSpPr/>
          <p:nvPr/>
        </p:nvCxnSpPr>
        <p:spPr>
          <a:xfrm rot="10800000">
            <a:off x="6519175" y="2019300"/>
            <a:ext cx="2033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21"/>
          <p:cNvSpPr txBox="1"/>
          <p:nvPr/>
        </p:nvSpPr>
        <p:spPr>
          <a:xfrm>
            <a:off x="7057050" y="2425625"/>
            <a:ext cx="4155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родитель</a:t>
            </a:r>
            <a:r>
              <a:rPr lang="ru" sz="1200"/>
              <a:t> для li</a:t>
            </a:r>
            <a:endParaRPr sz="1200"/>
          </a:p>
        </p:txBody>
      </p:sp>
      <p:cxnSp>
        <p:nvCxnSpPr>
          <p:cNvPr id="242" name="Google Shape;242;p21"/>
          <p:cNvCxnSpPr/>
          <p:nvPr/>
        </p:nvCxnSpPr>
        <p:spPr>
          <a:xfrm rot="10800000">
            <a:off x="6835975" y="2729800"/>
            <a:ext cx="1278000" cy="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21"/>
          <p:cNvSpPr txBox="1"/>
          <p:nvPr/>
        </p:nvSpPr>
        <p:spPr>
          <a:xfrm>
            <a:off x="6606725" y="3798425"/>
            <a:ext cx="2033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дочерний элемент</a:t>
            </a:r>
            <a:r>
              <a:rPr lang="ru" sz="1200"/>
              <a:t> для ul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   Сестринский элемент</a:t>
            </a:r>
            <a:endParaRPr sz="1200"/>
          </a:p>
        </p:txBody>
      </p:sp>
      <p:cxnSp>
        <p:nvCxnSpPr>
          <p:cNvPr id="244" name="Google Shape;244;p21"/>
          <p:cNvCxnSpPr/>
          <p:nvPr/>
        </p:nvCxnSpPr>
        <p:spPr>
          <a:xfrm rot="10800000">
            <a:off x="6484750" y="3483800"/>
            <a:ext cx="542700" cy="27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1"/>
          <p:cNvCxnSpPr>
            <a:endCxn id="217" idx="2"/>
          </p:cNvCxnSpPr>
          <p:nvPr/>
        </p:nvCxnSpPr>
        <p:spPr>
          <a:xfrm rot="10800000">
            <a:off x="7329750" y="3560075"/>
            <a:ext cx="76500" cy="24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21"/>
          <p:cNvCxnSpPr/>
          <p:nvPr/>
        </p:nvCxnSpPr>
        <p:spPr>
          <a:xfrm flipH="1" rot="10800000">
            <a:off x="7804950" y="3478000"/>
            <a:ext cx="326700" cy="31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