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3" r:id="rId6"/>
    <p:sldId id="261" r:id="rId7"/>
    <p:sldId id="270" r:id="rId8"/>
    <p:sldId id="277" r:id="rId9"/>
    <p:sldId id="275" r:id="rId10"/>
    <p:sldId id="276" r:id="rId11"/>
    <p:sldId id="271" r:id="rId12"/>
    <p:sldId id="273" r:id="rId13"/>
    <p:sldId id="265" r:id="rId14"/>
    <p:sldId id="272" r:id="rId15"/>
    <p:sldId id="267" r:id="rId16"/>
  </p:sldIdLst>
  <p:sldSz cx="9144000" cy="5143500" type="screen16x9"/>
  <p:notesSz cx="6858000" cy="9144000"/>
  <p:embeddedFontLst>
    <p:embeddedFont>
      <p:font typeface="Economica" panose="020B0604020202020204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Open Sans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88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1374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9291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5700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77388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18103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4972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1578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6642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05450" y="821300"/>
            <a:ext cx="3281100" cy="153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Програмна система</a:t>
            </a:r>
            <a:br>
              <a:rPr lang="uk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uk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аналітики даних електронної комерції у реальному часі</a:t>
            </a:r>
            <a:endParaRPr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981104" y="3555850"/>
            <a:ext cx="5087400" cy="15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Студент: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Станіслав ТКАЧЕНКО ПЗПІ-21-6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Керівник:                         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доцент</a:t>
            </a:r>
            <a:r>
              <a:rPr lang="u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Віктор КАУК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24</a:t>
            </a:r>
            <a:r>
              <a:rPr lang="u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червня 2025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  <p:sp>
        <p:nvSpPr>
          <p:cNvPr id="11" name="Google Shape;71;p14">
            <a:extLst>
              <a:ext uri="{FF2B5EF4-FFF2-40B4-BE49-F238E27FC236}">
                <a16:creationId xmlns:a16="http://schemas.microsoft.com/office/drawing/2014/main" id="{4CA8FEC8-DA35-462C-AA70-FAC997B0E3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Агрегація аналітичних даних з різних джерел </a:t>
            </a:r>
            <a:endParaRPr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F1588F-CF02-48BD-B9B4-0F4C611AF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041824"/>
            <a:ext cx="4946101" cy="33540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Підтримка отримання даних з джерел: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CoinGecko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DummyJson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FakeStore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OpenFood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OpenLibrary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Сервер отримує дані з зовнішніх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API,</a:t>
            </a: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приводить до єдиного формату та передає на клієнт у режимі реального часу за допомогою технології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SignalR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Реал</a:t>
            </a:r>
            <a:r>
              <a:rPr lang="uk-UA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ізовано</a:t>
            </a: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Background Job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для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отримання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історичних даних у фоновому режимі з усіх джерел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Історичні дані зберігаються у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MongoDb</a:t>
            </a:r>
            <a:endParaRPr lang="uk-UA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376DB18-784B-423D-9034-7CC4E7092A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4770" y="1097554"/>
            <a:ext cx="3657530" cy="326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874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  <p:sp>
        <p:nvSpPr>
          <p:cNvPr id="13" name="Google Shape;71;p14">
            <a:extLst>
              <a:ext uri="{FF2B5EF4-FFF2-40B4-BE49-F238E27FC236}">
                <a16:creationId xmlns:a16="http://schemas.microsoft.com/office/drawing/2014/main" id="{BDFC5888-40B4-4782-B8C7-4CE9EBE2DE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Інтерфейси системи: </a:t>
            </a:r>
            <a:r>
              <a:rPr lang="uk-UA" sz="3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дашборди</a:t>
            </a:r>
            <a:endParaRPr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68F98E-8260-4C56-9230-9CF3ADC07AD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99073" y="995177"/>
            <a:ext cx="4389253" cy="2564719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24C168-26F6-4310-BF04-91765ADFE93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267751" y="2371932"/>
            <a:ext cx="4389253" cy="2375927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9176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12</a:t>
            </a:fld>
            <a:endParaRPr lang="uk-UA" dirty="0"/>
          </a:p>
        </p:txBody>
      </p:sp>
      <p:sp>
        <p:nvSpPr>
          <p:cNvPr id="13" name="Google Shape;71;p14">
            <a:extLst>
              <a:ext uri="{FF2B5EF4-FFF2-40B4-BE49-F238E27FC236}">
                <a16:creationId xmlns:a16="http://schemas.microsoft.com/office/drawing/2014/main" id="{BDFC5888-40B4-4782-B8C7-4CE9EBE2DE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1"/>
            <a:ext cx="8520600" cy="10550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Інтерфейси системи: авторизація та профіль користувача</a:t>
            </a:r>
            <a:endParaRPr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8A6F0B-F8E7-47A1-BF2F-FFA623FAF2BE}"/>
              </a:ext>
            </a:extLst>
          </p:cNvPr>
          <p:cNvPicPr/>
          <p:nvPr/>
        </p:nvPicPr>
        <p:blipFill rotWithShape="1">
          <a:blip r:embed="rId4"/>
          <a:srcRect l="1517" r="4674" b="4176"/>
          <a:stretch/>
        </p:blipFill>
        <p:spPr bwMode="auto">
          <a:xfrm>
            <a:off x="1018515" y="1103881"/>
            <a:ext cx="3808233" cy="18648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ED113D-E44B-4D08-AAE5-374DEAA8BC28}"/>
              </a:ext>
            </a:extLst>
          </p:cNvPr>
          <p:cNvPicPr/>
          <p:nvPr/>
        </p:nvPicPr>
        <p:blipFill rotWithShape="1">
          <a:blip r:embed="rId5"/>
          <a:srcRect l="-1" r="48840"/>
          <a:stretch/>
        </p:blipFill>
        <p:spPr>
          <a:xfrm>
            <a:off x="4908612" y="1103881"/>
            <a:ext cx="3706600" cy="3118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572740-0ED6-4940-A71B-D74E51CFF664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1004255" y="3054880"/>
            <a:ext cx="1985130" cy="11673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1970D19-2119-4725-96FE-2096593EF513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3071249" y="3054880"/>
            <a:ext cx="1755499" cy="11673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0277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13</a:t>
            </a:fld>
            <a:endParaRPr lang="uk-U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84EBE0-685A-4D94-91FE-F8258E1C20A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439666" y="2933042"/>
            <a:ext cx="6299835" cy="1568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694672-55AD-40CC-984D-A176256A92F3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439666" y="973284"/>
            <a:ext cx="6299835" cy="18148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Google Shape;71;p14">
            <a:extLst>
              <a:ext uri="{FF2B5EF4-FFF2-40B4-BE49-F238E27FC236}">
                <a16:creationId xmlns:a16="http://schemas.microsoft.com/office/drawing/2014/main" id="{BDFC5888-40B4-4782-B8C7-4CE9EBE2DE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Інтерфейси системи: </a:t>
            </a:r>
            <a:r>
              <a:rPr lang="uk-UA" sz="3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адмін</a:t>
            </a:r>
            <a:r>
              <a:rPr lang="uk-UA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-панель</a:t>
            </a:r>
            <a:endParaRPr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14</a:t>
            </a:fld>
            <a:endParaRPr lang="uk-UA" dirty="0"/>
          </a:p>
        </p:txBody>
      </p:sp>
      <p:sp>
        <p:nvSpPr>
          <p:cNvPr id="13" name="Google Shape;71;p14">
            <a:extLst>
              <a:ext uri="{FF2B5EF4-FFF2-40B4-BE49-F238E27FC236}">
                <a16:creationId xmlns:a16="http://schemas.microsoft.com/office/drawing/2014/main" id="{BDFC5888-40B4-4782-B8C7-4CE9EBE2DE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Тестування</a:t>
            </a:r>
            <a:endParaRPr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9E23A1-CCCC-4D97-B79B-4CC2E4430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7131" y="1085163"/>
            <a:ext cx="3021422" cy="32743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ABDEC4F-2237-4DF2-A56E-C1EB2169F8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5368" y="1531651"/>
            <a:ext cx="4476932" cy="237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62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</a:t>
            </a:r>
            <a:r>
              <a:rPr lang="uk-UA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еалізовано</a:t>
            </a: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систему для аналітики даних електронної комерції у реальному часі  з використанням стеку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ASP.NET Core + Angular + SQL Server + MongoDB</a:t>
            </a:r>
            <a:endParaRPr lang="uk-UA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Реалізована система відповідає поставленому технічному завданню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Можливий подальший розвиток: інтеграція з додатковими джерелами даних, провадження функцій прогнозування аналітики, побудова розширених </a:t>
            </a:r>
            <a:r>
              <a:rPr lang="uk-UA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дашбордів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15</a:t>
            </a:fld>
            <a:endParaRPr lang="uk-UA" dirty="0"/>
          </a:p>
        </p:txBody>
      </p:sp>
      <p:sp>
        <p:nvSpPr>
          <p:cNvPr id="9" name="Google Shape;71;p14">
            <a:extLst>
              <a:ext uri="{FF2B5EF4-FFF2-40B4-BE49-F238E27FC236}">
                <a16:creationId xmlns:a16="http://schemas.microsoft.com/office/drawing/2014/main" id="{ED621C6F-D451-495E-B876-5E608F11C7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Підсумки</a:t>
            </a:r>
            <a:endParaRPr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Мета роботи</a:t>
            </a:r>
            <a:endParaRPr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Електронна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комерція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потребує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аналітики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в реальному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часі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Сучасні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BI-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системи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не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відповідають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вимогам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ринку</a:t>
            </a:r>
            <a:endParaRPr lang="uk-UA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Мета: Створення клієнт-серверної системи що забезпечує агрегацію даних з </a:t>
            </a:r>
            <a:r>
              <a:rPr lang="uk-UA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маркетплейсів</a:t>
            </a: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та </a:t>
            </a:r>
            <a:r>
              <a:rPr lang="uk-UA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криптовалютних</a:t>
            </a: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бірж для аналітики у реальному часі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DF7565C-7338-41FD-AF06-50898ADBAD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602748"/>
              </p:ext>
            </p:extLst>
          </p:nvPr>
        </p:nvGraphicFramePr>
        <p:xfrm>
          <a:off x="1204545" y="945545"/>
          <a:ext cx="7487505" cy="3462684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497501">
                  <a:extLst>
                    <a:ext uri="{9D8B030D-6E8A-4147-A177-3AD203B41FA5}">
                      <a16:colId xmlns:a16="http://schemas.microsoft.com/office/drawing/2014/main" val="3235908746"/>
                    </a:ext>
                  </a:extLst>
                </a:gridCol>
                <a:gridCol w="1497501">
                  <a:extLst>
                    <a:ext uri="{9D8B030D-6E8A-4147-A177-3AD203B41FA5}">
                      <a16:colId xmlns:a16="http://schemas.microsoft.com/office/drawing/2014/main" val="214773676"/>
                    </a:ext>
                  </a:extLst>
                </a:gridCol>
                <a:gridCol w="1497501">
                  <a:extLst>
                    <a:ext uri="{9D8B030D-6E8A-4147-A177-3AD203B41FA5}">
                      <a16:colId xmlns:a16="http://schemas.microsoft.com/office/drawing/2014/main" val="2571439618"/>
                    </a:ext>
                  </a:extLst>
                </a:gridCol>
                <a:gridCol w="1497501">
                  <a:extLst>
                    <a:ext uri="{9D8B030D-6E8A-4147-A177-3AD203B41FA5}">
                      <a16:colId xmlns:a16="http://schemas.microsoft.com/office/drawing/2014/main" val="1401061427"/>
                    </a:ext>
                  </a:extLst>
                </a:gridCol>
                <a:gridCol w="1497501">
                  <a:extLst>
                    <a:ext uri="{9D8B030D-6E8A-4147-A177-3AD203B41FA5}">
                      <a16:colId xmlns:a16="http://schemas.microsoft.com/office/drawing/2014/main" val="1178811689"/>
                    </a:ext>
                  </a:extLst>
                </a:gridCol>
              </a:tblGrid>
              <a:tr h="654515">
                <a:tc>
                  <a:txBody>
                    <a:bodyPr/>
                    <a:lstStyle/>
                    <a:p>
                      <a:r>
                        <a:rPr lang="ru-RU" sz="1300" b="1" dirty="0" err="1"/>
                        <a:t>Критерій</a:t>
                      </a:r>
                      <a:endParaRPr lang="ru-RU" sz="13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14" marR="81814" marT="40907" marB="40907" anchor="ctr"/>
                </a:tc>
                <a:tc>
                  <a:txBody>
                    <a:bodyPr/>
                    <a:lstStyle/>
                    <a:p>
                      <a:r>
                        <a:rPr lang="en-US" sz="1300" b="1"/>
                        <a:t>Google Analytics</a:t>
                      </a:r>
                      <a:endParaRPr lang="en-US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14" marR="81814" marT="40907" marB="40907" anchor="ctr"/>
                </a:tc>
                <a:tc>
                  <a:txBody>
                    <a:bodyPr/>
                    <a:lstStyle/>
                    <a:p>
                      <a:r>
                        <a:rPr lang="en-US" sz="1300" b="1"/>
                        <a:t>Power BI</a:t>
                      </a:r>
                      <a:endParaRPr lang="en-US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14" marR="81814" marT="40907" marB="40907" anchor="ctr"/>
                </a:tc>
                <a:tc>
                  <a:txBody>
                    <a:bodyPr/>
                    <a:lstStyle/>
                    <a:p>
                      <a:r>
                        <a:rPr lang="en-US" sz="1300" b="1"/>
                        <a:t>Kissmetrics</a:t>
                      </a:r>
                      <a:endParaRPr lang="en-US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14" marR="81814" marT="40907" marB="40907" anchor="ctr"/>
                </a:tc>
                <a:tc>
                  <a:txBody>
                    <a:bodyPr/>
                    <a:lstStyle/>
                    <a:p>
                      <a:r>
                        <a:rPr lang="ru-RU" sz="1300" b="1"/>
                        <a:t>Програмна система (розробка)</a:t>
                      </a:r>
                      <a:endParaRPr lang="ru-RU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14" marR="81814" marT="40907" marB="40907" anchor="ctr"/>
                </a:tc>
                <a:extLst>
                  <a:ext uri="{0D108BD9-81ED-4DB2-BD59-A6C34878D82A}">
                    <a16:rowId xmlns:a16="http://schemas.microsoft.com/office/drawing/2014/main" val="1215122516"/>
                  </a:ext>
                </a:extLst>
              </a:tr>
              <a:tr h="463615">
                <a:tc>
                  <a:txBody>
                    <a:bodyPr/>
                    <a:lstStyle/>
                    <a:p>
                      <a:r>
                        <a:rPr lang="ru-RU" sz="1300" b="1" dirty="0"/>
                        <a:t>Тип </a:t>
                      </a:r>
                      <a:r>
                        <a:rPr lang="ru-RU" sz="1300" b="1" dirty="0" err="1"/>
                        <a:t>роботи</a:t>
                      </a:r>
                      <a:endParaRPr lang="ru-RU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14" marR="81814" marT="40907" marB="40907" anchor="ctr"/>
                </a:tc>
                <a:tc>
                  <a:txBody>
                    <a:bodyPr/>
                    <a:lstStyle/>
                    <a:p>
                      <a:r>
                        <a:rPr lang="ru-RU" sz="1300" dirty="0" err="1"/>
                        <a:t>Пакетна</a:t>
                      </a:r>
                      <a:r>
                        <a:rPr lang="ru-RU" sz="1300" dirty="0"/>
                        <a:t> </a:t>
                      </a:r>
                      <a:r>
                        <a:rPr lang="ru-RU" sz="1300" dirty="0" err="1"/>
                        <a:t>аналітика</a:t>
                      </a:r>
                      <a:endParaRPr lang="ru-RU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14" marR="81814" marT="40907" marB="40907" anchor="ctr"/>
                </a:tc>
                <a:tc>
                  <a:txBody>
                    <a:bodyPr/>
                    <a:lstStyle/>
                    <a:p>
                      <a:r>
                        <a:rPr lang="ru-RU" sz="1300"/>
                        <a:t>Пакетна аналітика</a:t>
                      </a:r>
                      <a:endParaRPr lang="ru-RU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14" marR="81814" marT="40907" marB="40907" anchor="ctr"/>
                </a:tc>
                <a:tc>
                  <a:txBody>
                    <a:bodyPr/>
                    <a:lstStyle/>
                    <a:p>
                      <a:r>
                        <a:rPr lang="ru-RU" sz="1300" dirty="0" err="1"/>
                        <a:t>Частково</a:t>
                      </a:r>
                      <a:r>
                        <a:rPr lang="ru-RU" sz="1300" dirty="0"/>
                        <a:t> </a:t>
                      </a:r>
                      <a:r>
                        <a:rPr lang="ru-RU" sz="1300" dirty="0" err="1"/>
                        <a:t>реальний</a:t>
                      </a:r>
                      <a:r>
                        <a:rPr lang="ru-RU" sz="1300" dirty="0"/>
                        <a:t> час</a:t>
                      </a:r>
                      <a:endParaRPr lang="ru-RU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14" marR="81814" marT="40907" marB="40907" anchor="ctr"/>
                </a:tc>
                <a:tc>
                  <a:txBody>
                    <a:bodyPr/>
                    <a:lstStyle/>
                    <a:p>
                      <a:r>
                        <a:rPr lang="ru-RU" sz="1300" dirty="0" err="1"/>
                        <a:t>Реальний</a:t>
                      </a:r>
                      <a:r>
                        <a:rPr lang="ru-RU" sz="1300" dirty="0"/>
                        <a:t> час</a:t>
                      </a:r>
                      <a:endParaRPr lang="ru-RU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14" marR="81814" marT="40907" marB="40907" anchor="ctr"/>
                </a:tc>
                <a:extLst>
                  <a:ext uri="{0D108BD9-81ED-4DB2-BD59-A6C34878D82A}">
                    <a16:rowId xmlns:a16="http://schemas.microsoft.com/office/drawing/2014/main" val="3044985263"/>
                  </a:ext>
                </a:extLst>
              </a:tr>
              <a:tr h="654515">
                <a:tc>
                  <a:txBody>
                    <a:bodyPr/>
                    <a:lstStyle/>
                    <a:p>
                      <a:r>
                        <a:rPr lang="ru-RU" sz="1300" b="1" dirty="0" err="1"/>
                        <a:t>Джерела</a:t>
                      </a:r>
                      <a:r>
                        <a:rPr lang="ru-RU" sz="1300" b="1" dirty="0"/>
                        <a:t> </a:t>
                      </a:r>
                      <a:r>
                        <a:rPr lang="ru-RU" sz="1300" b="1" dirty="0" err="1"/>
                        <a:t>даних</a:t>
                      </a:r>
                      <a:endParaRPr lang="ru-RU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14" marR="81814" marT="40907" marB="40907" anchor="ctr"/>
                </a:tc>
                <a:tc>
                  <a:txBody>
                    <a:bodyPr/>
                    <a:lstStyle/>
                    <a:p>
                      <a:r>
                        <a:rPr lang="ru-RU" sz="1300" dirty="0"/>
                        <a:t>Сайт, </a:t>
                      </a:r>
                      <a:r>
                        <a:rPr lang="ru-RU" sz="1300" dirty="0" err="1"/>
                        <a:t>додаток</a:t>
                      </a:r>
                      <a:r>
                        <a:rPr lang="ru-RU" sz="1300" dirty="0"/>
                        <a:t>, реклама</a:t>
                      </a:r>
                      <a:endParaRPr lang="ru-RU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14" marR="81814" marT="40907" marB="40907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SQL, Excel, Cloud, API</a:t>
                      </a:r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14" marR="81814" marT="40907" marB="40907" anchor="ctr"/>
                </a:tc>
                <a:tc>
                  <a:txBody>
                    <a:bodyPr/>
                    <a:lstStyle/>
                    <a:p>
                      <a:r>
                        <a:rPr lang="ru-RU" sz="1300" dirty="0"/>
                        <a:t>Веб, </a:t>
                      </a:r>
                      <a:r>
                        <a:rPr lang="en-US" sz="1300" dirty="0"/>
                        <a:t>email, </a:t>
                      </a:r>
                      <a:r>
                        <a:rPr lang="ru-RU" sz="1300" dirty="0" err="1"/>
                        <a:t>мобільні</a:t>
                      </a:r>
                      <a:r>
                        <a:rPr lang="ru-RU" sz="1300" dirty="0"/>
                        <a:t> </a:t>
                      </a:r>
                      <a:r>
                        <a:rPr lang="ru-RU" sz="1300" dirty="0" err="1"/>
                        <a:t>дії</a:t>
                      </a:r>
                      <a:endParaRPr lang="ru-RU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14" marR="81814" marT="40907" marB="40907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API </a:t>
                      </a:r>
                      <a:r>
                        <a:rPr lang="ru-RU" sz="1300" dirty="0"/>
                        <a:t>з </a:t>
                      </a:r>
                      <a:r>
                        <a:rPr lang="ru-RU" sz="1300" dirty="0" err="1"/>
                        <a:t>маркетплейсів</a:t>
                      </a:r>
                      <a:r>
                        <a:rPr lang="ru-RU" sz="1300" dirty="0"/>
                        <a:t> і </a:t>
                      </a:r>
                      <a:r>
                        <a:rPr lang="ru-RU" sz="1300" dirty="0" err="1"/>
                        <a:t>криптобірж</a:t>
                      </a:r>
                      <a:endParaRPr lang="ru-RU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14" marR="81814" marT="40907" marB="40907" anchor="ctr"/>
                </a:tc>
                <a:extLst>
                  <a:ext uri="{0D108BD9-81ED-4DB2-BD59-A6C34878D82A}">
                    <a16:rowId xmlns:a16="http://schemas.microsoft.com/office/drawing/2014/main" val="3234591431"/>
                  </a:ext>
                </a:extLst>
              </a:tr>
              <a:tr h="463615">
                <a:tc>
                  <a:txBody>
                    <a:bodyPr/>
                    <a:lstStyle/>
                    <a:p>
                      <a:r>
                        <a:rPr lang="ru-RU" sz="1300" b="1" dirty="0" err="1"/>
                        <a:t>Можливість</a:t>
                      </a:r>
                      <a:r>
                        <a:rPr lang="ru-RU" sz="1300" b="1" dirty="0"/>
                        <a:t> </a:t>
                      </a:r>
                      <a:r>
                        <a:rPr lang="ru-RU" sz="1300" b="1" dirty="0" err="1"/>
                        <a:t>кастомізації</a:t>
                      </a:r>
                      <a:endParaRPr lang="ru-RU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14" marR="81814" marT="40907" marB="40907" anchor="ctr"/>
                </a:tc>
                <a:tc>
                  <a:txBody>
                    <a:bodyPr/>
                    <a:lstStyle/>
                    <a:p>
                      <a:r>
                        <a:rPr lang="ru-RU" sz="1300"/>
                        <a:t>Обмежена</a:t>
                      </a:r>
                      <a:endParaRPr lang="ru-RU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14" marR="81814" marT="40907" marB="40907" anchor="ctr"/>
                </a:tc>
                <a:tc>
                  <a:txBody>
                    <a:bodyPr/>
                    <a:lstStyle/>
                    <a:p>
                      <a:r>
                        <a:rPr lang="ru-RU" sz="1300"/>
                        <a:t>Висока</a:t>
                      </a:r>
                      <a:endParaRPr lang="ru-RU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14" marR="81814" marT="40907" marB="40907" anchor="ctr"/>
                </a:tc>
                <a:tc>
                  <a:txBody>
                    <a:bodyPr/>
                    <a:lstStyle/>
                    <a:p>
                      <a:r>
                        <a:rPr lang="ru-RU" sz="1300" dirty="0" err="1"/>
                        <a:t>Середня</a:t>
                      </a:r>
                      <a:endParaRPr lang="ru-RU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14" marR="81814" marT="40907" marB="40907" anchor="ctr"/>
                </a:tc>
                <a:tc>
                  <a:txBody>
                    <a:bodyPr/>
                    <a:lstStyle/>
                    <a:p>
                      <a:r>
                        <a:rPr lang="ru-RU" sz="1300" dirty="0" err="1"/>
                        <a:t>Висока</a:t>
                      </a:r>
                      <a:r>
                        <a:rPr lang="ru-RU" sz="1300" dirty="0"/>
                        <a:t> (</a:t>
                      </a:r>
                      <a:r>
                        <a:rPr lang="ru-RU" sz="1300" dirty="0" err="1"/>
                        <a:t>гнучка</a:t>
                      </a:r>
                      <a:r>
                        <a:rPr lang="ru-RU" sz="1300" dirty="0"/>
                        <a:t> </a:t>
                      </a:r>
                      <a:r>
                        <a:rPr lang="ru-RU" sz="1300" dirty="0" err="1"/>
                        <a:t>архітектура</a:t>
                      </a:r>
                      <a:r>
                        <a:rPr lang="ru-RU" sz="1300" dirty="0"/>
                        <a:t>)</a:t>
                      </a:r>
                      <a:endParaRPr lang="ru-RU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14" marR="81814" marT="40907" marB="40907" anchor="ctr"/>
                </a:tc>
                <a:extLst>
                  <a:ext uri="{0D108BD9-81ED-4DB2-BD59-A6C34878D82A}">
                    <a16:rowId xmlns:a16="http://schemas.microsoft.com/office/drawing/2014/main" val="1674077482"/>
                  </a:ext>
                </a:extLst>
              </a:tr>
              <a:tr h="463615">
                <a:tc>
                  <a:txBody>
                    <a:bodyPr/>
                    <a:lstStyle/>
                    <a:p>
                      <a:r>
                        <a:rPr lang="ru-RU" sz="1300" b="1" dirty="0" err="1"/>
                        <a:t>Візуалізація</a:t>
                      </a:r>
                      <a:r>
                        <a:rPr lang="ru-RU" sz="1300" b="1" dirty="0"/>
                        <a:t> </a:t>
                      </a:r>
                      <a:r>
                        <a:rPr lang="ru-RU" sz="1300" b="1" dirty="0" err="1"/>
                        <a:t>даних</a:t>
                      </a:r>
                      <a:endParaRPr lang="ru-RU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14" marR="81814" marT="40907" marB="40907" anchor="ctr"/>
                </a:tc>
                <a:tc>
                  <a:txBody>
                    <a:bodyPr/>
                    <a:lstStyle/>
                    <a:p>
                      <a:r>
                        <a:rPr lang="ru-RU" sz="1300"/>
                        <a:t>Так (вбудована)</a:t>
                      </a:r>
                      <a:endParaRPr lang="ru-RU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14" marR="81814" marT="40907" marB="40907" anchor="ctr"/>
                </a:tc>
                <a:tc>
                  <a:txBody>
                    <a:bodyPr/>
                    <a:lstStyle/>
                    <a:p>
                      <a:r>
                        <a:rPr lang="ru-RU" sz="1300"/>
                        <a:t>Потужна</a:t>
                      </a:r>
                      <a:endParaRPr lang="ru-RU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14" marR="81814" marT="40907" marB="40907" anchor="ctr"/>
                </a:tc>
                <a:tc>
                  <a:txBody>
                    <a:bodyPr/>
                    <a:lstStyle/>
                    <a:p>
                      <a:r>
                        <a:rPr lang="ru-RU" sz="1300"/>
                        <a:t>Базова</a:t>
                      </a:r>
                      <a:endParaRPr lang="ru-RU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14" marR="81814" marT="40907" marB="40907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Angular-</a:t>
                      </a:r>
                      <a:r>
                        <a:rPr lang="ru-RU" sz="1300" dirty="0" err="1"/>
                        <a:t>інтерфейс</a:t>
                      </a:r>
                      <a:r>
                        <a:rPr lang="ru-RU" sz="1300" dirty="0"/>
                        <a:t> з </a:t>
                      </a:r>
                      <a:r>
                        <a:rPr lang="ru-RU" sz="1300" dirty="0" err="1"/>
                        <a:t>графіками</a:t>
                      </a:r>
                      <a:endParaRPr lang="ru-RU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14" marR="81814" marT="40907" marB="40907" anchor="ctr"/>
                </a:tc>
                <a:extLst>
                  <a:ext uri="{0D108BD9-81ED-4DB2-BD59-A6C34878D82A}">
                    <a16:rowId xmlns:a16="http://schemas.microsoft.com/office/drawing/2014/main" val="2177476779"/>
                  </a:ext>
                </a:extLst>
              </a:tr>
              <a:tr h="463615">
                <a:tc>
                  <a:txBody>
                    <a:bodyPr/>
                    <a:lstStyle/>
                    <a:p>
                      <a:r>
                        <a:rPr lang="uk-UA" sz="1300" b="1" dirty="0"/>
                        <a:t>Трансляція оновлень</a:t>
                      </a:r>
                      <a:endParaRPr lang="ru-RU" sz="13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14" marR="81814" marT="40907" marB="40907" anchor="ctr"/>
                </a:tc>
                <a:tc>
                  <a:txBody>
                    <a:bodyPr/>
                    <a:lstStyle/>
                    <a:p>
                      <a:r>
                        <a:rPr lang="uk-UA" sz="1300" dirty="0"/>
                        <a:t>Немає</a:t>
                      </a:r>
                      <a:endParaRPr lang="ru-RU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14" marR="81814" marT="40907" marB="40907" anchor="ctr"/>
                </a:tc>
                <a:tc>
                  <a:txBody>
                    <a:bodyPr/>
                    <a:lstStyle/>
                    <a:p>
                      <a:r>
                        <a:rPr lang="uk-UA" sz="1300" dirty="0"/>
                        <a:t>Через оновлення вручну</a:t>
                      </a:r>
                      <a:endParaRPr lang="ru-RU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14" marR="81814" marT="40907" marB="40907" anchor="ctr"/>
                </a:tc>
                <a:tc>
                  <a:txBody>
                    <a:bodyPr/>
                    <a:lstStyle/>
                    <a:p>
                      <a:r>
                        <a:rPr lang="uk-UA" sz="1300" dirty="0"/>
                        <a:t>З затримкою</a:t>
                      </a:r>
                      <a:endParaRPr lang="ru-RU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14" marR="81814" marT="40907" marB="40907" anchor="ctr"/>
                </a:tc>
                <a:tc>
                  <a:txBody>
                    <a:bodyPr/>
                    <a:lstStyle/>
                    <a:p>
                      <a:r>
                        <a:rPr lang="ru-RU" sz="1300" dirty="0"/>
                        <a:t>У реальному час</a:t>
                      </a:r>
                      <a:r>
                        <a:rPr lang="uk-UA" sz="1300" dirty="0"/>
                        <a:t>і через </a:t>
                      </a:r>
                      <a:r>
                        <a:rPr lang="en-US" sz="1300" dirty="0" err="1"/>
                        <a:t>SignalR</a:t>
                      </a:r>
                      <a:endParaRPr lang="ru-RU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14" marR="81814" marT="40907" marB="40907" anchor="ctr"/>
                </a:tc>
                <a:extLst>
                  <a:ext uri="{0D108BD9-81ED-4DB2-BD59-A6C34878D82A}">
                    <a16:rowId xmlns:a16="http://schemas.microsoft.com/office/drawing/2014/main" val="638972670"/>
                  </a:ext>
                </a:extLst>
              </a:tr>
            </a:tbl>
          </a:graphicData>
        </a:graphic>
      </p:graphicFrame>
      <p:sp>
        <p:nvSpPr>
          <p:cNvPr id="12" name="Google Shape;71;p14">
            <a:extLst>
              <a:ext uri="{FF2B5EF4-FFF2-40B4-BE49-F238E27FC236}">
                <a16:creationId xmlns:a16="http://schemas.microsoft.com/office/drawing/2014/main" id="{0073C675-9CE4-4304-94B7-270999D7D8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Анал</a:t>
            </a:r>
            <a:r>
              <a:rPr lang="uk-UA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із існуючих рішень</a:t>
            </a:r>
            <a:endParaRPr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  <p:sp>
        <p:nvSpPr>
          <p:cNvPr id="10" name="Google Shape;71;p14">
            <a:extLst>
              <a:ext uri="{FF2B5EF4-FFF2-40B4-BE49-F238E27FC236}">
                <a16:creationId xmlns:a16="http://schemas.microsoft.com/office/drawing/2014/main" id="{48A3DD60-0BCC-4B63-B493-9DB7D2F130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Вибір технологій розробки</a:t>
            </a:r>
            <a:endParaRPr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How to List All Services Available to an ASP.NET Core App | Blog">
            <a:extLst>
              <a:ext uri="{FF2B5EF4-FFF2-40B4-BE49-F238E27FC236}">
                <a16:creationId xmlns:a16="http://schemas.microsoft.com/office/drawing/2014/main" id="{7FAE359E-FF37-4D3B-8B08-BA5A71144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310" y="1759688"/>
            <a:ext cx="2146422" cy="130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MongoDB - что это за СУБД, NoSQL-система на C++">
            <a:extLst>
              <a:ext uri="{FF2B5EF4-FFF2-40B4-BE49-F238E27FC236}">
                <a16:creationId xmlns:a16="http://schemas.microsoft.com/office/drawing/2014/main" id="{D442191B-E927-49F1-9B69-52A82CF3C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239" y="1930428"/>
            <a:ext cx="2704001" cy="724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D12A6B-5AA2-4CEE-8163-D50287FAC6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5261" y="3395035"/>
            <a:ext cx="2427291" cy="787405"/>
          </a:xfrm>
          <a:prstGeom prst="rect">
            <a:avLst/>
          </a:prstGeom>
        </p:spPr>
      </p:pic>
      <p:pic>
        <p:nvPicPr>
          <p:cNvPr id="3080" name="Picture 8" descr="Angular - Full Stack Python">
            <a:extLst>
              <a:ext uri="{FF2B5EF4-FFF2-40B4-BE49-F238E27FC236}">
                <a16:creationId xmlns:a16="http://schemas.microsoft.com/office/drawing/2014/main" id="{3F03B29A-1081-4423-A099-779D38326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52" y="2146327"/>
            <a:ext cx="2669562" cy="724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Обзор MS SQL Server - База Знаний Timeweb Community">
            <a:extLst>
              <a:ext uri="{FF2B5EF4-FFF2-40B4-BE49-F238E27FC236}">
                <a16:creationId xmlns:a16="http://schemas.microsoft.com/office/drawing/2014/main" id="{CC49E95A-8B7F-464A-BE80-02CD66F03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145" y="2836007"/>
            <a:ext cx="1839103" cy="1142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Использование RxJS в React-разработке для управления состоянием приложений  / Хабр">
            <a:extLst>
              <a:ext uri="{FF2B5EF4-FFF2-40B4-BE49-F238E27FC236}">
                <a16:creationId xmlns:a16="http://schemas.microsoft.com/office/drawing/2014/main" id="{231FC40F-A52A-4FDE-B05E-22476EAD6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80" y="3407097"/>
            <a:ext cx="2071688" cy="61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922F354-9EF6-421C-96F3-8CD148C59DBD}"/>
              </a:ext>
            </a:extLst>
          </p:cNvPr>
          <p:cNvSpPr txBox="1"/>
          <p:nvPr/>
        </p:nvSpPr>
        <p:spPr>
          <a:xfrm>
            <a:off x="867406" y="1082303"/>
            <a:ext cx="18582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Web-client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8F451A-8AD4-48F5-BFB4-6B5F39295F89}"/>
              </a:ext>
            </a:extLst>
          </p:cNvPr>
          <p:cNvSpPr txBox="1"/>
          <p:nvPr/>
        </p:nvSpPr>
        <p:spPr>
          <a:xfrm>
            <a:off x="3904655" y="1082301"/>
            <a:ext cx="10885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Server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7283DB-7F46-4820-B7D1-78831B25C510}"/>
              </a:ext>
            </a:extLst>
          </p:cNvPr>
          <p:cNvSpPr txBox="1"/>
          <p:nvPr/>
        </p:nvSpPr>
        <p:spPr>
          <a:xfrm>
            <a:off x="6497134" y="1082302"/>
            <a:ext cx="18582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Persistence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631951-BF61-42DF-AA7A-4F5458EBA7A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003" y="862390"/>
            <a:ext cx="4187836" cy="405173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71;p14">
            <a:extLst>
              <a:ext uri="{FF2B5EF4-FFF2-40B4-BE49-F238E27FC236}">
                <a16:creationId xmlns:a16="http://schemas.microsoft.com/office/drawing/2014/main" id="{4CA8FEC8-DA35-462C-AA70-FAC997B0E3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Аналіз варіантів використання</a:t>
            </a:r>
            <a:endParaRPr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  <p:sp>
        <p:nvSpPr>
          <p:cNvPr id="10" name="Google Shape;71;p14">
            <a:extLst>
              <a:ext uri="{FF2B5EF4-FFF2-40B4-BE49-F238E27FC236}">
                <a16:creationId xmlns:a16="http://schemas.microsoft.com/office/drawing/2014/main" id="{792259E3-D394-4155-9F94-116DAC9A1A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Загальна</a:t>
            </a:r>
            <a:r>
              <a:rPr lang="ru-RU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3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арх</a:t>
            </a:r>
            <a:r>
              <a:rPr lang="uk-UA" sz="3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ітектура</a:t>
            </a:r>
            <a:r>
              <a:rPr lang="uk-UA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системи</a:t>
            </a:r>
            <a:endParaRPr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E4088B-0FF7-4C15-96FB-BCB3A877E4A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917" y="1013666"/>
            <a:ext cx="6492166" cy="34792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  <p:sp>
        <p:nvSpPr>
          <p:cNvPr id="10" name="Google Shape;71;p14">
            <a:extLst>
              <a:ext uri="{FF2B5EF4-FFF2-40B4-BE49-F238E27FC236}">
                <a16:creationId xmlns:a16="http://schemas.microsoft.com/office/drawing/2014/main" id="{792259E3-D394-4155-9F94-116DAC9A1A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Архітектура серверної частини</a:t>
            </a:r>
            <a:endParaRPr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54F331-63CD-4537-A03E-D07B906C562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940" y="1056394"/>
            <a:ext cx="6294120" cy="33248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25023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  <p:sp>
        <p:nvSpPr>
          <p:cNvPr id="11" name="Google Shape;71;p14">
            <a:extLst>
              <a:ext uri="{FF2B5EF4-FFF2-40B4-BE49-F238E27FC236}">
                <a16:creationId xmlns:a16="http://schemas.microsoft.com/office/drawing/2014/main" id="{4CA8FEC8-DA35-462C-AA70-FAC997B0E3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Реалізація аутентифікації та авторизації</a:t>
            </a:r>
            <a:endParaRPr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F1588F-CF02-48BD-B9B4-0F4C611AF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125" y="963271"/>
            <a:ext cx="4537770" cy="3354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Використову</a:t>
            </a:r>
            <a:r>
              <a:rPr lang="uk-UA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єтсья</a:t>
            </a: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технологія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JWT</a:t>
            </a:r>
            <a:endParaRPr lang="uk-UA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Реалізовано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Role Based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аутентиф</a:t>
            </a:r>
            <a:r>
              <a:rPr lang="uk-UA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ікацію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Ус</a:t>
            </a: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і кінцеві точки серверної частини захищені та доступні відповідним ролям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Для входу в систему необхідно підтвердження через електронну пошту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Реалізовано можливість зміни паролю та електронної пошти у профілі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5FB24B-C9CA-453A-A9D5-8912A33C7E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3918" y="1161494"/>
            <a:ext cx="2184957" cy="16403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A14FBE7-5AE3-43E9-9608-EB2EF5769D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7143" y="2885428"/>
            <a:ext cx="2181732" cy="12459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866AA8-21B2-43EC-9203-C768CB3943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1161494"/>
            <a:ext cx="2221167" cy="296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59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  <p:sp>
        <p:nvSpPr>
          <p:cNvPr id="11" name="Google Shape;71;p14">
            <a:extLst>
              <a:ext uri="{FF2B5EF4-FFF2-40B4-BE49-F238E27FC236}">
                <a16:creationId xmlns:a16="http://schemas.microsoft.com/office/drawing/2014/main" id="{4CA8FEC8-DA35-462C-AA70-FAC997B0E3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Реалізація </a:t>
            </a:r>
            <a:r>
              <a:rPr lang="uk-UA" sz="3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мультимовності</a:t>
            </a:r>
            <a:endParaRPr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Google Shape;72;p14">
            <a:extLst>
              <a:ext uri="{FF2B5EF4-FFF2-40B4-BE49-F238E27FC236}">
                <a16:creationId xmlns:a16="http://schemas.microsoft.com/office/drawing/2014/main" id="{858BF849-58BE-4EAE-963C-0E5E1FACCC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947191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Підтримка </a:t>
            </a:r>
            <a:r>
              <a:rPr lang="uk-UA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мультимовності</a:t>
            </a: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на сервері та на клієнті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Можливість адміністратора додавати </a:t>
            </a:r>
            <a:r>
              <a:rPr lang="uk-UA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мовні</a:t>
            </a: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пакети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Історичність даних </a:t>
            </a:r>
            <a:r>
              <a:rPr lang="uk-UA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мовних</a:t>
            </a: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пакетів (різні версії)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Використання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кешування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сервері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при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отриманні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даних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перекладів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56" y="3063790"/>
            <a:ext cx="3824658" cy="125265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057631"/>
            <a:ext cx="3654216" cy="124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874573"/>
      </p:ext>
    </p:extLst>
  </p:cSld>
  <p:clrMapOvr>
    <a:masterClrMapping/>
  </p:clrMapOvr>
</p:sld>
</file>

<file path=ppt/theme/theme1.xml><?xml version="1.0" encoding="utf-8"?>
<a:theme xmlns:a="http://schemas.openxmlformats.org/drawingml/2006/main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ії кваліфікаційної роботи магістрів" id="{72E840FA-3155-46C9-BB37-701E4C9B1C67}" vid="{DC416FE5-D050-4603-AD75-8F49A0CCCB6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2025_Б_ПІ_ПЗПІ-21-6_Ткаченко_С_М</Template>
  <TotalTime>664</TotalTime>
  <Words>366</Words>
  <Application>Microsoft Office PowerPoint</Application>
  <PresentationFormat>Экран (16:9)</PresentationFormat>
  <Paragraphs>87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Economica</vt:lpstr>
      <vt:lpstr>Calibri</vt:lpstr>
      <vt:lpstr>Open Sans</vt:lpstr>
      <vt:lpstr>Arial</vt:lpstr>
      <vt:lpstr>Wingdings</vt:lpstr>
      <vt:lpstr>Шаблон презентації кваліфікаційної роботи магістрів</vt:lpstr>
      <vt:lpstr>Програмна система аналітики даних електронної комерції у реальному часі</vt:lpstr>
      <vt:lpstr>Мета роботи</vt:lpstr>
      <vt:lpstr>Аналіз існуючих рішень</vt:lpstr>
      <vt:lpstr>Вибір технологій розробки</vt:lpstr>
      <vt:lpstr>Аналіз варіантів використання</vt:lpstr>
      <vt:lpstr>Загальна архітектура системи</vt:lpstr>
      <vt:lpstr>Архітектура серверної частини</vt:lpstr>
      <vt:lpstr>Реалізація аутентифікації та авторизації</vt:lpstr>
      <vt:lpstr>Реалізація мультимовності</vt:lpstr>
      <vt:lpstr>Агрегація аналітичних даних з різних джерел </vt:lpstr>
      <vt:lpstr>Інтерфейси системи: дашборди</vt:lpstr>
      <vt:lpstr>Інтерфейси системи: авторизація та профіль користувача</vt:lpstr>
      <vt:lpstr>Інтерфейси системи: адмін-панель</vt:lpstr>
      <vt:lpstr>Тестування</vt:lpstr>
      <vt:lpstr>Підсумки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Програмна система аналітики даних електронної комерції у реальному часі</dc:title>
  <dc:creator>Vladislav Tsvik</dc:creator>
  <cp:lastModifiedBy>Станислав Ткаченко</cp:lastModifiedBy>
  <cp:revision>15</cp:revision>
  <dcterms:created xsi:type="dcterms:W3CDTF">2025-06-20T23:35:42Z</dcterms:created>
  <dcterms:modified xsi:type="dcterms:W3CDTF">2025-06-24T09:19:16Z</dcterms:modified>
</cp:coreProperties>
</file>