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3" r:id="rId6"/>
    <p:sldId id="261" r:id="rId7"/>
    <p:sldId id="270" r:id="rId8"/>
    <p:sldId id="277" r:id="rId9"/>
    <p:sldId id="275" r:id="rId10"/>
    <p:sldId id="276" r:id="rId11"/>
    <p:sldId id="271" r:id="rId12"/>
    <p:sldId id="274" r:id="rId13"/>
    <p:sldId id="273" r:id="rId14"/>
    <p:sldId id="265" r:id="rId15"/>
    <p:sldId id="272" r:id="rId16"/>
    <p:sldId id="267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2" y="6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291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70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0122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738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810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972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78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64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5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Програмна система</a:t>
            </a:r>
            <a:br>
              <a:rPr lang="u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uk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аналітики даних електронної комерції у реальному часі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81104" y="355585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Студент: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Станіслав ТКАЧЕНКО ПЗПІ-21-6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Керівник:                         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доцент</a:t>
            </a:r>
            <a:r>
              <a:rPr lang="u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Віктор КАУК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</a:t>
            </a:r>
            <a:r>
              <a:rPr lang="u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червня 2025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4CA8FEC8-DA35-462C-AA70-FAC997B0E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Агрегація аналітичних даних з різних джерел 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1588F-CF02-48BD-B9B4-0F4C611AF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041824"/>
            <a:ext cx="4946101" cy="3354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Підтримка отримання даних з джерел: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CoinGecko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DummyJson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FakeStore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OpenFood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OpenLibrary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Сервер отримує дані з зовнішніх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API,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приводить до єдиного формату та передає на клієнт у режимі реального часу за допомогою технології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SignalR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ізовано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 Job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отримання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історичних даних у фоновому режимі з усіх джерел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Історичні дані зберігаються у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76DB18-784B-423D-9034-7CC4E7092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770" y="1097554"/>
            <a:ext cx="3657530" cy="32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74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BDFC5888-40B4-4782-B8C7-4CE9EBE2D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Інтерфейси системи: </a:t>
            </a:r>
            <a:r>
              <a:rPr lang="uk-UA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дашборди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8F98E-8260-4C56-9230-9CF3ADC07A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9073" y="995177"/>
            <a:ext cx="4389253" cy="256471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24C168-26F6-4310-BF04-91765ADFE93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67751" y="2371932"/>
            <a:ext cx="4389253" cy="2375927"/>
          </a:xfrm>
          <a:prstGeom prst="rect">
            <a:avLst/>
          </a:prstGeom>
          <a:ln w="12700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17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BDFC5888-40B4-4782-B8C7-4CE9EBE2D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"/>
            <a:ext cx="8520600" cy="10550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Інтерфейси системи: авторизація та профіль користувача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A6F0B-F8E7-47A1-BF2F-FFA623FAF2BE}"/>
              </a:ext>
            </a:extLst>
          </p:cNvPr>
          <p:cNvPicPr/>
          <p:nvPr/>
        </p:nvPicPr>
        <p:blipFill rotWithShape="1">
          <a:blip r:embed="rId4"/>
          <a:srcRect l="1517" r="4674" b="4176"/>
          <a:stretch/>
        </p:blipFill>
        <p:spPr bwMode="auto">
          <a:xfrm>
            <a:off x="1018515" y="1103881"/>
            <a:ext cx="3808233" cy="1864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ED113D-E44B-4D08-AAE5-374DEAA8BC28}"/>
              </a:ext>
            </a:extLst>
          </p:cNvPr>
          <p:cNvPicPr/>
          <p:nvPr/>
        </p:nvPicPr>
        <p:blipFill rotWithShape="1">
          <a:blip r:embed="rId5"/>
          <a:srcRect l="-1" r="48840"/>
          <a:stretch/>
        </p:blipFill>
        <p:spPr>
          <a:xfrm>
            <a:off x="4908612" y="1103881"/>
            <a:ext cx="3706600" cy="3118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572740-0ED6-4940-A71B-D74E51CFF66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04255" y="3054880"/>
            <a:ext cx="1985130" cy="1167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970D19-2119-4725-96FE-2096593EF51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071249" y="3054880"/>
            <a:ext cx="1755499" cy="1167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13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BDFC5888-40B4-4782-B8C7-4CE9EBE2D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"/>
            <a:ext cx="8520600" cy="10550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Інтерфейси системи: авторизація та профіль користувача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A6F0B-F8E7-47A1-BF2F-FFA623FAF2BE}"/>
              </a:ext>
            </a:extLst>
          </p:cNvPr>
          <p:cNvPicPr/>
          <p:nvPr/>
        </p:nvPicPr>
        <p:blipFill rotWithShape="1">
          <a:blip r:embed="rId4"/>
          <a:srcRect l="1517" r="4674" b="4176"/>
          <a:stretch/>
        </p:blipFill>
        <p:spPr bwMode="auto">
          <a:xfrm>
            <a:off x="1018515" y="1103881"/>
            <a:ext cx="3808233" cy="1864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ED113D-E44B-4D08-AAE5-374DEAA8BC28}"/>
              </a:ext>
            </a:extLst>
          </p:cNvPr>
          <p:cNvPicPr/>
          <p:nvPr/>
        </p:nvPicPr>
        <p:blipFill rotWithShape="1">
          <a:blip r:embed="rId5"/>
          <a:srcRect l="-1" r="48840"/>
          <a:stretch/>
        </p:blipFill>
        <p:spPr>
          <a:xfrm>
            <a:off x="4908612" y="1103881"/>
            <a:ext cx="3706600" cy="3118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572740-0ED6-4940-A71B-D74E51CFF664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1004255" y="3054880"/>
            <a:ext cx="1985130" cy="1167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970D19-2119-4725-96FE-2096593EF51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3071249" y="3054880"/>
            <a:ext cx="1755499" cy="1167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0277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4EBE0-685A-4D94-91FE-F8258E1C20A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39666" y="2933042"/>
            <a:ext cx="6299835" cy="156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694672-55AD-40CC-984D-A176256A92F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39666" y="973284"/>
            <a:ext cx="6299835" cy="1814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BDFC5888-40B4-4782-B8C7-4CE9EBE2D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Інтерфейси системи: </a:t>
            </a:r>
            <a:r>
              <a:rPr lang="uk-UA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адмін</a:t>
            </a: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-панель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sp>
        <p:nvSpPr>
          <p:cNvPr id="13" name="Google Shape;71;p14">
            <a:extLst>
              <a:ext uri="{FF2B5EF4-FFF2-40B4-BE49-F238E27FC236}">
                <a16:creationId xmlns:a16="http://schemas.microsoft.com/office/drawing/2014/main" id="{BDFC5888-40B4-4782-B8C7-4CE9EBE2DE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Тестування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E23A1-CCCC-4D97-B79B-4CC2E4430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131" y="1085163"/>
            <a:ext cx="3021422" cy="32743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BDEC4F-2237-4DF2-A56E-C1EB2169F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368" y="1531651"/>
            <a:ext cx="4476932" cy="237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еалізовано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систему для аналітики даних електронної комерції у реальному часі  з використанням стеку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 Core + Angular + SQL Server + MongoDB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Реалізована система відповідає поставленому технічному завданню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Можливий подальший розвиток: інтеграція з додатковими джерелами даних, провадження функцій прогнозування аналітики, побудова розширених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дашбордів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sp>
        <p:nvSpPr>
          <p:cNvPr id="9" name="Google Shape;71;p14">
            <a:extLst>
              <a:ext uri="{FF2B5EF4-FFF2-40B4-BE49-F238E27FC236}">
                <a16:creationId xmlns:a16="http://schemas.microsoft.com/office/drawing/2014/main" id="{ED621C6F-D451-495E-B876-5E608F11C7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Підсумки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Мета роботи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Електронна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комерція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потребує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аналітики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 реальному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часі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Сучасні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BI-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системи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не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відповідають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вимогам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ринку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Мета: Створення клієнт-серверної системи що забезпечує агрегацію даних з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маркетплейсів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криптовалютних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бірж для аналітики у реальному часі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F7565C-7338-41FD-AF06-50898ADBA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02748"/>
              </p:ext>
            </p:extLst>
          </p:nvPr>
        </p:nvGraphicFramePr>
        <p:xfrm>
          <a:off x="1204545" y="945545"/>
          <a:ext cx="7487505" cy="346268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497501">
                  <a:extLst>
                    <a:ext uri="{9D8B030D-6E8A-4147-A177-3AD203B41FA5}">
                      <a16:colId xmlns:a16="http://schemas.microsoft.com/office/drawing/2014/main" val="3235908746"/>
                    </a:ext>
                  </a:extLst>
                </a:gridCol>
                <a:gridCol w="1497501">
                  <a:extLst>
                    <a:ext uri="{9D8B030D-6E8A-4147-A177-3AD203B41FA5}">
                      <a16:colId xmlns:a16="http://schemas.microsoft.com/office/drawing/2014/main" val="214773676"/>
                    </a:ext>
                  </a:extLst>
                </a:gridCol>
                <a:gridCol w="1497501">
                  <a:extLst>
                    <a:ext uri="{9D8B030D-6E8A-4147-A177-3AD203B41FA5}">
                      <a16:colId xmlns:a16="http://schemas.microsoft.com/office/drawing/2014/main" val="2571439618"/>
                    </a:ext>
                  </a:extLst>
                </a:gridCol>
                <a:gridCol w="1497501">
                  <a:extLst>
                    <a:ext uri="{9D8B030D-6E8A-4147-A177-3AD203B41FA5}">
                      <a16:colId xmlns:a16="http://schemas.microsoft.com/office/drawing/2014/main" val="1401061427"/>
                    </a:ext>
                  </a:extLst>
                </a:gridCol>
                <a:gridCol w="1497501">
                  <a:extLst>
                    <a:ext uri="{9D8B030D-6E8A-4147-A177-3AD203B41FA5}">
                      <a16:colId xmlns:a16="http://schemas.microsoft.com/office/drawing/2014/main" val="1178811689"/>
                    </a:ext>
                  </a:extLst>
                </a:gridCol>
              </a:tblGrid>
              <a:tr h="654515">
                <a:tc>
                  <a:txBody>
                    <a:bodyPr/>
                    <a:lstStyle/>
                    <a:p>
                      <a:r>
                        <a:rPr lang="ru-RU" sz="1300" b="1" dirty="0" err="1"/>
                        <a:t>Критерій</a:t>
                      </a:r>
                      <a:endParaRPr lang="ru-RU" sz="13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Google Analytics</a:t>
                      </a:r>
                      <a:endParaRPr lang="en-US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Power BI</a:t>
                      </a:r>
                      <a:endParaRPr lang="en-US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Kissmetrics</a:t>
                      </a:r>
                      <a:endParaRPr lang="en-US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b="1"/>
                        <a:t>Програмна система (розробка)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1215122516"/>
                  </a:ext>
                </a:extLst>
              </a:tr>
              <a:tr h="463615">
                <a:tc>
                  <a:txBody>
                    <a:bodyPr/>
                    <a:lstStyle/>
                    <a:p>
                      <a:r>
                        <a:rPr lang="ru-RU" sz="1300" b="1" dirty="0"/>
                        <a:t>Тип </a:t>
                      </a:r>
                      <a:r>
                        <a:rPr lang="ru-RU" sz="1300" b="1" dirty="0" err="1"/>
                        <a:t>роботи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 err="1"/>
                        <a:t>Пакетна</a:t>
                      </a:r>
                      <a:r>
                        <a:rPr lang="ru-RU" sz="1300" dirty="0"/>
                        <a:t> </a:t>
                      </a:r>
                      <a:r>
                        <a:rPr lang="ru-RU" sz="1300" dirty="0" err="1"/>
                        <a:t>аналітика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Пакетна аналітика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 err="1"/>
                        <a:t>Частково</a:t>
                      </a:r>
                      <a:r>
                        <a:rPr lang="ru-RU" sz="1300" dirty="0"/>
                        <a:t> </a:t>
                      </a:r>
                      <a:r>
                        <a:rPr lang="ru-RU" sz="1300" dirty="0" err="1"/>
                        <a:t>реальний</a:t>
                      </a:r>
                      <a:r>
                        <a:rPr lang="ru-RU" sz="1300" dirty="0"/>
                        <a:t> час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 err="1"/>
                        <a:t>Реальний</a:t>
                      </a:r>
                      <a:r>
                        <a:rPr lang="ru-RU" sz="1300" dirty="0"/>
                        <a:t> час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3044985263"/>
                  </a:ext>
                </a:extLst>
              </a:tr>
              <a:tr h="654515">
                <a:tc>
                  <a:txBody>
                    <a:bodyPr/>
                    <a:lstStyle/>
                    <a:p>
                      <a:r>
                        <a:rPr lang="ru-RU" sz="1300" b="1" dirty="0" err="1"/>
                        <a:t>Джерела</a:t>
                      </a:r>
                      <a:r>
                        <a:rPr lang="ru-RU" sz="1300" b="1" dirty="0"/>
                        <a:t> </a:t>
                      </a:r>
                      <a:r>
                        <a:rPr lang="ru-RU" sz="1300" b="1" dirty="0" err="1"/>
                        <a:t>даних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Сайт, </a:t>
                      </a:r>
                      <a:r>
                        <a:rPr lang="ru-RU" sz="1300" dirty="0" err="1"/>
                        <a:t>додаток</a:t>
                      </a:r>
                      <a:r>
                        <a:rPr lang="ru-RU" sz="1300" dirty="0"/>
                        <a:t>, реклама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SQL, Excel, Cloud, API</a:t>
                      </a:r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Веб, </a:t>
                      </a:r>
                      <a:r>
                        <a:rPr lang="en-US" sz="1300" dirty="0"/>
                        <a:t>email, </a:t>
                      </a:r>
                      <a:r>
                        <a:rPr lang="ru-RU" sz="1300" dirty="0" err="1"/>
                        <a:t>мобільні</a:t>
                      </a:r>
                      <a:r>
                        <a:rPr lang="ru-RU" sz="1300" dirty="0"/>
                        <a:t> </a:t>
                      </a:r>
                      <a:r>
                        <a:rPr lang="ru-RU" sz="1300" dirty="0" err="1"/>
                        <a:t>дії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API </a:t>
                      </a:r>
                      <a:r>
                        <a:rPr lang="ru-RU" sz="1300" dirty="0"/>
                        <a:t>з </a:t>
                      </a:r>
                      <a:r>
                        <a:rPr lang="ru-RU" sz="1300" dirty="0" err="1"/>
                        <a:t>маркетплейсів</a:t>
                      </a:r>
                      <a:r>
                        <a:rPr lang="ru-RU" sz="1300" dirty="0"/>
                        <a:t> і </a:t>
                      </a:r>
                      <a:r>
                        <a:rPr lang="ru-RU" sz="1300" dirty="0" err="1"/>
                        <a:t>криптобірж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3234591431"/>
                  </a:ext>
                </a:extLst>
              </a:tr>
              <a:tr h="463615">
                <a:tc>
                  <a:txBody>
                    <a:bodyPr/>
                    <a:lstStyle/>
                    <a:p>
                      <a:r>
                        <a:rPr lang="ru-RU" sz="1300" b="1" dirty="0" err="1"/>
                        <a:t>Можливість</a:t>
                      </a:r>
                      <a:r>
                        <a:rPr lang="ru-RU" sz="1300" b="1" dirty="0"/>
                        <a:t> </a:t>
                      </a:r>
                      <a:r>
                        <a:rPr lang="ru-RU" sz="1300" b="1" dirty="0" err="1"/>
                        <a:t>кастомізації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Обмежена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Висока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 err="1"/>
                        <a:t>Середня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 err="1"/>
                        <a:t>Висока</a:t>
                      </a:r>
                      <a:r>
                        <a:rPr lang="ru-RU" sz="1300" dirty="0"/>
                        <a:t> (</a:t>
                      </a:r>
                      <a:r>
                        <a:rPr lang="ru-RU" sz="1300" dirty="0" err="1"/>
                        <a:t>гнучка</a:t>
                      </a:r>
                      <a:r>
                        <a:rPr lang="ru-RU" sz="1300" dirty="0"/>
                        <a:t> </a:t>
                      </a:r>
                      <a:r>
                        <a:rPr lang="ru-RU" sz="1300" dirty="0" err="1"/>
                        <a:t>архітектура</a:t>
                      </a:r>
                      <a:r>
                        <a:rPr lang="ru-RU" sz="1300" dirty="0"/>
                        <a:t>)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1674077482"/>
                  </a:ext>
                </a:extLst>
              </a:tr>
              <a:tr h="463615">
                <a:tc>
                  <a:txBody>
                    <a:bodyPr/>
                    <a:lstStyle/>
                    <a:p>
                      <a:r>
                        <a:rPr lang="ru-RU" sz="1300" b="1" dirty="0" err="1"/>
                        <a:t>Візуалізація</a:t>
                      </a:r>
                      <a:r>
                        <a:rPr lang="ru-RU" sz="1300" b="1" dirty="0"/>
                        <a:t> </a:t>
                      </a:r>
                      <a:r>
                        <a:rPr lang="ru-RU" sz="1300" b="1" dirty="0" err="1"/>
                        <a:t>даних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Так (вбудована)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Потужна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/>
                        <a:t>Базова</a:t>
                      </a:r>
                      <a:endParaRPr lang="ru-RU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Angular-</a:t>
                      </a:r>
                      <a:r>
                        <a:rPr lang="ru-RU" sz="1300" dirty="0" err="1"/>
                        <a:t>інтерфейс</a:t>
                      </a:r>
                      <a:r>
                        <a:rPr lang="ru-RU" sz="1300" dirty="0"/>
                        <a:t> з </a:t>
                      </a:r>
                      <a:r>
                        <a:rPr lang="ru-RU" sz="1300" dirty="0" err="1"/>
                        <a:t>графіками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2177476779"/>
                  </a:ext>
                </a:extLst>
              </a:tr>
              <a:tr h="463615">
                <a:tc>
                  <a:txBody>
                    <a:bodyPr/>
                    <a:lstStyle/>
                    <a:p>
                      <a:r>
                        <a:rPr lang="uk-UA" sz="1300" b="1" dirty="0"/>
                        <a:t>Трансляція оновлень</a:t>
                      </a:r>
                      <a:endParaRPr lang="ru-RU" sz="13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uk-UA" sz="1300" dirty="0"/>
                        <a:t>Немає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uk-UA" sz="1300" dirty="0"/>
                        <a:t>Через оновлення вручну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uk-UA" sz="1300" dirty="0"/>
                        <a:t>З затримкою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У реальному час</a:t>
                      </a:r>
                      <a:r>
                        <a:rPr lang="uk-UA" sz="1300" dirty="0"/>
                        <a:t>і через </a:t>
                      </a:r>
                      <a:r>
                        <a:rPr lang="en-US" sz="1300" dirty="0" err="1"/>
                        <a:t>SignalR</a:t>
                      </a:r>
                      <a:endParaRPr lang="ru-RU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1814" marR="81814" marT="40907" marB="40907" anchor="ctr"/>
                </a:tc>
                <a:extLst>
                  <a:ext uri="{0D108BD9-81ED-4DB2-BD59-A6C34878D82A}">
                    <a16:rowId xmlns:a16="http://schemas.microsoft.com/office/drawing/2014/main" val="638972670"/>
                  </a:ext>
                </a:extLst>
              </a:tr>
            </a:tbl>
          </a:graphicData>
        </a:graphic>
      </p:graphicFrame>
      <p:sp>
        <p:nvSpPr>
          <p:cNvPr id="12" name="Google Shape;71;p14">
            <a:extLst>
              <a:ext uri="{FF2B5EF4-FFF2-40B4-BE49-F238E27FC236}">
                <a16:creationId xmlns:a16="http://schemas.microsoft.com/office/drawing/2014/main" id="{0073C675-9CE4-4304-94B7-270999D7D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</a:t>
            </a: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із існуючих рішень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10" name="Google Shape;71;p14">
            <a:extLst>
              <a:ext uri="{FF2B5EF4-FFF2-40B4-BE49-F238E27FC236}">
                <a16:creationId xmlns:a16="http://schemas.microsoft.com/office/drawing/2014/main" id="{48A3DD60-0BCC-4B63-B493-9DB7D2F130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Вибір технологій розробки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How to List All Services Available to an ASP.NET Core App | Blog">
            <a:extLst>
              <a:ext uri="{FF2B5EF4-FFF2-40B4-BE49-F238E27FC236}">
                <a16:creationId xmlns:a16="http://schemas.microsoft.com/office/drawing/2014/main" id="{7FAE359E-FF37-4D3B-8B08-BA5A7114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310" y="1759688"/>
            <a:ext cx="2146422" cy="130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ongoDB - что это за СУБД, NoSQL-система на C++">
            <a:extLst>
              <a:ext uri="{FF2B5EF4-FFF2-40B4-BE49-F238E27FC236}">
                <a16:creationId xmlns:a16="http://schemas.microsoft.com/office/drawing/2014/main" id="{D442191B-E927-49F1-9B69-52A82CF3C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239" y="1930428"/>
            <a:ext cx="2704001" cy="7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D12A6B-5AA2-4CEE-8163-D50287FAC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61" y="3395035"/>
            <a:ext cx="2427291" cy="787405"/>
          </a:xfrm>
          <a:prstGeom prst="rect">
            <a:avLst/>
          </a:prstGeom>
        </p:spPr>
      </p:pic>
      <p:pic>
        <p:nvPicPr>
          <p:cNvPr id="3080" name="Picture 8" descr="Angular - Full Stack Python">
            <a:extLst>
              <a:ext uri="{FF2B5EF4-FFF2-40B4-BE49-F238E27FC236}">
                <a16:creationId xmlns:a16="http://schemas.microsoft.com/office/drawing/2014/main" id="{3F03B29A-1081-4423-A099-779D38326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52" y="2146327"/>
            <a:ext cx="2669562" cy="72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Обзор MS SQL Server - База Знаний Timeweb Community">
            <a:extLst>
              <a:ext uri="{FF2B5EF4-FFF2-40B4-BE49-F238E27FC236}">
                <a16:creationId xmlns:a16="http://schemas.microsoft.com/office/drawing/2014/main" id="{CC49E95A-8B7F-464A-BE80-02CD66F03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145" y="2836007"/>
            <a:ext cx="1839103" cy="114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Использование RxJS в React-разработке для управления состоянием приложений  / Хабр">
            <a:extLst>
              <a:ext uri="{FF2B5EF4-FFF2-40B4-BE49-F238E27FC236}">
                <a16:creationId xmlns:a16="http://schemas.microsoft.com/office/drawing/2014/main" id="{231FC40F-A52A-4FDE-B05E-22476EAD6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0" y="3407097"/>
            <a:ext cx="2071688" cy="61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22F354-9EF6-421C-96F3-8CD148C59DBD}"/>
              </a:ext>
            </a:extLst>
          </p:cNvPr>
          <p:cNvSpPr txBox="1"/>
          <p:nvPr/>
        </p:nvSpPr>
        <p:spPr>
          <a:xfrm>
            <a:off x="867406" y="1082303"/>
            <a:ext cx="1858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Web-client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F451A-8AD4-48F5-BFB4-6B5F39295F89}"/>
              </a:ext>
            </a:extLst>
          </p:cNvPr>
          <p:cNvSpPr txBox="1"/>
          <p:nvPr/>
        </p:nvSpPr>
        <p:spPr>
          <a:xfrm>
            <a:off x="3904655" y="1082301"/>
            <a:ext cx="10885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7283DB-7F46-4820-B7D1-78831B25C510}"/>
              </a:ext>
            </a:extLst>
          </p:cNvPr>
          <p:cNvSpPr txBox="1"/>
          <p:nvPr/>
        </p:nvSpPr>
        <p:spPr>
          <a:xfrm>
            <a:off x="6497134" y="1082302"/>
            <a:ext cx="18582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D0D0D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Persistence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31951-BF61-42DF-AA7A-4F5458EBA7A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003" y="862390"/>
            <a:ext cx="4187836" cy="40517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4CA8FEC8-DA35-462C-AA70-FAC997B0E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Аналіз варіантів використання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10" name="Google Shape;71;p14">
            <a:extLst>
              <a:ext uri="{FF2B5EF4-FFF2-40B4-BE49-F238E27FC236}">
                <a16:creationId xmlns:a16="http://schemas.microsoft.com/office/drawing/2014/main" id="{792259E3-D394-4155-9F94-116DAC9A1A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Загальна</a:t>
            </a: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арх</a:t>
            </a:r>
            <a:r>
              <a:rPr lang="uk-UA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ітектура</a:t>
            </a: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системи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E4088B-0FF7-4C15-96FB-BCB3A877E4A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917" y="1013666"/>
            <a:ext cx="6492166" cy="347920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10" name="Google Shape;71;p14">
            <a:extLst>
              <a:ext uri="{FF2B5EF4-FFF2-40B4-BE49-F238E27FC236}">
                <a16:creationId xmlns:a16="http://schemas.microsoft.com/office/drawing/2014/main" id="{792259E3-D394-4155-9F94-116DAC9A1A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Архітектура серверної частини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4F331-63CD-4537-A03E-D07B906C56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" y="1056394"/>
            <a:ext cx="6294120" cy="33248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502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4CA8FEC8-DA35-462C-AA70-FAC997B0E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Реалізація аутентифікації та авторизації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1588F-CF02-48BD-B9B4-0F4C611AF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125" y="963271"/>
            <a:ext cx="4537770" cy="335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Використову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єтсья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технологія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JWT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Реалізовано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Based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аутентиф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ікацію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 кінцеві точки серверної частини захищені та доступні відповідним ролям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входу в систему необхідно підтвердження через електронну пошту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Реалізовано можливість зміни паролю та електронної пошти у профілі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FB24B-C9CA-453A-A9D5-8912A33C7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918" y="1161494"/>
            <a:ext cx="2184957" cy="16403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A14FBE7-5AE3-43E9-9608-EB2EF5769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7143" y="2885428"/>
            <a:ext cx="2181732" cy="12459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66AA8-21B2-43EC-9203-C768CB394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161494"/>
            <a:ext cx="2221167" cy="296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5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11" name="Google Shape;71;p14">
            <a:extLst>
              <a:ext uri="{FF2B5EF4-FFF2-40B4-BE49-F238E27FC236}">
                <a16:creationId xmlns:a16="http://schemas.microsoft.com/office/drawing/2014/main" id="{4CA8FEC8-DA35-462C-AA70-FAC997B0E3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Реалізація </a:t>
            </a:r>
            <a:r>
              <a:rPr lang="uk-UA" sz="3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мультимовності</a:t>
            </a:r>
            <a:endParaRPr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72;p14">
            <a:extLst>
              <a:ext uri="{FF2B5EF4-FFF2-40B4-BE49-F238E27FC236}">
                <a16:creationId xmlns:a16="http://schemas.microsoft.com/office/drawing/2014/main" id="{858BF849-58BE-4EAE-963C-0E5E1FACCC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4719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Підтримка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мультимовності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на сервері та на клієнті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Можливість адміністратора додавати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мовні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пакети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Історичність даних </a:t>
            </a:r>
            <a:r>
              <a:rPr lang="uk-UA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мовних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пакетів (різні версії)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Використання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кешування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сервері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отриманні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даних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перекладів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60DB80-27B5-4B77-A93F-BEFB09A331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8535" y="3066542"/>
            <a:ext cx="4109406" cy="1265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1DE12C-A037-43A2-B47A-B0FE7465154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68835" y="3063790"/>
            <a:ext cx="4109405" cy="126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74573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2025_Б_ПІ_ПЗПІ-21-6_Ткаченко_С_М</Template>
  <TotalTime>64</TotalTime>
  <Words>384</Words>
  <Application>Microsoft Office PowerPoint</Application>
  <PresentationFormat>On-screen Show (16:9)</PresentationFormat>
  <Paragraphs>89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Open Sans</vt:lpstr>
      <vt:lpstr>Economica</vt:lpstr>
      <vt:lpstr>Arial</vt:lpstr>
      <vt:lpstr>Wingdings</vt:lpstr>
      <vt:lpstr>Шаблон презентації кваліфікаційної роботи магістрів</vt:lpstr>
      <vt:lpstr>Програмна система аналітики даних електронної комерції у реальному часі</vt:lpstr>
      <vt:lpstr>Мета роботи</vt:lpstr>
      <vt:lpstr>Аналіз існуючих рішень</vt:lpstr>
      <vt:lpstr>Вибір технологій розробки</vt:lpstr>
      <vt:lpstr>Аналіз варіантів використання</vt:lpstr>
      <vt:lpstr>Загальна архітектура системи</vt:lpstr>
      <vt:lpstr>Архітектура серверної частини</vt:lpstr>
      <vt:lpstr>Реалізація аутентифікації та авторизації</vt:lpstr>
      <vt:lpstr>Реалізація мультимовності</vt:lpstr>
      <vt:lpstr>Агрегація аналітичних даних з різних джерел </vt:lpstr>
      <vt:lpstr>Інтерфейси системи: дашборди</vt:lpstr>
      <vt:lpstr>Інтерфейси системи: авторизація та профіль користувача</vt:lpstr>
      <vt:lpstr>Інтерфейси системи: авторизація та профіль користувача</vt:lpstr>
      <vt:lpstr>Інтерфейси системи: адмін-панель</vt:lpstr>
      <vt:lpstr>Тестування</vt:lpstr>
      <vt:lpstr>Підсумки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аналітики даних електронної комерції у реальному часі</dc:title>
  <dc:creator>Vladislav Tsvik</dc:creator>
  <cp:lastModifiedBy>Vladislav Tsvik</cp:lastModifiedBy>
  <cp:revision>13</cp:revision>
  <dcterms:created xsi:type="dcterms:W3CDTF">2025-06-20T23:35:42Z</dcterms:created>
  <dcterms:modified xsi:type="dcterms:W3CDTF">2025-06-21T15:16:12Z</dcterms:modified>
</cp:coreProperties>
</file>