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3"/>
  </p:notesMasterIdLst>
  <p:handoutMasterIdLst>
    <p:handoutMasterId r:id="rId24"/>
  </p:handoutMasterIdLst>
  <p:sldIdLst>
    <p:sldId id="284" r:id="rId2"/>
    <p:sldId id="268" r:id="rId3"/>
    <p:sldId id="285" r:id="rId4"/>
    <p:sldId id="271" r:id="rId5"/>
    <p:sldId id="286" r:id="rId6"/>
    <p:sldId id="287" r:id="rId7"/>
    <p:sldId id="288" r:id="rId8"/>
    <p:sldId id="289" r:id="rId9"/>
    <p:sldId id="290" r:id="rId10"/>
    <p:sldId id="291" r:id="rId11"/>
    <p:sldId id="273" r:id="rId12"/>
    <p:sldId id="292" r:id="rId13"/>
    <p:sldId id="300" r:id="rId14"/>
    <p:sldId id="274" r:id="rId15"/>
    <p:sldId id="293" r:id="rId16"/>
    <p:sldId id="275" r:id="rId17"/>
    <p:sldId id="294" r:id="rId18"/>
    <p:sldId id="276" r:id="rId19"/>
    <p:sldId id="296" r:id="rId20"/>
    <p:sldId id="278" r:id="rId21"/>
    <p:sldId id="29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CC"/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>
        <p:scale>
          <a:sx n="66" d="100"/>
          <a:sy n="66" d="100"/>
        </p:scale>
        <p:origin x="-1590" y="-45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2844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0488D-103C-4716-9FF4-6FF20038F3E4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61F01-A4FE-403D-A3F8-D93BEF5D8F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54499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0B981-94DC-4715-A1F5-853D488F5C0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3F4D64-0D02-455C-AD05-E2918150F89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7535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644"/>
                    </a14:imgEffect>
                    <a14:imgEffect>
                      <a14:saturation sat="10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129" y="1113817"/>
            <a:ext cx="725538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0723" y="4493042"/>
            <a:ext cx="4383993" cy="1089603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688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blipFill dpi="0" rotWithShape="1"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644"/>
                    </a14:imgEffect>
                    <a14:imgEffect>
                      <a14:saturation sat="10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021" y="561682"/>
            <a:ext cx="7541129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1021" y="2022181"/>
            <a:ext cx="7541129" cy="3327489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  <a:lvl2pPr>
              <a:defRPr>
                <a:solidFill>
                  <a:schemeClr val="bg1"/>
                </a:solidFill>
                <a:effectLst/>
              </a:defRPr>
            </a:lvl2pPr>
            <a:lvl3pPr>
              <a:defRPr>
                <a:solidFill>
                  <a:schemeClr val="bg1"/>
                </a:solidFill>
                <a:effectLst/>
              </a:defRPr>
            </a:lvl3pPr>
            <a:lvl4pPr>
              <a:defRPr>
                <a:solidFill>
                  <a:schemeClr val="bg1"/>
                </a:solidFill>
                <a:effectLst/>
              </a:defRPr>
            </a:lvl4pPr>
            <a:lvl5pPr>
              <a:defRPr>
                <a:solidFill>
                  <a:schemeClr val="bg1"/>
                </a:solidFill>
                <a:effectLst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558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blipFill dpi="0" rotWithShape="1">
          <a:blip r:embed="rId2" cstate="email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6644"/>
                    </a14:imgEffect>
                    <a14:imgEffect>
                      <a14:saturation sat="10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30" y="402233"/>
            <a:ext cx="7973181" cy="734359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430" y="1265149"/>
            <a:ext cx="7973181" cy="4178522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12132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55339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75411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797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2171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611881" y="1755016"/>
            <a:ext cx="5399533" cy="1325563"/>
          </a:xfrm>
        </p:spPr>
        <p:txBody>
          <a:bodyPr>
            <a:normAutofit fontScale="90000"/>
          </a:bodyPr>
          <a:lstStyle/>
          <a:p>
            <a:r>
              <a:rPr lang="ru-RU" sz="4000" dirty="0" smtClean="0">
                <a:solidFill>
                  <a:srgbClr val="FFFFCC"/>
                </a:solidFill>
                <a:latin typeface="+mn-lt"/>
              </a:rPr>
              <a:t>Задание 1 </a:t>
            </a:r>
            <a:r>
              <a:rPr lang="ru-RU" sz="4000" dirty="0">
                <a:latin typeface="+mn-lt"/>
              </a:rPr>
              <a:t>Информационный объём </a:t>
            </a:r>
            <a:r>
              <a:rPr lang="ru-RU" sz="4000" dirty="0" smtClean="0">
                <a:latin typeface="+mn-lt"/>
              </a:rPr>
              <a:t>текста</a:t>
            </a:r>
            <a:endParaRPr lang="ru-RU" sz="4000" dirty="0">
              <a:latin typeface="+mn-lt"/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 rot="19891280">
            <a:off x="-167639" y="1816292"/>
            <a:ext cx="3029711" cy="734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>
                <a:latin typeface="+mn-lt"/>
              </a:rPr>
              <a:t>ОГЭ по информатике</a:t>
            </a:r>
            <a:endParaRPr lang="ru-RU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45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0291" y="688143"/>
            <a:ext cx="5225005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Пример №7: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204800 </a:t>
            </a:r>
            <a:r>
              <a:rPr lang="ru-RU" sz="2800" dirty="0" smtClean="0">
                <a:solidFill>
                  <a:srgbClr val="FF0000"/>
                </a:solidFill>
              </a:rPr>
              <a:t>бит</a:t>
            </a:r>
            <a:r>
              <a:rPr lang="ru-RU" sz="2800" dirty="0" smtClean="0">
                <a:solidFill>
                  <a:schemeClr val="tx1"/>
                </a:solidFill>
              </a:rPr>
              <a:t> перевести в </a:t>
            </a:r>
            <a:r>
              <a:rPr lang="ru-RU" sz="2800" dirty="0" smtClean="0">
                <a:solidFill>
                  <a:srgbClr val="FF0000"/>
                </a:solidFill>
              </a:rPr>
              <a:t>Кбайт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204800 : 8 : 1024 = 25 Кбайт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Ответ:  25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668" y="3359793"/>
            <a:ext cx="6772275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648" y="957072"/>
            <a:ext cx="7927847" cy="3464098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200" b="0" dirty="0">
                <a:solidFill>
                  <a:schemeClr val="tx1"/>
                </a:solidFill>
              </a:rPr>
              <a:t>В кодировке UTF-16 каждый символ кодируется 16 битами. Никита написал текст (в нём нет лишних пробелов</a:t>
            </a:r>
            <a:r>
              <a:rPr lang="ru-RU" sz="2200" b="0" dirty="0" smtClean="0">
                <a:solidFill>
                  <a:schemeClr val="tx1"/>
                </a:solidFill>
              </a:rPr>
              <a:t>):</a:t>
            </a:r>
            <a:r>
              <a:rPr lang="ru-RU" sz="2200" b="0" dirty="0">
                <a:solidFill>
                  <a:schemeClr val="tx1"/>
                </a:solidFill>
              </a:rPr>
              <a:t/>
            </a:r>
            <a:br>
              <a:rPr lang="ru-RU" sz="2200" b="0" dirty="0">
                <a:solidFill>
                  <a:schemeClr val="tx1"/>
                </a:solidFill>
              </a:rPr>
            </a:br>
            <a:r>
              <a:rPr lang="ru-RU" sz="2200" dirty="0">
                <a:solidFill>
                  <a:srgbClr val="FF0000"/>
                </a:solidFill>
              </a:rPr>
              <a:t>«Врач, юрист, акушер, инженер, архивист, кардиолог — профессии</a:t>
            </a:r>
            <a:r>
              <a:rPr lang="ru-RU" sz="2200" dirty="0" smtClean="0">
                <a:solidFill>
                  <a:srgbClr val="FF0000"/>
                </a:solidFill>
              </a:rPr>
              <a:t>».</a:t>
            </a:r>
            <a:r>
              <a:rPr lang="ru-RU" sz="2200" dirty="0">
                <a:solidFill>
                  <a:srgbClr val="FF0000"/>
                </a:solidFill>
              </a:rPr>
              <a:t/>
            </a:r>
            <a:br>
              <a:rPr lang="ru-RU" sz="2200" dirty="0">
                <a:solidFill>
                  <a:srgbClr val="FF0000"/>
                </a:solidFill>
              </a:rPr>
            </a:br>
            <a:r>
              <a:rPr lang="ru-RU" sz="2200" b="0" dirty="0">
                <a:solidFill>
                  <a:schemeClr val="tx1"/>
                </a:solidFill>
              </a:rPr>
              <a:t>Ученик вычеркнул из списка название одной из профессий. Заодно он вычеркнул ставшие лишними запятые и пробелы — два пробела не должны идти подряд</a:t>
            </a:r>
            <a:r>
              <a:rPr lang="ru-RU" sz="2200" b="0" dirty="0" smtClean="0">
                <a:solidFill>
                  <a:schemeClr val="tx1"/>
                </a:solidFill>
              </a:rPr>
              <a:t>.</a:t>
            </a:r>
            <a:r>
              <a:rPr lang="ru-RU" sz="2200" b="0" dirty="0">
                <a:solidFill>
                  <a:schemeClr val="tx1"/>
                </a:solidFill>
              </a:rPr>
              <a:t/>
            </a:r>
            <a:br>
              <a:rPr lang="ru-RU" sz="2200" b="0" dirty="0">
                <a:solidFill>
                  <a:schemeClr val="tx1"/>
                </a:solidFill>
              </a:rPr>
            </a:br>
            <a:r>
              <a:rPr lang="ru-RU" sz="2200" b="0" dirty="0">
                <a:solidFill>
                  <a:schemeClr val="tx1"/>
                </a:solidFill>
              </a:rPr>
              <a:t>При этом размер нового предложения в данной кодировке оказался на 16 байт меньше, чем размер исходного предложения. </a:t>
            </a:r>
            <a:r>
              <a:rPr lang="ru-RU" sz="2200" b="0" dirty="0" smtClean="0">
                <a:solidFill>
                  <a:schemeClr val="tx1"/>
                </a:solidFill>
              </a:rPr>
              <a:t>Выберите слово, которое вычеркнул ученик.</a:t>
            </a:r>
            <a:endParaRPr lang="ru-RU" sz="2200" b="0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714866" y="195128"/>
            <a:ext cx="1715296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3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939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2950936" y="195128"/>
            <a:ext cx="3183645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3 решение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2" y="853396"/>
            <a:ext cx="9135298" cy="315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60435"/>
            <a:ext cx="9489226" cy="3872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939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2950936" y="195128"/>
            <a:ext cx="3183645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3 решение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73578"/>
            <a:ext cx="9098006" cy="3712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5268686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Если попроще: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8693" y="4758831"/>
            <a:ext cx="7265307" cy="2099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18939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305" y="902474"/>
            <a:ext cx="7900415" cy="3923404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b="0" dirty="0" smtClean="0">
                <a:solidFill>
                  <a:schemeClr val="tx1"/>
                </a:solidFill>
              </a:rPr>
              <a:t>В </a:t>
            </a:r>
            <a:r>
              <a:rPr lang="ru-RU" sz="2400" b="0" dirty="0">
                <a:solidFill>
                  <a:schemeClr val="tx1"/>
                </a:solidFill>
              </a:rPr>
              <a:t>кодировке КОИ-8 каждый символ кодируется 8 битами.</a:t>
            </a:r>
            <a:br>
              <a:rPr lang="ru-RU" sz="2400" b="0" dirty="0">
                <a:solidFill>
                  <a:schemeClr val="tx1"/>
                </a:solidFill>
              </a:rPr>
            </a:br>
            <a:r>
              <a:rPr lang="ru-RU" sz="2400" b="0" dirty="0">
                <a:solidFill>
                  <a:schemeClr val="tx1"/>
                </a:solidFill>
              </a:rPr>
              <a:t>Вова написал текст (в нём нет лишних пробелов):</a:t>
            </a:r>
            <a:br>
              <a:rPr lang="ru-RU" sz="2400" b="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rgbClr val="FF0000"/>
                </a:solidFill>
              </a:rPr>
              <a:t>«Школьные предметы: ОБЖ, химия, физика, алгебра, биология, география, литература, информатика».</a:t>
            </a:r>
            <a:br>
              <a:rPr lang="ru-RU" sz="2400" dirty="0">
                <a:solidFill>
                  <a:srgbClr val="FF0000"/>
                </a:solidFill>
              </a:rPr>
            </a:br>
            <a:r>
              <a:rPr lang="ru-RU" sz="2400" b="0" dirty="0">
                <a:solidFill>
                  <a:schemeClr val="tx1"/>
                </a:solidFill>
              </a:rPr>
              <a:t>Ученик удалил из списка название одного предмета, а также лишние запятую и пробел – два пробела не должны идти подряд.</a:t>
            </a:r>
            <a:br>
              <a:rPr lang="ru-RU" sz="2400" b="0" dirty="0">
                <a:solidFill>
                  <a:schemeClr val="tx1"/>
                </a:solidFill>
              </a:rPr>
            </a:br>
            <a:r>
              <a:rPr lang="ru-RU" sz="2400" b="0" dirty="0">
                <a:solidFill>
                  <a:schemeClr val="tx1"/>
                </a:solidFill>
              </a:rPr>
              <a:t>При этом размер нового предложения в данной кодировке оказался на 11 байт меньше, чем размер исходного предложения. </a:t>
            </a:r>
            <a:r>
              <a:rPr lang="ru-RU" sz="2400" b="0" dirty="0" smtClean="0">
                <a:solidFill>
                  <a:schemeClr val="tx1"/>
                </a:solidFill>
              </a:rPr>
              <a:t>Выберите </a:t>
            </a:r>
            <a:r>
              <a:rPr lang="ru-RU" sz="2400" b="0" dirty="0">
                <a:solidFill>
                  <a:schemeClr val="tx1"/>
                </a:solidFill>
              </a:rPr>
              <a:t>в ответе вычеркнутое название предмета.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714866" y="216900"/>
            <a:ext cx="1715296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4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3923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2707869" y="170602"/>
            <a:ext cx="3160496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4 решение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36803"/>
            <a:ext cx="9082306" cy="359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39237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1792" y="866940"/>
            <a:ext cx="7927848" cy="3943362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200" b="0" dirty="0">
                <a:solidFill>
                  <a:schemeClr val="tx1"/>
                </a:solidFill>
              </a:rPr>
              <a:t>В кодировке Windows-1251 каждый символ кодируется 8 битами</a:t>
            </a:r>
            <a:r>
              <a:rPr lang="ru-RU" sz="2200" b="0" dirty="0" smtClean="0">
                <a:solidFill>
                  <a:schemeClr val="tx1"/>
                </a:solidFill>
              </a:rPr>
              <a:t>. </a:t>
            </a:r>
            <a:br>
              <a:rPr lang="ru-RU" sz="2200" b="0" dirty="0" smtClean="0">
                <a:solidFill>
                  <a:schemeClr val="tx1"/>
                </a:solidFill>
              </a:rPr>
            </a:br>
            <a:r>
              <a:rPr lang="ru-RU" sz="2200" b="0" dirty="0" smtClean="0">
                <a:solidFill>
                  <a:schemeClr val="tx1"/>
                </a:solidFill>
              </a:rPr>
              <a:t>Вова </a:t>
            </a:r>
            <a:r>
              <a:rPr lang="ru-RU" sz="2200" b="0" dirty="0">
                <a:solidFill>
                  <a:schemeClr val="tx1"/>
                </a:solidFill>
              </a:rPr>
              <a:t>хотел написать текст (в нём нет лишних пробелов):</a:t>
            </a:r>
            <a:br>
              <a:rPr lang="ru-RU" sz="2200" b="0" dirty="0">
                <a:solidFill>
                  <a:schemeClr val="tx1"/>
                </a:solidFill>
              </a:rPr>
            </a:br>
            <a:r>
              <a:rPr lang="ru-RU" sz="2400" dirty="0">
                <a:solidFill>
                  <a:srgbClr val="FF0000"/>
                </a:solidFill>
              </a:rPr>
              <a:t>«Скользя по утреннему снегу,</a:t>
            </a:r>
            <a:br>
              <a:rPr lang="ru-RU" sz="2400" dirty="0">
                <a:solidFill>
                  <a:srgbClr val="FF0000"/>
                </a:solidFill>
              </a:rPr>
            </a:br>
            <a:r>
              <a:rPr lang="ru-RU" sz="2400" dirty="0">
                <a:solidFill>
                  <a:srgbClr val="FF0000"/>
                </a:solidFill>
              </a:rPr>
              <a:t>Друг милый, предадимся бегу</a:t>
            </a:r>
            <a:br>
              <a:rPr lang="ru-RU" sz="2400" dirty="0">
                <a:solidFill>
                  <a:srgbClr val="FF0000"/>
                </a:solidFill>
              </a:rPr>
            </a:br>
            <a:r>
              <a:rPr lang="ru-RU" sz="2400" dirty="0">
                <a:solidFill>
                  <a:srgbClr val="FF0000"/>
                </a:solidFill>
              </a:rPr>
              <a:t>Нетерпеливого коня</a:t>
            </a:r>
            <a:br>
              <a:rPr lang="ru-RU" sz="2400" dirty="0">
                <a:solidFill>
                  <a:srgbClr val="FF0000"/>
                </a:solidFill>
              </a:rPr>
            </a:br>
            <a:r>
              <a:rPr lang="ru-RU" sz="2400" dirty="0">
                <a:solidFill>
                  <a:srgbClr val="FF0000"/>
                </a:solidFill>
              </a:rPr>
              <a:t>И навестим поля пустые…»</a:t>
            </a:r>
            <a:r>
              <a:rPr lang="ru-RU" sz="2200" dirty="0">
                <a:solidFill>
                  <a:srgbClr val="FF0000"/>
                </a:solidFill>
              </a:rPr>
              <a:t/>
            </a:r>
            <a:br>
              <a:rPr lang="ru-RU" sz="2200" dirty="0">
                <a:solidFill>
                  <a:srgbClr val="FF0000"/>
                </a:solidFill>
              </a:rPr>
            </a:br>
            <a:r>
              <a:rPr lang="ru-RU" sz="2200" b="0" dirty="0">
                <a:solidFill>
                  <a:schemeClr val="tx1"/>
                </a:solidFill>
              </a:rPr>
              <a:t>Одно из слов ученик написал два раза подряд, поставив между одинаковыми словами один пробел. При этом размер написанного предложения в данной кодировке оказался на 8 байт больше, чем размер нужного предложения.</a:t>
            </a:r>
            <a:br>
              <a:rPr lang="ru-RU" sz="2200" b="0" dirty="0">
                <a:solidFill>
                  <a:schemeClr val="tx1"/>
                </a:solidFill>
              </a:rPr>
            </a:br>
            <a:r>
              <a:rPr lang="ru-RU" sz="2200" b="0" dirty="0" smtClean="0">
                <a:solidFill>
                  <a:schemeClr val="tx1"/>
                </a:solidFill>
              </a:rPr>
              <a:t>Выберите </a:t>
            </a:r>
            <a:r>
              <a:rPr lang="ru-RU" sz="2200" b="0" dirty="0">
                <a:solidFill>
                  <a:schemeClr val="tx1"/>
                </a:solidFill>
              </a:rPr>
              <a:t>в ответе лишнее слово.</a:t>
            </a: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714866" y="201224"/>
            <a:ext cx="1715296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5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895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2592121" y="212798"/>
            <a:ext cx="3496162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5 решение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803074"/>
            <a:ext cx="9144000" cy="365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38956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3714866" y="192080"/>
            <a:ext cx="1715296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6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597445" y="861265"/>
            <a:ext cx="7950133" cy="362844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28575" cap="flat" cmpd="sng" algn="ctr">
            <a:solidFill>
              <a:srgbClr val="FFFF0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altLang="ru-RU" sz="2200" b="0" dirty="0" smtClean="0">
              <a:solidFill>
                <a:schemeClr val="tx1"/>
              </a:solidFill>
            </a:endParaRPr>
          </a:p>
          <a:p>
            <a:pPr algn="just"/>
            <a:r>
              <a:rPr lang="ru-RU" altLang="ru-RU" sz="2200" b="0" dirty="0" smtClean="0">
                <a:solidFill>
                  <a:schemeClr val="tx1"/>
                </a:solidFill>
              </a:rPr>
              <a:t>В </a:t>
            </a:r>
            <a:r>
              <a:rPr lang="ru-RU" altLang="ru-RU" sz="2200" b="0" dirty="0" smtClean="0">
                <a:solidFill>
                  <a:schemeClr val="tx1"/>
                </a:solidFill>
              </a:rPr>
              <a:t>одной из кодировок </a:t>
            </a:r>
            <a:r>
              <a:rPr lang="ru-RU" altLang="ru-RU" sz="2200" b="0" dirty="0" err="1" smtClean="0">
                <a:solidFill>
                  <a:schemeClr val="tx1"/>
                </a:solidFill>
              </a:rPr>
              <a:t>Unicode</a:t>
            </a:r>
            <a:r>
              <a:rPr lang="ru-RU" altLang="ru-RU" sz="2200" b="0" dirty="0" smtClean="0">
                <a:solidFill>
                  <a:schemeClr val="tx1"/>
                </a:solidFill>
              </a:rPr>
              <a:t> каждый символ кодируется 16 битами. Петя написал текст (в нем нет лишних пробелов):</a:t>
            </a:r>
          </a:p>
          <a:p>
            <a:pPr algn="ctr"/>
            <a:r>
              <a:rPr lang="ru-RU" altLang="ru-RU" sz="2200" b="0" dirty="0" smtClean="0">
                <a:solidFill>
                  <a:srgbClr val="C00000"/>
                </a:solidFill>
              </a:rPr>
              <a:t>«Ель, кедр, сосна, кипарис, лиственница, можжевельник  — хвойные растения».</a:t>
            </a:r>
          </a:p>
          <a:p>
            <a:pPr algn="just"/>
            <a:r>
              <a:rPr lang="ru-RU" altLang="ru-RU" sz="2200" b="0" dirty="0" smtClean="0">
                <a:solidFill>
                  <a:schemeClr val="tx1"/>
                </a:solidFill>
              </a:rPr>
              <a:t>Ученик вычеркнул из списка название одного из растений. Заодно он вычеркнул ставшие лишними запятые и пробелы  — два пробела не должны идти подряд.</a:t>
            </a:r>
          </a:p>
          <a:p>
            <a:pPr algn="just"/>
            <a:r>
              <a:rPr lang="ru-RU" altLang="ru-RU" sz="2200" b="0" dirty="0" smtClean="0">
                <a:solidFill>
                  <a:schemeClr val="tx1"/>
                </a:solidFill>
              </a:rPr>
              <a:t>При этом размер нового предложения в данной кодировке оказался на 26 байт меньше, чем размер исходного предложения. Напишите в ответе вычеркнутое название хвойного растения.</a:t>
            </a:r>
          </a:p>
          <a:p>
            <a:endParaRPr lang="ru-RU" altLang="ru-RU" sz="2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339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2846764" y="192080"/>
            <a:ext cx="2836405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6 решение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1862817"/>
            <a:ext cx="9177009" cy="410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63395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161" y="784509"/>
            <a:ext cx="7918704" cy="138654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b="0" dirty="0">
                <a:solidFill>
                  <a:schemeClr val="tx1"/>
                </a:solidFill>
              </a:rPr>
              <a:t>Ученик набирает сочинение по литературе на компьютере, используя кодировку KOI-8. Каждый символ в этой кодировке занимает 8 бит памяти. Определите какой объём памяти займёт следующая фраза</a:t>
            </a:r>
            <a:r>
              <a:rPr lang="ru-RU" sz="2400" b="0" dirty="0" smtClean="0">
                <a:solidFill>
                  <a:schemeClr val="tx1"/>
                </a:solidFill>
              </a:rPr>
              <a:t>:</a:t>
            </a:r>
            <a:endParaRPr lang="ru-RU" sz="2400" dirty="0">
              <a:solidFill>
                <a:srgbClr val="FF0000"/>
              </a:solidFill>
            </a:endParaRPr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6739341" y="5461990"/>
            <a:ext cx="1919215" cy="410815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176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714866" y="173792"/>
            <a:ext cx="1715296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648342" y="5487064"/>
            <a:ext cx="1919215" cy="410815"/>
          </a:xfrm>
          <a:prstGeom prst="roundRect">
            <a:avLst/>
          </a:prstGeom>
          <a:ln w="190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44</a:t>
            </a:r>
            <a:endParaRPr lang="ru-RU" sz="2400" dirty="0"/>
          </a:p>
        </p:txBody>
      </p:sp>
      <p:sp>
        <p:nvSpPr>
          <p:cNvPr id="16" name="Объект 2"/>
          <p:cNvSpPr txBox="1">
            <a:spLocks/>
          </p:cNvSpPr>
          <p:nvPr/>
        </p:nvSpPr>
        <p:spPr>
          <a:xfrm>
            <a:off x="2557343" y="5487065"/>
            <a:ext cx="1919215" cy="410815"/>
          </a:xfrm>
          <a:prstGeom prst="roundRect">
            <a:avLst/>
          </a:prstGeom>
          <a:ln w="190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/>
              <a:t>88</a:t>
            </a:r>
            <a:endParaRPr lang="ru-RU" sz="2400" dirty="0"/>
          </a:p>
        </p:txBody>
      </p:sp>
      <p:sp>
        <p:nvSpPr>
          <p:cNvPr id="19" name="Объект 2"/>
          <p:cNvSpPr txBox="1">
            <a:spLocks/>
          </p:cNvSpPr>
          <p:nvPr/>
        </p:nvSpPr>
        <p:spPr>
          <a:xfrm>
            <a:off x="431620" y="5510214"/>
            <a:ext cx="1919215" cy="410815"/>
          </a:xfrm>
          <a:prstGeom prst="roundRect">
            <a:avLst/>
          </a:prstGeom>
          <a:ln w="190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smtClean="0"/>
              <a:t>22</a:t>
            </a:r>
            <a:endParaRPr lang="ru-RU" sz="2400" dirty="0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1954620" y="2282856"/>
            <a:ext cx="5235786" cy="419755"/>
          </a:xfrm>
          <a:prstGeom prst="roundRect">
            <a:avLst>
              <a:gd name="adj" fmla="val 1027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>
                <a:solidFill>
                  <a:srgbClr val="FF0000"/>
                </a:solidFill>
              </a:rPr>
              <a:t>Пушкин — это наше всё!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43864" y="2996535"/>
            <a:ext cx="3257298" cy="2171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175474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304" y="877988"/>
            <a:ext cx="7900416" cy="3646387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2200" b="0" dirty="0" smtClean="0">
                <a:solidFill>
                  <a:schemeClr val="tx1"/>
                </a:solidFill>
              </a:rPr>
              <a:t>В </a:t>
            </a:r>
            <a:r>
              <a:rPr lang="ru-RU" sz="2200" b="0" dirty="0" smtClean="0">
                <a:solidFill>
                  <a:schemeClr val="tx1"/>
                </a:solidFill>
              </a:rPr>
              <a:t>одной из кодировок UTF-32 каждый символ кодируется 32 битами. Рома написал текст (в нем нет лишних пробелов</a:t>
            </a:r>
            <a:r>
              <a:rPr lang="ru-RU" sz="2200" b="0" dirty="0" smtClean="0">
                <a:solidFill>
                  <a:schemeClr val="tx1"/>
                </a:solidFill>
              </a:rPr>
              <a:t>):</a:t>
            </a:r>
            <a:br>
              <a:rPr lang="ru-RU" sz="2200" b="0" dirty="0" smtClean="0">
                <a:solidFill>
                  <a:schemeClr val="tx1"/>
                </a:solidFill>
              </a:rPr>
            </a:br>
            <a:r>
              <a:rPr lang="ru-RU" sz="2200" b="0" dirty="0" smtClean="0">
                <a:solidFill>
                  <a:srgbClr val="FF0000"/>
                </a:solidFill>
              </a:rPr>
              <a:t>«</a:t>
            </a:r>
            <a:r>
              <a:rPr lang="ru-RU" sz="2200" b="0" dirty="0" smtClean="0">
                <a:solidFill>
                  <a:srgbClr val="FF0000"/>
                </a:solidFill>
              </a:rPr>
              <a:t>Уфа, Ухта, Тверь, Ростов, Вологда, Камбарка, Астрахань — города России</a:t>
            </a:r>
            <a:r>
              <a:rPr lang="ru-RU" sz="2200" b="0" dirty="0" smtClean="0">
                <a:solidFill>
                  <a:srgbClr val="FF0000"/>
                </a:solidFill>
              </a:rPr>
              <a:t>».</a:t>
            </a:r>
            <a:r>
              <a:rPr lang="ru-RU" sz="2200" b="0" dirty="0" smtClean="0">
                <a:solidFill>
                  <a:schemeClr val="tx1"/>
                </a:solidFill>
              </a:rPr>
              <a:t/>
            </a:r>
            <a:br>
              <a:rPr lang="ru-RU" sz="2200" b="0" dirty="0" smtClean="0">
                <a:solidFill>
                  <a:schemeClr val="tx1"/>
                </a:solidFill>
              </a:rPr>
            </a:br>
            <a:r>
              <a:rPr lang="ru-RU" sz="2200" b="0" dirty="0" smtClean="0">
                <a:solidFill>
                  <a:schemeClr val="tx1"/>
                </a:solidFill>
              </a:rPr>
              <a:t>Ученик </a:t>
            </a:r>
            <a:r>
              <a:rPr lang="ru-RU" sz="2200" b="0" dirty="0" smtClean="0">
                <a:solidFill>
                  <a:schemeClr val="tx1"/>
                </a:solidFill>
              </a:rPr>
              <a:t>вычеркнул из списка название одного из городов. </a:t>
            </a:r>
            <a:r>
              <a:rPr lang="ru-RU" sz="2200" b="0" dirty="0" smtClean="0">
                <a:solidFill>
                  <a:schemeClr val="tx1"/>
                </a:solidFill>
              </a:rPr>
              <a:t>Заодно он вычеркнул ставшие лишними запятые и пробелы  — два пробела не должны идти подряд.</a:t>
            </a:r>
            <a:br>
              <a:rPr lang="ru-RU" sz="2200" b="0" dirty="0" smtClean="0">
                <a:solidFill>
                  <a:schemeClr val="tx1"/>
                </a:solidFill>
              </a:rPr>
            </a:br>
            <a:r>
              <a:rPr lang="ru-RU" sz="2200" b="0" dirty="0" smtClean="0">
                <a:solidFill>
                  <a:schemeClr val="tx1"/>
                </a:solidFill>
              </a:rPr>
              <a:t>При этом размер нового предложения в данной кодировке оказался на 36 байт меньше, чем размер исходного предложения. </a:t>
            </a:r>
            <a:r>
              <a:rPr lang="ru-RU" sz="2200" b="0" dirty="0" smtClean="0">
                <a:solidFill>
                  <a:schemeClr val="tx1"/>
                </a:solidFill>
              </a:rPr>
              <a:t>Напишите в ответе вычеркнутое название города России</a:t>
            </a:r>
            <a:r>
              <a:rPr lang="ru-RU" sz="2200" b="0" dirty="0" smtClean="0">
                <a:solidFill>
                  <a:schemeClr val="tx1"/>
                </a:solidFill>
              </a:rPr>
              <a:t>.</a:t>
            </a:r>
            <a:endParaRPr lang="ru-RU" sz="2200" b="0" dirty="0">
              <a:solidFill>
                <a:schemeClr val="tx1"/>
              </a:solidFill>
            </a:endParaRPr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673029" y="210198"/>
            <a:ext cx="1798966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7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117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2608158" y="233347"/>
            <a:ext cx="3225482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7 решение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33788"/>
            <a:ext cx="9144000" cy="4175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21171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2626845" y="486309"/>
            <a:ext cx="3484587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1 решение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32886"/>
            <a:ext cx="9092225" cy="486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54747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3161" y="826718"/>
            <a:ext cx="7918704" cy="2081582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400" b="0" dirty="0">
                <a:solidFill>
                  <a:schemeClr val="tx1"/>
                </a:solidFill>
              </a:rPr>
              <a:t>Статья, набранная на компьютере, содержит 10 страниц, на каждой странице 32 строки, в каждой строке 48 символов. В одном из представлений </a:t>
            </a:r>
            <a:r>
              <a:rPr lang="ru-RU" sz="2400" b="0" dirty="0" err="1">
                <a:solidFill>
                  <a:schemeClr val="tx1"/>
                </a:solidFill>
              </a:rPr>
              <a:t>Unicode</a:t>
            </a:r>
            <a:r>
              <a:rPr lang="ru-RU" sz="2400" b="0" dirty="0">
                <a:solidFill>
                  <a:schemeClr val="tx1"/>
                </a:solidFill>
              </a:rPr>
              <a:t> каждый символ кодируется 16 битами. Определите информационный объём статьи в </a:t>
            </a:r>
            <a:r>
              <a:rPr lang="ru-RU" sz="2400" b="0" dirty="0" err="1">
                <a:solidFill>
                  <a:schemeClr val="tx1"/>
                </a:solidFill>
              </a:rPr>
              <a:t>Кбайтах</a:t>
            </a:r>
            <a:r>
              <a:rPr lang="ru-RU" sz="2400" b="0" dirty="0">
                <a:solidFill>
                  <a:schemeClr val="tx1"/>
                </a:solidFill>
              </a:rPr>
              <a:t> в этом варианте представления </a:t>
            </a:r>
            <a:r>
              <a:rPr lang="ru-RU" sz="2400" b="0" dirty="0" err="1">
                <a:solidFill>
                  <a:schemeClr val="tx1"/>
                </a:solidFill>
              </a:rPr>
              <a:t>Unicode</a:t>
            </a:r>
            <a:r>
              <a:rPr lang="ru-RU" sz="2400" b="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161" y="5572124"/>
            <a:ext cx="1814654" cy="377825"/>
          </a:xfrm>
          <a:prstGeom prst="roundRect">
            <a:avLst/>
          </a:prstGeom>
          <a:ln w="1905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</a:rPr>
              <a:t>30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4747917" y="5572124"/>
            <a:ext cx="1816068" cy="377825"/>
          </a:xfrm>
          <a:prstGeom prst="roundRect">
            <a:avLst/>
          </a:prstGeom>
          <a:ln w="190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30720</a:t>
            </a:r>
            <a:endParaRPr lang="ru-RU" sz="2400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553539" y="5572124"/>
            <a:ext cx="1814654" cy="377825"/>
          </a:xfrm>
          <a:prstGeom prst="roundRect">
            <a:avLst/>
          </a:prstGeom>
          <a:ln w="190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240</a:t>
            </a:r>
            <a:endParaRPr lang="ru-RU" sz="2400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3714866" y="182428"/>
            <a:ext cx="1715296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2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6943709" y="5572124"/>
            <a:ext cx="1814654" cy="377826"/>
          </a:xfrm>
          <a:prstGeom prst="roundRect">
            <a:avLst/>
          </a:prstGeom>
          <a:ln w="19050" cap="flat" cmpd="sng" algn="ctr">
            <a:solidFill>
              <a:srgbClr val="00B0F0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dirty="0" smtClean="0"/>
              <a:t>245760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64664" y="3166836"/>
            <a:ext cx="3015697" cy="20705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47565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 txBox="1">
            <a:spLocks/>
          </p:cNvSpPr>
          <p:nvPr/>
        </p:nvSpPr>
        <p:spPr>
          <a:xfrm>
            <a:off x="2453225" y="194003"/>
            <a:ext cx="3681357" cy="498910"/>
          </a:xfrm>
          <a:prstGeom prst="roundRect">
            <a:avLst>
              <a:gd name="adj" fmla="val 10271"/>
            </a:avLst>
          </a:prstGeom>
          <a:solidFill>
            <a:schemeClr val="bg1"/>
          </a:solidFill>
          <a:ln w="19050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dirty="0" smtClean="0">
                <a:solidFill>
                  <a:schemeClr val="tx1"/>
                </a:solidFill>
              </a:rPr>
              <a:t>Задание </a:t>
            </a:r>
            <a:r>
              <a:rPr lang="ru-RU" sz="2400" dirty="0" smtClean="0">
                <a:solidFill>
                  <a:schemeClr val="tx1"/>
                </a:solidFill>
              </a:rPr>
              <a:t>2 решение</a:t>
            </a:r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203" y="820029"/>
            <a:ext cx="8592911" cy="290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95" y="3953057"/>
            <a:ext cx="9074305" cy="2143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7565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907" y="0"/>
            <a:ext cx="7541129" cy="1325563"/>
          </a:xfrm>
        </p:spPr>
        <p:txBody>
          <a:bodyPr/>
          <a:lstStyle/>
          <a:p>
            <a:pPr algn="ctr"/>
            <a:r>
              <a:rPr lang="ru-RU" dirty="0" smtClean="0"/>
              <a:t>Перевод из одной единицы измерения информации в другую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2" y="1331459"/>
            <a:ext cx="8458200" cy="2821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4387" y="4561804"/>
            <a:ext cx="3969933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Пример №1: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8192 </a:t>
            </a:r>
            <a:r>
              <a:rPr lang="ru-RU" sz="2800" dirty="0" smtClean="0">
                <a:solidFill>
                  <a:srgbClr val="FF0000"/>
                </a:solidFill>
              </a:rPr>
              <a:t>бит</a:t>
            </a:r>
            <a:r>
              <a:rPr lang="ru-RU" sz="2800" dirty="0" smtClean="0">
                <a:solidFill>
                  <a:schemeClr val="tx1"/>
                </a:solidFill>
              </a:rPr>
              <a:t> перевести в </a:t>
            </a:r>
            <a:r>
              <a:rPr lang="ru-RU" sz="2800" dirty="0" smtClean="0">
                <a:solidFill>
                  <a:srgbClr val="FF0000"/>
                </a:solidFill>
              </a:rPr>
              <a:t>Кб</a:t>
            </a:r>
            <a:r>
              <a:rPr lang="ru-RU" sz="2800" dirty="0" smtClean="0">
                <a:solidFill>
                  <a:schemeClr val="tx1"/>
                </a:solidFill>
              </a:rPr>
              <a:t> 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8192 : 8 : 1024 = 1 Кбайт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Ответ: 1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7826" y="4463490"/>
            <a:ext cx="4216360" cy="199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62" y="279171"/>
            <a:ext cx="4019049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Пример №2: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128 </a:t>
            </a:r>
            <a:r>
              <a:rPr lang="ru-RU" sz="2800" dirty="0" smtClean="0">
                <a:solidFill>
                  <a:srgbClr val="FF0000"/>
                </a:solidFill>
              </a:rPr>
              <a:t>бит</a:t>
            </a:r>
            <a:r>
              <a:rPr lang="ru-RU" sz="2800" dirty="0" smtClean="0">
                <a:solidFill>
                  <a:schemeClr val="tx1"/>
                </a:solidFill>
              </a:rPr>
              <a:t> перевести в </a:t>
            </a:r>
            <a:r>
              <a:rPr lang="ru-RU" sz="2800" dirty="0" smtClean="0">
                <a:solidFill>
                  <a:srgbClr val="FF0000"/>
                </a:solidFill>
              </a:rPr>
              <a:t>байт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128 : 8 = 16 байт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Ответ: 16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5051" y="277310"/>
            <a:ext cx="324802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1040" y="2387692"/>
            <a:ext cx="400001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Пример №3: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4</a:t>
            </a:r>
            <a:r>
              <a:rPr lang="ru-RU" sz="2800" dirty="0" smtClean="0">
                <a:solidFill>
                  <a:srgbClr val="FF0000"/>
                </a:solidFill>
              </a:rPr>
              <a:t> байт</a:t>
            </a:r>
            <a:r>
              <a:rPr lang="ru-RU" sz="2800" dirty="0" smtClean="0">
                <a:solidFill>
                  <a:schemeClr val="tx1"/>
                </a:solidFill>
              </a:rPr>
              <a:t> перевести в </a:t>
            </a:r>
            <a:r>
              <a:rPr lang="ru-RU" sz="2800" dirty="0" smtClean="0">
                <a:solidFill>
                  <a:srgbClr val="FF0000"/>
                </a:solidFill>
              </a:rPr>
              <a:t>бит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4 * 8 = 32 бита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Ответ:  32</a:t>
            </a:r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671" y="4611960"/>
            <a:ext cx="400001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Пример №4: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5</a:t>
            </a:r>
            <a:r>
              <a:rPr lang="ru-RU" sz="2800" dirty="0" smtClean="0">
                <a:solidFill>
                  <a:srgbClr val="FF0000"/>
                </a:solidFill>
              </a:rPr>
              <a:t> Кбайт</a:t>
            </a:r>
            <a:r>
              <a:rPr lang="ru-RU" sz="2800" dirty="0" smtClean="0">
                <a:solidFill>
                  <a:schemeClr val="tx1"/>
                </a:solidFill>
              </a:rPr>
              <a:t> перевести в </a:t>
            </a:r>
            <a:r>
              <a:rPr lang="ru-RU" sz="2800" dirty="0" smtClean="0">
                <a:solidFill>
                  <a:srgbClr val="FF0000"/>
                </a:solidFill>
              </a:rPr>
              <a:t>байт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5 * 1024 = 5120 байт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Ответ:  5120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9481" y="2378476"/>
            <a:ext cx="3971925" cy="177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21107" y="4640906"/>
            <a:ext cx="435292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5962" y="279171"/>
            <a:ext cx="5229317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Пример №5: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2097152 </a:t>
            </a:r>
            <a:r>
              <a:rPr lang="ru-RU" sz="2800" dirty="0" smtClean="0">
                <a:solidFill>
                  <a:srgbClr val="FF0000"/>
                </a:solidFill>
              </a:rPr>
              <a:t>байт</a:t>
            </a:r>
            <a:r>
              <a:rPr lang="ru-RU" sz="2800" dirty="0" smtClean="0">
                <a:solidFill>
                  <a:schemeClr val="tx1"/>
                </a:solidFill>
              </a:rPr>
              <a:t> перевести в </a:t>
            </a:r>
            <a:r>
              <a:rPr lang="ru-RU" sz="2800" dirty="0" smtClean="0">
                <a:solidFill>
                  <a:srgbClr val="FF0000"/>
                </a:solidFill>
              </a:rPr>
              <a:t>Мбайт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2097152 : 1024 : 1024 = 2 Мбайт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Ответ: 2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3378" y="2618953"/>
            <a:ext cx="7523544" cy="262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1591" y="419996"/>
            <a:ext cx="5192211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0070C0"/>
                </a:solidFill>
              </a:rPr>
              <a:t>Пример №6: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1,5</a:t>
            </a:r>
            <a:r>
              <a:rPr lang="ru-RU" sz="2800" dirty="0" smtClean="0">
                <a:solidFill>
                  <a:srgbClr val="FF0000"/>
                </a:solidFill>
              </a:rPr>
              <a:t> Кбайт</a:t>
            </a:r>
            <a:r>
              <a:rPr lang="ru-RU" sz="2800" dirty="0" smtClean="0">
                <a:solidFill>
                  <a:schemeClr val="tx1"/>
                </a:solidFill>
              </a:rPr>
              <a:t> перевести в </a:t>
            </a:r>
            <a:r>
              <a:rPr lang="ru-RU" sz="2800" dirty="0" smtClean="0">
                <a:solidFill>
                  <a:srgbClr val="FF0000"/>
                </a:solidFill>
              </a:rPr>
              <a:t>бит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1,5 * 1024 * 8 = 12288 бит</a:t>
            </a:r>
          </a:p>
          <a:p>
            <a:r>
              <a:rPr lang="ru-RU" sz="2800" dirty="0" smtClean="0">
                <a:solidFill>
                  <a:schemeClr val="tx1"/>
                </a:solidFill>
              </a:rPr>
              <a:t>Ответ:  12288</a:t>
            </a:r>
            <a:endParaRPr lang="ru-RU" sz="2800" dirty="0">
              <a:solidFill>
                <a:schemeClr val="tx1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114" y="3251341"/>
            <a:ext cx="70580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Тема1" id="{FA57CC4A-E1C1-4354-AA9A-688E9B59327D}" vid="{E9BF50C4-5DB2-4B4A-912A-51AC6D58692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2024</TotalTime>
  <Words>371</Words>
  <Application>Microsoft Office PowerPoint</Application>
  <PresentationFormat>Экран (4:3)</PresentationFormat>
  <Paragraphs>67</Paragraphs>
  <Slides>21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Тема1</vt:lpstr>
      <vt:lpstr>Задание 1 Информационный объём текста</vt:lpstr>
      <vt:lpstr>Ученик набирает сочинение по литературе на компьютере, используя кодировку KOI-8. Каждый символ в этой кодировке занимает 8 бит памяти. Определите какой объём памяти займёт следующая фраза:</vt:lpstr>
      <vt:lpstr>Слайд 3</vt:lpstr>
      <vt:lpstr>Статья, набранная на компьютере, содержит 10 страниц, на каждой странице 32 строки, в каждой строке 48 символов. В одном из представлений Unicode каждый символ кодируется 16 битами. Определите информационный объём статьи в Кбайтах в этом варианте представления Unicode.</vt:lpstr>
      <vt:lpstr>Слайд 5</vt:lpstr>
      <vt:lpstr>Перевод из одной единицы измерения информации в другую</vt:lpstr>
      <vt:lpstr>Слайд 7</vt:lpstr>
      <vt:lpstr>Слайд 8</vt:lpstr>
      <vt:lpstr>Слайд 9</vt:lpstr>
      <vt:lpstr>Слайд 10</vt:lpstr>
      <vt:lpstr>В кодировке UTF-16 каждый символ кодируется 16 битами. Никита написал текст (в нём нет лишних пробелов): «Врач, юрист, акушер, инженер, архивист, кардиолог — профессии». Ученик вычеркнул из списка название одной из профессий. Заодно он вычеркнул ставшие лишними запятые и пробелы — два пробела не должны идти подряд. При этом размер нового предложения в данной кодировке оказался на 16 байт меньше, чем размер исходного предложения. Выберите слово, которое вычеркнул ученик.</vt:lpstr>
      <vt:lpstr>Слайд 12</vt:lpstr>
      <vt:lpstr>Слайд 13</vt:lpstr>
      <vt:lpstr>В кодировке КОИ-8 каждый символ кодируется 8 битами. Вова написал текст (в нём нет лишних пробелов): «Школьные предметы: ОБЖ, химия, физика, алгебра, биология, география, литература, информатика». Ученик удалил из списка название одного предмета, а также лишние запятую и пробел – два пробела не должны идти подряд. При этом размер нового предложения в данной кодировке оказался на 11 байт меньше, чем размер исходного предложения. Выберите в ответе вычеркнутое название предмета.</vt:lpstr>
      <vt:lpstr>Слайд 15</vt:lpstr>
      <vt:lpstr>В кодировке Windows-1251 каждый символ кодируется 8 битами.  Вова хотел написать текст (в нём нет лишних пробелов): «Скользя по утреннему снегу, Друг милый, предадимся бегу Нетерпеливого коня И навестим поля пустые…» Одно из слов ученик написал два раза подряд, поставив между одинаковыми словами один пробел. При этом размер написанного предложения в данной кодировке оказался на 8 байт больше, чем размер нужного предложения. Выберите в ответе лишнее слово.</vt:lpstr>
      <vt:lpstr>Слайд 17</vt:lpstr>
      <vt:lpstr>Слайд 18</vt:lpstr>
      <vt:lpstr>Слайд 19</vt:lpstr>
      <vt:lpstr>В одной из кодировок UTF-32 каждый символ кодируется 32 битами. Рома написал текст (в нем нет лишних пробелов): «Уфа, Ухта, Тверь, Ростов, Вологда, Камбарка, Астрахань — города России». Ученик вычеркнул из списка название одного из городов. Заодно он вычеркнул ставшие лишними запятые и пробелы  — два пробела не должны идти подряд. При этом размер нового предложения в данной кодировке оказался на 36 байт меньше, чем размер исходного предложения. Напишите в ответе вычеркнутое название города России.</vt:lpstr>
      <vt:lpstr>Слайд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Информационный объём текста. Задание 1 ОГЭ по информатике</dc:title>
  <dc:creator>Никитенко Евгений Игоревич</dc:creator>
  <cp:lastModifiedBy>ГИА</cp:lastModifiedBy>
  <cp:revision>249</cp:revision>
  <dcterms:created xsi:type="dcterms:W3CDTF">2020-07-11T12:03:04Z</dcterms:created>
  <dcterms:modified xsi:type="dcterms:W3CDTF">2024-11-08T14:18:24Z</dcterms:modified>
</cp:coreProperties>
</file>