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72" r:id="rId9"/>
    <p:sldId id="273" r:id="rId10"/>
    <p:sldId id="267" r:id="rId11"/>
    <p:sldId id="268" r:id="rId12"/>
    <p:sldId id="269" r:id="rId13"/>
    <p:sldId id="270" r:id="rId14"/>
    <p:sldId id="271" r:id="rId15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630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40F-700A-4030-93C9-E9D6E6B08CB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C21-19CC-472C-92E4-5F3DF9421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40F-700A-4030-93C9-E9D6E6B08CB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C21-19CC-472C-92E4-5F3DF9421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40F-700A-4030-93C9-E9D6E6B08CB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C21-19CC-472C-92E4-5F3DF9421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40F-700A-4030-93C9-E9D6E6B08CB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C21-19CC-472C-92E4-5F3DF9421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40F-700A-4030-93C9-E9D6E6B08CB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C21-19CC-472C-92E4-5F3DF9421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40F-700A-4030-93C9-E9D6E6B08CB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C21-19CC-472C-92E4-5F3DF9421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40F-700A-4030-93C9-E9D6E6B08CB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C21-19CC-472C-92E4-5F3DF9421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40F-700A-4030-93C9-E9D6E6B08CB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C21-19CC-472C-92E4-5F3DF9421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40F-700A-4030-93C9-E9D6E6B08CB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C21-19CC-472C-92E4-5F3DF9421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40F-700A-4030-93C9-E9D6E6B08CB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C21-19CC-472C-92E4-5F3DF9421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D40F-700A-4030-93C9-E9D6E6B08CB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07C21-19CC-472C-92E4-5F3DF9421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6D40F-700A-4030-93C9-E9D6E6B08CBB}" type="datetimeFigureOut">
              <a:rPr lang="ru-RU" smtClean="0"/>
              <a:pPr/>
              <a:t>08.11.2024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07C21-19CC-472C-92E4-5F3DF94213CB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332656"/>
            <a:ext cx="7772400" cy="164307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ru-RU" dirty="0" smtClean="0"/>
              <a:t>Робот в приложении Кумир</a:t>
            </a:r>
            <a:endParaRPr lang="ru-RU" dirty="0"/>
          </a:p>
        </p:txBody>
      </p:sp>
      <p:pic>
        <p:nvPicPr>
          <p:cNvPr id="5" name="Рисунок 4" descr="999999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988840"/>
            <a:ext cx="4572008" cy="4572008"/>
          </a:xfrm>
          <a:prstGeom prst="rect">
            <a:avLst/>
          </a:prstGeom>
        </p:spPr>
      </p:pic>
      <p:sp>
        <p:nvSpPr>
          <p:cNvPr id="7" name="Содержимое 2"/>
          <p:cNvSpPr txBox="1">
            <a:spLocks/>
          </p:cNvSpPr>
          <p:nvPr/>
        </p:nvSpPr>
        <p:spPr>
          <a:xfrm>
            <a:off x="5004048" y="2852936"/>
            <a:ext cx="3590224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ru-RU" sz="4400" dirty="0" smtClean="0">
                <a:solidFill>
                  <a:schemeClr val="dk1"/>
                </a:solidFill>
              </a:rPr>
              <a:t>ОГЭ 2024 задание  №15</a:t>
            </a:r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7544" y="1196752"/>
            <a:ext cx="4038600" cy="4525963"/>
          </a:xfrm>
        </p:spPr>
        <p:txBody>
          <a:bodyPr/>
          <a:lstStyle/>
          <a:p>
            <a:pPr marL="0" indent="457200" algn="just">
              <a:buNone/>
            </a:pPr>
            <a:r>
              <a:rPr lang="ru-RU" dirty="0" smtClean="0"/>
              <a:t>Просмотреть обстановку можно  командой из вкладки Робот снятие флажка «редактировать обстановку»</a:t>
            </a:r>
          </a:p>
          <a:p>
            <a:pPr marL="0" indent="457200" algn="just">
              <a:buNone/>
            </a:pPr>
            <a:r>
              <a:rPr lang="ru-RU" dirty="0" smtClean="0"/>
              <a:t>Итог - готовая обстановка</a:t>
            </a:r>
            <a:endParaRPr lang="ru-RU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l="59971" t="6289" b="5660"/>
          <a:stretch>
            <a:fillRect/>
          </a:stretch>
        </p:blipFill>
        <p:spPr bwMode="auto">
          <a:xfrm>
            <a:off x="4848407" y="3000372"/>
            <a:ext cx="4295593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 l="22500" t="3636" r="57500" b="72948"/>
          <a:stretch>
            <a:fillRect/>
          </a:stretch>
        </p:blipFill>
        <p:spPr bwMode="auto">
          <a:xfrm>
            <a:off x="5000628" y="1000107"/>
            <a:ext cx="3365990" cy="1785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Прямая со стрелкой 7"/>
          <p:cNvCxnSpPr/>
          <p:nvPr/>
        </p:nvCxnSpPr>
        <p:spPr>
          <a:xfrm rot="10800000">
            <a:off x="6786578" y="1928802"/>
            <a:ext cx="428628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Стрелка вправо 9"/>
          <p:cNvSpPr/>
          <p:nvPr/>
        </p:nvSpPr>
        <p:spPr>
          <a:xfrm>
            <a:off x="3929058" y="5357826"/>
            <a:ext cx="785818" cy="500066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-36512" y="1196752"/>
            <a:ext cx="4038600" cy="4525963"/>
          </a:xfrm>
        </p:spPr>
        <p:txBody>
          <a:bodyPr/>
          <a:lstStyle/>
          <a:p>
            <a:pPr marL="0" indent="342900" algn="just">
              <a:spcBef>
                <a:spcPts val="0"/>
              </a:spcBef>
              <a:buNone/>
            </a:pPr>
            <a:r>
              <a:rPr lang="ru-RU" dirty="0" smtClean="0"/>
              <a:t>Программа «Кумир» демонстрирует различные варианты разветвляющихся и циклических алгоритмов, находящихся во вкладке «Вставка»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r="76451" b="55975"/>
          <a:stretch>
            <a:fillRect/>
          </a:stretch>
        </p:blipFill>
        <p:spPr bwMode="auto">
          <a:xfrm>
            <a:off x="4139941" y="980728"/>
            <a:ext cx="4963823" cy="52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Левая фигурная скобка 5"/>
          <p:cNvSpPr/>
          <p:nvPr/>
        </p:nvSpPr>
        <p:spPr>
          <a:xfrm>
            <a:off x="6228184" y="1772816"/>
            <a:ext cx="288032" cy="165618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551" y="476672"/>
            <a:ext cx="7200897" cy="9779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 РЕШЕНИЯ </a:t>
            </a:r>
            <a:r>
              <a:rPr lang="ru-RU" dirty="0" smtClean="0"/>
              <a:t>ЗАДАНИЯ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55576" y="1713250"/>
            <a:ext cx="20162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b="1" dirty="0" smtClean="0"/>
              <a:t>Пример №1</a:t>
            </a:r>
            <a:endParaRPr lang="ru-RU" sz="2100" dirty="0"/>
          </a:p>
        </p:txBody>
      </p:sp>
      <p:pic>
        <p:nvPicPr>
          <p:cNvPr id="16" name="Рисунок 15" descr="http://kpolyakov.spb.ru/cms/images/1019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67544" y="2478644"/>
            <a:ext cx="2419707" cy="1145626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Прямоугольник 17"/>
          <p:cNvSpPr/>
          <p:nvPr/>
        </p:nvSpPr>
        <p:spPr>
          <a:xfrm>
            <a:off x="6289626" y="2128748"/>
            <a:ext cx="2099440" cy="138499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719" marR="35719" defTabSz="342900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>
                <a:solidFill>
                  <a:prstClr val="black"/>
                </a:solidFill>
              </a:rPr>
              <a:t>нц пока справа стена</a:t>
            </a:r>
          </a:p>
          <a:p>
            <a:pPr marL="35719" marR="35719" defTabSz="342900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>
                <a:solidFill>
                  <a:prstClr val="black"/>
                </a:solidFill>
              </a:rPr>
              <a:t>  вверх</a:t>
            </a:r>
          </a:p>
          <a:p>
            <a:pPr marL="35719" marR="35719" defTabSz="342900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>
                <a:solidFill>
                  <a:prstClr val="black"/>
                </a:solidFill>
              </a:rPr>
              <a:t>  вправо</a:t>
            </a:r>
          </a:p>
          <a:p>
            <a:pPr marL="35719" marR="35719" defTabSz="342900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>
                <a:solidFill>
                  <a:prstClr val="black"/>
                </a:solidFill>
              </a:rPr>
              <a:t>  закрасить</a:t>
            </a:r>
          </a:p>
          <a:p>
            <a:pPr marL="35719" marR="35719" defTabSz="342900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>
                <a:solidFill>
                  <a:prstClr val="black"/>
                </a:solidFill>
              </a:rPr>
              <a:t>  вправо</a:t>
            </a:r>
          </a:p>
          <a:p>
            <a:pPr marL="35719" marR="35719" defTabSz="342900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>
                <a:solidFill>
                  <a:prstClr val="black"/>
                </a:solidFill>
              </a:rPr>
              <a:t>  закрасить</a:t>
            </a:r>
          </a:p>
          <a:p>
            <a:pPr marL="35719" marR="35719" defTabSz="342900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 err="1">
                <a:solidFill>
                  <a:prstClr val="black"/>
                </a:solidFill>
              </a:rPr>
              <a:t>кц</a:t>
            </a:r>
            <a:endParaRPr lang="ru-RU" sz="135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3481386" y="2128748"/>
            <a:ext cx="2181225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350" b="1" dirty="0"/>
              <a:t>закрасить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350" b="1" dirty="0"/>
              <a:t>вправо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350" b="1" dirty="0"/>
              <a:t>закрасить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350" b="1" dirty="0"/>
              <a:t>нц пока справа свободно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350" b="1" dirty="0"/>
              <a:t>  вправо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350" b="1" dirty="0"/>
              <a:t>  вниз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350" b="1" dirty="0"/>
              <a:t>  закрасить</a:t>
            </a:r>
          </a:p>
          <a:p>
            <a:pPr marL="35719" marR="35719" defTabSz="342900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350" b="1" dirty="0">
                <a:solidFill>
                  <a:prstClr val="black"/>
                </a:solidFill>
              </a:rPr>
              <a:t> вправо</a:t>
            </a:r>
          </a:p>
          <a:p>
            <a:pPr marL="35719" marR="35719" defTabSz="342900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350" b="1" dirty="0">
                <a:solidFill>
                  <a:prstClr val="black"/>
                </a:solidFill>
              </a:rPr>
              <a:t>  закрасить</a:t>
            </a:r>
          </a:p>
          <a:p>
            <a:pPr marL="35719" marR="35719" defTabSz="342900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350" b="1" dirty="0" err="1">
                <a:solidFill>
                  <a:prstClr val="black"/>
                </a:solidFill>
              </a:rPr>
              <a:t>кц</a:t>
            </a:r>
            <a:endParaRPr lang="ru-RU" sz="1350" b="1" dirty="0"/>
          </a:p>
        </p:txBody>
      </p:sp>
    </p:spTree>
    <p:extLst>
      <p:ext uri="{BB962C8B-B14F-4D97-AF65-F5344CB8AC3E}">
        <p14:creationId xmlns:p14="http://schemas.microsoft.com/office/powerpoint/2010/main" xmlns="" val="22088475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548680"/>
            <a:ext cx="7200897" cy="9779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 РЕШЕНИЯ </a:t>
            </a:r>
            <a:r>
              <a:rPr lang="ru-RU" dirty="0" smtClean="0"/>
              <a:t>ЗАДАНИЯ</a:t>
            </a:r>
            <a:endParaRPr lang="ru-RU" dirty="0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2925099" y="2347976"/>
          <a:ext cx="2241781" cy="281463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241781">
                  <a:extLst>
                    <a:ext uri="{9D8B030D-6E8A-4147-A177-3AD203B41FA5}">
                      <a16:colId xmlns:a16="http://schemas.microsoft.com/office/drawing/2014/main" xmlns="" val="3497859088"/>
                    </a:ext>
                  </a:extLst>
                </a:gridCol>
              </a:tblGrid>
              <a:tr h="2814638">
                <a:tc>
                  <a:txBody>
                    <a:bodyPr/>
                    <a:lstStyle/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smtClean="0">
                          <a:effectLst/>
                        </a:rPr>
                        <a:t>нц пока слева свободно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smtClean="0">
                          <a:effectLst/>
                        </a:rPr>
                        <a:t>  влево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err="1" smtClean="0">
                          <a:effectLst/>
                        </a:rPr>
                        <a:t>кц</a:t>
                      </a:r>
                      <a:endParaRPr lang="ru-RU" sz="1500" b="1" dirty="0" smtClean="0">
                        <a:effectLst/>
                      </a:endParaRP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smtClean="0">
                          <a:effectLst/>
                        </a:rPr>
                        <a:t>нц пока слева стена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smtClean="0">
                          <a:effectLst/>
                        </a:rPr>
                        <a:t>  закрасить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smtClean="0">
                          <a:effectLst/>
                        </a:rPr>
                        <a:t>  вверх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err="1" smtClean="0">
                          <a:effectLst/>
                        </a:rPr>
                        <a:t>кц</a:t>
                      </a:r>
                      <a:endParaRPr lang="ru-RU" sz="1500" b="1" dirty="0" smtClean="0">
                        <a:effectLst/>
                      </a:endParaRP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i="0" u="sng" dirty="0" smtClean="0">
                          <a:effectLst/>
                        </a:rPr>
                        <a:t>нц пока слева свободно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i="0" u="none" dirty="0" smtClean="0">
                          <a:effectLst/>
                        </a:rPr>
                        <a:t>  </a:t>
                      </a:r>
                      <a:r>
                        <a:rPr lang="ru-RU" sz="1500" b="1" i="0" u="sng" dirty="0" smtClean="0">
                          <a:effectLst/>
                        </a:rPr>
                        <a:t>вверх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err="1" smtClean="0">
                          <a:effectLst/>
                        </a:rPr>
                        <a:t>кц</a:t>
                      </a:r>
                      <a:endParaRPr lang="ru-RU" sz="1500" b="1" dirty="0" smtClean="0">
                        <a:effectLst/>
                      </a:endParaRP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smtClean="0"/>
                        <a:t>нц пока слева стена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smtClean="0"/>
                        <a:t>  закрасить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smtClean="0"/>
                        <a:t>  вверх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err="1" smtClean="0"/>
                        <a:t>кц</a:t>
                      </a:r>
                      <a:endParaRPr lang="ru-RU" sz="1500" b="1" dirty="0" smtClean="0"/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endParaRPr lang="ru-RU" sz="1500" b="1" dirty="0" smtClean="0">
                        <a:effectLst/>
                      </a:endParaRPr>
                    </a:p>
                  </a:txBody>
                  <a:tcPr marL="35719" marR="35719" marT="0" marB="71438" anchor="ctr"/>
                </a:tc>
                <a:extLst>
                  <a:ext uri="{0D108BD9-81ED-4DB2-BD59-A6C34878D82A}">
                    <a16:rowId xmlns:a16="http://schemas.microsoft.com/office/drawing/2014/main" xmlns="" val="300301932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2347976"/>
            <a:ext cx="194421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b="1" dirty="0" smtClean="0"/>
              <a:t>Пример №2</a:t>
            </a:r>
            <a:endParaRPr lang="ru-RU" sz="2100" dirty="0"/>
          </a:p>
        </p:txBody>
      </p:sp>
      <p:pic>
        <p:nvPicPr>
          <p:cNvPr id="10" name="Рисунок 9" descr="http://kpolyakov.spb.ru/cms/images/980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34258" y="2817043"/>
            <a:ext cx="1605512" cy="15940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Прямоугольник 2"/>
          <p:cNvSpPr/>
          <p:nvPr/>
        </p:nvSpPr>
        <p:spPr>
          <a:xfrm>
            <a:off x="5488564" y="2347976"/>
            <a:ext cx="242671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/>
              <a:t>влево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/>
              <a:t>вниз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/>
              <a:t>нц пока справа стена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/>
              <a:t>  закрасить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/>
              <a:t>  вниз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 err="1"/>
              <a:t>кц</a:t>
            </a:r>
            <a:endParaRPr lang="ru-RU" sz="1500" b="1" dirty="0"/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/>
              <a:t>нц пока справа свободно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/>
              <a:t>  вниз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 err="1"/>
              <a:t>кц</a:t>
            </a:r>
            <a:endParaRPr lang="ru-RU" sz="1500" b="1" dirty="0"/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/>
              <a:t>нц пока справа стена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/>
              <a:t>  закрасить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/>
              <a:t>  вниз</a:t>
            </a:r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r>
              <a:rPr lang="ru-RU" sz="1500" b="1" dirty="0" err="1"/>
              <a:t>кц</a:t>
            </a:r>
            <a:endParaRPr lang="ru-RU" sz="1500" b="1" dirty="0"/>
          </a:p>
          <a:p>
            <a:pPr marL="35719" marR="35719">
              <a:lnSpc>
                <a:spcPct val="80000"/>
              </a:lnSpc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</a:pPr>
            <a:endParaRPr lang="ru-RU" sz="1500" b="1" dirty="0"/>
          </a:p>
        </p:txBody>
      </p:sp>
    </p:spTree>
    <p:extLst>
      <p:ext uri="{BB962C8B-B14F-4D97-AF65-F5344CB8AC3E}">
        <p14:creationId xmlns:p14="http://schemas.microsoft.com/office/powerpoint/2010/main" xmlns="" val="31614091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260648"/>
            <a:ext cx="7200897" cy="97790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ПРИМЕРЫ РЕШЕНИЯ </a:t>
            </a:r>
            <a:r>
              <a:rPr lang="ru-RU" dirty="0" smtClean="0"/>
              <a:t>ЗАДАНИЯ</a:t>
            </a:r>
            <a:endParaRPr lang="ru-RU" dirty="0"/>
          </a:p>
        </p:txBody>
      </p:sp>
      <p:pic>
        <p:nvPicPr>
          <p:cNvPr id="6" name="Рисунок 5" descr="http://kpolyakov.spb.ru/cms/images/1029.gif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14470" y="2731820"/>
            <a:ext cx="1563491" cy="160818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" name="Таблица 8"/>
          <p:cNvGraphicFramePr>
            <a:graphicFrameLocks noGrp="1"/>
          </p:cNvGraphicFramePr>
          <p:nvPr>
            <p:extLst/>
          </p:nvPr>
        </p:nvGraphicFramePr>
        <p:xfrm>
          <a:off x="1726086" y="2050699"/>
          <a:ext cx="2416526" cy="3147949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16526">
                  <a:extLst>
                    <a:ext uri="{9D8B030D-6E8A-4147-A177-3AD203B41FA5}">
                      <a16:colId xmlns:a16="http://schemas.microsoft.com/office/drawing/2014/main" xmlns="" val="3497859088"/>
                    </a:ext>
                  </a:extLst>
                </a:gridCol>
              </a:tblGrid>
              <a:tr h="3147949">
                <a:tc>
                  <a:txBody>
                    <a:bodyPr/>
                    <a:lstStyle/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smtClean="0">
                          <a:effectLst/>
                        </a:rPr>
                        <a:t>нц </a:t>
                      </a:r>
                      <a:r>
                        <a:rPr lang="ru-RU" sz="1500" b="1" dirty="0">
                          <a:effectLst/>
                        </a:rPr>
                        <a:t>пока слева свободно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>
                          <a:effectLst/>
                        </a:rPr>
                        <a:t>  влево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err="1">
                          <a:effectLst/>
                        </a:rPr>
                        <a:t>кц</a:t>
                      </a:r>
                      <a:endParaRPr lang="ru-RU" sz="1500" b="1" dirty="0">
                        <a:effectLst/>
                      </a:endParaRP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>
                          <a:effectLst/>
                        </a:rPr>
                        <a:t>вниз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>
                          <a:effectLst/>
                        </a:rPr>
                        <a:t>влево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>
                          <a:effectLst/>
                        </a:rPr>
                        <a:t>вверх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>
                          <a:effectLst/>
                        </a:rPr>
                        <a:t>нц </a:t>
                      </a:r>
                      <a:r>
                        <a:rPr lang="ru-RU" sz="1500" b="1" dirty="0" smtClean="0">
                          <a:effectLst/>
                        </a:rPr>
                        <a:t>пока </a:t>
                      </a:r>
                      <a:r>
                        <a:rPr lang="ru-RU" sz="1500" b="1" dirty="0">
                          <a:effectLst/>
                        </a:rPr>
                        <a:t>справа </a:t>
                      </a:r>
                      <a:r>
                        <a:rPr lang="ru-RU" sz="1500" b="1" dirty="0" smtClean="0">
                          <a:effectLst/>
                        </a:rPr>
                        <a:t>стена</a:t>
                      </a:r>
                      <a:endParaRPr lang="ru-RU" sz="1500" b="1" dirty="0">
                        <a:effectLst/>
                      </a:endParaRP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>
                          <a:effectLst/>
                        </a:rPr>
                        <a:t>  вверх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err="1">
                          <a:effectLst/>
                        </a:rPr>
                        <a:t>кц</a:t>
                      </a:r>
                      <a:endParaRPr lang="ru-RU" sz="1500" b="1" dirty="0">
                        <a:effectLst/>
                      </a:endParaRP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>
                          <a:effectLst/>
                        </a:rPr>
                        <a:t>вправо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>
                          <a:effectLst/>
                        </a:rPr>
                        <a:t>нц пока </a:t>
                      </a:r>
                      <a:r>
                        <a:rPr lang="ru-RU" sz="1500" b="1" dirty="0" smtClean="0">
                          <a:effectLst/>
                        </a:rPr>
                        <a:t>снизу стена</a:t>
                      </a:r>
                      <a:endParaRPr lang="ru-RU" sz="1500" b="1" dirty="0">
                        <a:effectLst/>
                      </a:endParaRP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>
                          <a:effectLst/>
                        </a:rPr>
                        <a:t>  закрасить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>
                          <a:effectLst/>
                        </a:rPr>
                        <a:t>  вправо</a:t>
                      </a:r>
                    </a:p>
                    <a:p>
                      <a:pPr marL="47625" marR="47625">
                        <a:lnSpc>
                          <a:spcPct val="80000"/>
                        </a:lnSpc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ru-RU" sz="1500" b="1" dirty="0" err="1" smtClean="0">
                          <a:effectLst/>
                        </a:rPr>
                        <a:t>кц</a:t>
                      </a:r>
                      <a:endParaRPr lang="ru-RU" sz="15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5719" marR="35719" marT="0" marB="71438" anchor="ctr"/>
                </a:tc>
                <a:extLst>
                  <a:ext uri="{0D108BD9-81ED-4DB2-BD59-A6C34878D82A}">
                    <a16:rowId xmlns:a16="http://schemas.microsoft.com/office/drawing/2014/main" xmlns="" val="300301932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79512" y="2276872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b="1" dirty="0" smtClean="0"/>
              <a:t>Пример №3</a:t>
            </a:r>
            <a:endParaRPr lang="ru-RU" sz="2100" dirty="0"/>
          </a:p>
          <a:p>
            <a:endParaRPr lang="ru-RU" sz="21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6016" y="2271325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b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Пример №4</a:t>
            </a:r>
            <a:endParaRPr lang="ru-RU" sz="2100" b="1" dirty="0"/>
          </a:p>
          <a:p>
            <a:endParaRPr lang="ru-RU" sz="2100" b="1" dirty="0"/>
          </a:p>
        </p:txBody>
      </p:sp>
      <p:pic>
        <p:nvPicPr>
          <p:cNvPr id="13" name="Объект 12" descr="http://kpolyakov.spb.ru/cms/images/989.gif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732704" y="2802924"/>
            <a:ext cx="1628777" cy="160818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Прямоугольник 14"/>
          <p:cNvSpPr/>
          <p:nvPr/>
        </p:nvSpPr>
        <p:spPr>
          <a:xfrm>
            <a:off x="6361481" y="2347976"/>
            <a:ext cx="275946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ru-RU" sz="1500" b="1" dirty="0"/>
              <a:t>нц пока снизу свободно</a:t>
            </a:r>
          </a:p>
          <a:p>
            <a:pPr>
              <a:lnSpc>
                <a:spcPct val="80000"/>
              </a:lnSpc>
            </a:pPr>
            <a:r>
              <a:rPr lang="ru-RU" sz="1500" b="1" dirty="0"/>
              <a:t>  вниз</a:t>
            </a:r>
          </a:p>
          <a:p>
            <a:pPr>
              <a:lnSpc>
                <a:spcPct val="80000"/>
              </a:lnSpc>
            </a:pPr>
            <a:r>
              <a:rPr lang="ru-RU" sz="1500" b="1" dirty="0" err="1"/>
              <a:t>кц</a:t>
            </a:r>
            <a:endParaRPr lang="ru-RU" sz="1500" b="1" dirty="0"/>
          </a:p>
          <a:p>
            <a:pPr>
              <a:lnSpc>
                <a:spcPct val="80000"/>
              </a:lnSpc>
            </a:pPr>
            <a:r>
              <a:rPr lang="ru-RU" sz="1500" b="1" dirty="0"/>
              <a:t>нц пока справа свободно</a:t>
            </a:r>
          </a:p>
          <a:p>
            <a:pPr>
              <a:lnSpc>
                <a:spcPct val="80000"/>
              </a:lnSpc>
            </a:pPr>
            <a:r>
              <a:rPr lang="ru-RU" sz="1500" b="1" dirty="0"/>
              <a:t>  вправо</a:t>
            </a:r>
          </a:p>
          <a:p>
            <a:pPr>
              <a:lnSpc>
                <a:spcPct val="80000"/>
              </a:lnSpc>
            </a:pPr>
            <a:r>
              <a:rPr lang="ru-RU" sz="1500" b="1" dirty="0" err="1"/>
              <a:t>кц</a:t>
            </a:r>
            <a:endParaRPr lang="ru-RU" sz="1500" b="1" dirty="0"/>
          </a:p>
          <a:p>
            <a:pPr>
              <a:lnSpc>
                <a:spcPct val="80000"/>
              </a:lnSpc>
            </a:pPr>
            <a:r>
              <a:rPr lang="ru-RU" sz="1500" b="1" dirty="0"/>
              <a:t>нц пока справа стена</a:t>
            </a:r>
          </a:p>
          <a:p>
            <a:pPr>
              <a:lnSpc>
                <a:spcPct val="80000"/>
              </a:lnSpc>
            </a:pPr>
            <a:r>
              <a:rPr lang="ru-RU" sz="1500" b="1" dirty="0"/>
              <a:t>  вверх</a:t>
            </a:r>
          </a:p>
          <a:p>
            <a:pPr>
              <a:lnSpc>
                <a:spcPct val="80000"/>
              </a:lnSpc>
            </a:pPr>
            <a:r>
              <a:rPr lang="ru-RU" sz="1500" b="1" dirty="0" err="1"/>
              <a:t>кц</a:t>
            </a:r>
            <a:endParaRPr lang="ru-RU" sz="1500" b="1" dirty="0"/>
          </a:p>
          <a:p>
            <a:pPr>
              <a:lnSpc>
                <a:spcPct val="80000"/>
              </a:lnSpc>
            </a:pPr>
            <a:r>
              <a:rPr lang="ru-RU" sz="1500" b="1" dirty="0"/>
              <a:t>вправо</a:t>
            </a:r>
          </a:p>
          <a:p>
            <a:pPr>
              <a:lnSpc>
                <a:spcPct val="80000"/>
              </a:lnSpc>
            </a:pPr>
            <a:r>
              <a:rPr lang="ru-RU" sz="1500" b="1" dirty="0"/>
              <a:t>вниз</a:t>
            </a:r>
          </a:p>
          <a:p>
            <a:pPr>
              <a:lnSpc>
                <a:spcPct val="80000"/>
              </a:lnSpc>
            </a:pPr>
            <a:r>
              <a:rPr lang="ru-RU" sz="1500" b="1" dirty="0"/>
              <a:t>нц пока снизу свободно</a:t>
            </a:r>
          </a:p>
          <a:p>
            <a:pPr>
              <a:lnSpc>
                <a:spcPct val="80000"/>
              </a:lnSpc>
            </a:pPr>
            <a:r>
              <a:rPr lang="ru-RU" sz="1500" b="1" dirty="0"/>
              <a:t>  вниз</a:t>
            </a:r>
          </a:p>
          <a:p>
            <a:pPr>
              <a:lnSpc>
                <a:spcPct val="80000"/>
              </a:lnSpc>
            </a:pPr>
            <a:r>
              <a:rPr lang="ru-RU" sz="1500" b="1" dirty="0"/>
              <a:t>  закрасить</a:t>
            </a:r>
          </a:p>
          <a:p>
            <a:pPr>
              <a:lnSpc>
                <a:spcPct val="80000"/>
              </a:lnSpc>
            </a:pPr>
            <a:r>
              <a:rPr lang="ru-RU" sz="1500" b="1" dirty="0" err="1"/>
              <a:t>кц</a:t>
            </a:r>
            <a:endParaRPr lang="ru-RU" sz="1500" b="1" dirty="0"/>
          </a:p>
        </p:txBody>
      </p:sp>
    </p:spTree>
    <p:extLst>
      <p:ext uri="{BB962C8B-B14F-4D97-AF65-F5344CB8AC3E}">
        <p14:creationId xmlns:p14="http://schemas.microsoft.com/office/powerpoint/2010/main" xmlns="" val="2192848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Окно кумир после запуска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 t="947" b="14711"/>
          <a:stretch>
            <a:fillRect/>
          </a:stretch>
        </p:blipFill>
        <p:spPr bwMode="auto">
          <a:xfrm>
            <a:off x="214282" y="764704"/>
            <a:ext cx="8953954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Содержимое 9"/>
          <p:cNvSpPr txBox="1">
            <a:spLocks/>
          </p:cNvSpPr>
          <p:nvPr/>
        </p:nvSpPr>
        <p:spPr>
          <a:xfrm>
            <a:off x="5220072" y="5589240"/>
            <a:ext cx="3923928" cy="1268760"/>
          </a:xfrm>
          <a:prstGeom prst="rect">
            <a:avLst/>
          </a:prstGeom>
        </p:spPr>
        <p:txBody>
          <a:bodyPr vert="horz" lIns="0" tIns="0" rIns="0" bIns="0" rtlCol="0">
            <a:normAutofit fontScale="85000" lnSpcReduction="10000"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Справа среда исполнителя </a:t>
            </a:r>
            <a:r>
              <a:rPr kumimoji="0" lang="ru-RU" sz="32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прямоугольное клетчатое поле</a:t>
            </a: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Содержимое 2"/>
          <p:cNvSpPr txBox="1">
            <a:spLocks/>
          </p:cNvSpPr>
          <p:nvPr/>
        </p:nvSpPr>
        <p:spPr>
          <a:xfrm>
            <a:off x="467544" y="2996952"/>
            <a:ext cx="4176464" cy="1468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457200" algn="just"/>
            <a:r>
              <a:rPr lang="ru-RU" sz="3000" dirty="0" smtClean="0"/>
              <a:t>Слева поле для написания программы.</a:t>
            </a:r>
            <a:endParaRPr lang="ru-RU" sz="3000" dirty="0"/>
          </a:p>
        </p:txBody>
      </p:sp>
      <p:cxnSp>
        <p:nvCxnSpPr>
          <p:cNvPr id="7" name="Прямая со стрелкой 6"/>
          <p:cNvCxnSpPr/>
          <p:nvPr/>
        </p:nvCxnSpPr>
        <p:spPr>
          <a:xfrm rot="16200000" flipV="1">
            <a:off x="577551" y="1806825"/>
            <a:ext cx="1428760" cy="92869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rot="5400000" flipH="1" flipV="1">
            <a:off x="6050729" y="4686575"/>
            <a:ext cx="1143008" cy="500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498178"/>
          </a:xfrm>
        </p:spPr>
        <p:txBody>
          <a:bodyPr lIns="0" tIns="0" rIns="0" bIns="0">
            <a:normAutofit/>
          </a:bodyPr>
          <a:lstStyle/>
          <a:p>
            <a:r>
              <a:rPr lang="ru-RU" sz="2700" dirty="0" smtClean="0"/>
              <a:t>Для активации программы необходимо во вкладке «Вставка» выбрать </a:t>
            </a:r>
            <a:r>
              <a:rPr lang="ru-RU" sz="2700" b="1" i="1" dirty="0" smtClean="0"/>
              <a:t>робота</a:t>
            </a:r>
            <a:r>
              <a:rPr lang="ru-RU" sz="2700" dirty="0" smtClean="0"/>
              <a:t> в роли исполнителя и оператором </a:t>
            </a:r>
            <a:r>
              <a:rPr lang="ru-RU" sz="2700" b="1" i="1" dirty="0" smtClean="0">
                <a:cs typeface="Angsana New" pitchFamily="18" charset="-34"/>
              </a:rPr>
              <a:t>«</a:t>
            </a:r>
            <a:r>
              <a:rPr lang="ru-RU" sz="2700" b="1" i="1" dirty="0" err="1" smtClean="0">
                <a:cs typeface="Angsana New" pitchFamily="18" charset="-34"/>
              </a:rPr>
              <a:t>алг-нач-кон</a:t>
            </a:r>
            <a:r>
              <a:rPr lang="ru-RU" sz="2700" b="1" i="1" dirty="0" smtClean="0">
                <a:cs typeface="Angsana New" pitchFamily="18" charset="-34"/>
              </a:rPr>
              <a:t>» </a:t>
            </a:r>
            <a:r>
              <a:rPr lang="ru-RU" sz="2700" dirty="0" smtClean="0"/>
              <a:t>создать программу</a:t>
            </a:r>
            <a:endParaRPr lang="ru-RU" sz="2700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r="64740" b="53389"/>
          <a:stretch>
            <a:fillRect/>
          </a:stretch>
        </p:blipFill>
        <p:spPr bwMode="auto">
          <a:xfrm>
            <a:off x="1547664" y="1700808"/>
            <a:ext cx="6632722" cy="4932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</p:pic>
      <p:cxnSp>
        <p:nvCxnSpPr>
          <p:cNvPr id="7" name="Прямая со стрелкой 6"/>
          <p:cNvCxnSpPr/>
          <p:nvPr/>
        </p:nvCxnSpPr>
        <p:spPr>
          <a:xfrm rot="10800000">
            <a:off x="4427984" y="2276872"/>
            <a:ext cx="1500198" cy="10715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3059832" y="5229200"/>
            <a:ext cx="571504" cy="4286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Исполнитель робот имеет пять команд: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b="1" i="1" dirty="0" smtClean="0"/>
              <a:t>Вверх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1" dirty="0" smtClean="0"/>
              <a:t>Вниз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1" dirty="0" smtClean="0"/>
              <a:t>Влево</a:t>
            </a:r>
          </a:p>
          <a:p>
            <a:pPr marL="514350" indent="-514350">
              <a:buFont typeface="+mj-lt"/>
              <a:buAutoNum type="arabicPeriod"/>
            </a:pPr>
            <a:r>
              <a:rPr lang="ru-RU" b="1" i="1" dirty="0" smtClean="0"/>
              <a:t>Вправо</a:t>
            </a:r>
          </a:p>
          <a:p>
            <a:pPr>
              <a:buNone/>
            </a:pPr>
            <a:endParaRPr lang="ru-RU" b="1" i="1" dirty="0" smtClean="0"/>
          </a:p>
          <a:p>
            <a:pPr>
              <a:buNone/>
            </a:pPr>
            <a:endParaRPr lang="ru-RU" b="1" i="1" dirty="0"/>
          </a:p>
          <a:p>
            <a:pPr marL="514350" indent="-514350">
              <a:buNone/>
            </a:pPr>
            <a:r>
              <a:rPr lang="ru-RU" b="1" i="1" dirty="0" smtClean="0"/>
              <a:t>5.     Закрасить – </a:t>
            </a:r>
            <a:r>
              <a:rPr lang="ru-RU" dirty="0" smtClean="0"/>
              <a:t>закрашивает клетку, в которой находится или, в заданной пользователем</a:t>
            </a:r>
          </a:p>
          <a:p>
            <a:pPr>
              <a:buNone/>
            </a:pPr>
            <a:endParaRPr lang="ru-RU" b="1" i="1" dirty="0"/>
          </a:p>
          <a:p>
            <a:pPr>
              <a:buNone/>
            </a:pPr>
            <a:r>
              <a:rPr lang="ru-RU" b="1" i="1" dirty="0" smtClean="0"/>
              <a:t>  </a:t>
            </a:r>
          </a:p>
          <a:p>
            <a:endParaRPr lang="ru-RU" b="1" i="1" dirty="0"/>
          </a:p>
          <a:p>
            <a:endParaRPr lang="ru-RU" b="1" i="1" dirty="0"/>
          </a:p>
        </p:txBody>
      </p:sp>
      <p:sp>
        <p:nvSpPr>
          <p:cNvPr id="5" name="Правая фигурная скобка 4"/>
          <p:cNvSpPr/>
          <p:nvPr/>
        </p:nvSpPr>
        <p:spPr>
          <a:xfrm>
            <a:off x="2071670" y="1714488"/>
            <a:ext cx="1143008" cy="1428760"/>
          </a:xfrm>
          <a:prstGeom prst="rightBrace">
            <a:avLst>
              <a:gd name="adj1" fmla="val 8333"/>
              <a:gd name="adj2" fmla="val 4786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half" idx="2"/>
          </p:nvPr>
        </p:nvSpPr>
        <p:spPr>
          <a:xfrm>
            <a:off x="3347864" y="1988840"/>
            <a:ext cx="5388060" cy="777837"/>
          </a:xfrm>
        </p:spPr>
        <p:txBody>
          <a:bodyPr>
            <a:normAutofit fontScale="85000" lnSpcReduction="20000"/>
          </a:bodyPr>
          <a:lstStyle/>
          <a:p>
            <a:pPr indent="457200" algn="just">
              <a:buNone/>
            </a:pPr>
            <a:r>
              <a:rPr lang="ru-RU" dirty="0" smtClean="0"/>
              <a:t>Смещают робота на 1 клетку в указанном направлении</a:t>
            </a:r>
            <a:endParaRPr lang="ru-RU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одержимое 7"/>
          <p:cNvSpPr>
            <a:spLocks noGrp="1"/>
          </p:cNvSpPr>
          <p:nvPr>
            <p:ph sz="half" idx="1"/>
          </p:nvPr>
        </p:nvSpPr>
        <p:spPr>
          <a:xfrm>
            <a:off x="539552" y="2420888"/>
            <a:ext cx="3538736" cy="2404864"/>
          </a:xfrm>
        </p:spPr>
        <p:txBody>
          <a:bodyPr/>
          <a:lstStyle/>
          <a:p>
            <a:pPr marL="0" indent="342900" algn="just">
              <a:spcBef>
                <a:spcPts val="0"/>
              </a:spcBef>
              <a:buNone/>
            </a:pPr>
            <a:r>
              <a:rPr lang="ru-RU" dirty="0" smtClean="0"/>
              <a:t>Данные команды можно набирать </a:t>
            </a:r>
            <a:r>
              <a:rPr lang="ru-RU" b="1" i="1" dirty="0" smtClean="0"/>
              <a:t>вручную</a:t>
            </a:r>
            <a:r>
              <a:rPr lang="ru-RU" dirty="0" smtClean="0"/>
              <a:t>, а можно их  выбрать в меню </a:t>
            </a:r>
            <a:r>
              <a:rPr lang="ru-RU" b="1" i="1" dirty="0" smtClean="0"/>
              <a:t>«Вставка»</a:t>
            </a:r>
            <a:endParaRPr lang="ru-RU" b="1" i="1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r="70047" b="53389"/>
          <a:stretch>
            <a:fillRect/>
          </a:stretch>
        </p:blipFill>
        <p:spPr bwMode="auto">
          <a:xfrm>
            <a:off x="4214810" y="1714488"/>
            <a:ext cx="4407115" cy="3857652"/>
          </a:xfrm>
          <a:prstGeom prst="rect">
            <a:avLst/>
          </a:prstGeom>
          <a:solidFill>
            <a:schemeClr val="accent2"/>
          </a:solidFill>
          <a:ln w="9525">
            <a:solidFill>
              <a:srgbClr val="FF0000"/>
            </a:solidFill>
            <a:miter lim="800000"/>
            <a:headEnd/>
            <a:tailEnd/>
          </a:ln>
        </p:spPr>
      </p:pic>
      <p:sp>
        <p:nvSpPr>
          <p:cNvPr id="13" name="Левая фигурная скобка 12"/>
          <p:cNvSpPr/>
          <p:nvPr/>
        </p:nvSpPr>
        <p:spPr>
          <a:xfrm>
            <a:off x="5500694" y="3500438"/>
            <a:ext cx="428628" cy="857256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>
            <a:normAutofit/>
          </a:bodyPr>
          <a:lstStyle/>
          <a:p>
            <a:r>
              <a:rPr lang="ru-RU" dirty="0" smtClean="0"/>
              <a:t>Вставка команд</a:t>
            </a:r>
            <a:endParaRPr lang="ru-RU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95536" y="980728"/>
            <a:ext cx="3043230" cy="4525963"/>
          </a:xfrm>
        </p:spPr>
        <p:txBody>
          <a:bodyPr>
            <a:normAutofit fontScale="92500" lnSpcReduction="20000"/>
          </a:bodyPr>
          <a:lstStyle/>
          <a:p>
            <a:pPr marL="0" indent="342900" algn="just">
              <a:spcBef>
                <a:spcPts val="0"/>
              </a:spcBef>
              <a:buNone/>
            </a:pPr>
            <a:r>
              <a:rPr lang="ru-RU" dirty="0" smtClean="0"/>
              <a:t>Задать роботу определенную обстановку можно во вкладке «робот» выбрав команду «Новая обстановка»</a:t>
            </a:r>
          </a:p>
          <a:p>
            <a:pPr marL="0" indent="342900" algn="just">
              <a:spcBef>
                <a:spcPts val="0"/>
              </a:spcBef>
              <a:buNone/>
            </a:pPr>
            <a:r>
              <a:rPr lang="ru-RU" dirty="0" smtClean="0"/>
              <a:t>В открывшемся окне необходимо  задать определенное количество столбцов и строк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 r="48703" b="8804"/>
          <a:stretch>
            <a:fillRect/>
          </a:stretch>
        </p:blipFill>
        <p:spPr bwMode="auto">
          <a:xfrm>
            <a:off x="3563888" y="764704"/>
            <a:ext cx="5400000" cy="540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 стрелкой 10"/>
          <p:cNvCxnSpPr/>
          <p:nvPr/>
        </p:nvCxnSpPr>
        <p:spPr>
          <a:xfrm rot="10800000">
            <a:off x="6804248" y="1916832"/>
            <a:ext cx="642942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 l="42783" t="39145" r="43445" b="42804"/>
          <a:stretch>
            <a:fillRect/>
          </a:stretch>
        </p:blipFill>
        <p:spPr bwMode="auto">
          <a:xfrm>
            <a:off x="5652120" y="3789040"/>
            <a:ext cx="2611648" cy="273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Создание обстановки для робота</a:t>
            </a:r>
            <a:endParaRPr lang="ru-RU" dirty="0"/>
          </a:p>
        </p:txBody>
      </p: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205680" y="44624"/>
            <a:ext cx="8686800" cy="1214445"/>
          </a:xfrm>
        </p:spPr>
        <p:txBody>
          <a:bodyPr>
            <a:normAutofit fontScale="92500" lnSpcReduction="10000"/>
          </a:bodyPr>
          <a:lstStyle/>
          <a:p>
            <a:pPr marL="0" indent="342900" algn="just">
              <a:spcBef>
                <a:spcPts val="0"/>
              </a:spcBef>
              <a:buNone/>
            </a:pPr>
            <a:r>
              <a:rPr lang="ru-RU" dirty="0" smtClean="0"/>
              <a:t>Можно отредактировать текущую обстановку: поменять количество и масштаб клеток, закрасить клетки, построить стены, поменять исходное положение робота</a:t>
            </a:r>
            <a:endParaRPr lang="ru-RU" dirty="0"/>
          </a:p>
        </p:txBody>
      </p:sp>
      <p:sp>
        <p:nvSpPr>
          <p:cNvPr id="8" name="Содержимое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ru-RU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 t="1338" b="5000"/>
          <a:stretch>
            <a:fillRect/>
          </a:stretch>
        </p:blipFill>
        <p:spPr bwMode="auto">
          <a:xfrm>
            <a:off x="357158" y="1357298"/>
            <a:ext cx="8631465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Прямая со стрелкой 10"/>
          <p:cNvCxnSpPr/>
          <p:nvPr/>
        </p:nvCxnSpPr>
        <p:spPr>
          <a:xfrm flipV="1">
            <a:off x="1643042" y="2214554"/>
            <a:ext cx="714380" cy="357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07053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21776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423</TotalTime>
  <Words>356</Words>
  <Application>Microsoft Office PowerPoint</Application>
  <PresentationFormat>Экран (4:3)</PresentationFormat>
  <Paragraphs>106</Paragraphs>
  <Slides>14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5" baseType="lpstr">
      <vt:lpstr>Тема Office</vt:lpstr>
      <vt:lpstr>Робот в приложении Кумир</vt:lpstr>
      <vt:lpstr>Окно кумир после запуска</vt:lpstr>
      <vt:lpstr>Для активации программы необходимо во вкладке «Вставка» выбрать робота в роли исполнителя и оператором «алг-нач-кон» создать программу</vt:lpstr>
      <vt:lpstr>Исполнитель робот имеет пять команд:</vt:lpstr>
      <vt:lpstr>Вставка команд</vt:lpstr>
      <vt:lpstr>Создание обстановки для робота</vt:lpstr>
      <vt:lpstr>Слайд 7</vt:lpstr>
      <vt:lpstr>Слайд 8</vt:lpstr>
      <vt:lpstr>Слайд 9</vt:lpstr>
      <vt:lpstr>Слайд 10</vt:lpstr>
      <vt:lpstr>Слайд 11</vt:lpstr>
      <vt:lpstr>ПРИМЕРЫ РЕШЕНИЯ ЗАДАНИЯ</vt:lpstr>
      <vt:lpstr>ПРИМЕРЫ РЕШЕНИЯ ЗАДАНИЯ</vt:lpstr>
      <vt:lpstr>ПРИМЕРЫ РЕШЕНИЯ ЗАДАНИЯ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Робот в приложении Кумир</dc:title>
  <dc:creator>Андрей</dc:creator>
  <cp:lastModifiedBy>ГИА</cp:lastModifiedBy>
  <cp:revision>20</cp:revision>
  <dcterms:created xsi:type="dcterms:W3CDTF">2019-10-31T11:12:02Z</dcterms:created>
  <dcterms:modified xsi:type="dcterms:W3CDTF">2024-11-08T10:58:14Z</dcterms:modified>
</cp:coreProperties>
</file>