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2645" y="-106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557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49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62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680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013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169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62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41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099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027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541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66AF-4B16-40D1-AF6D-68C4940ECE39}" type="datetimeFigureOut">
              <a:rPr lang="ko-KR" altLang="en-US" smtClean="0"/>
              <a:pPr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22918-1E43-4C30-9BF1-8B26693D0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27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3733800" y="8211820"/>
            <a:ext cx="2717800" cy="853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673AE0B-7906-4B37-A920-F2E45C13933E}"/>
              </a:ext>
            </a:extLst>
          </p:cNvPr>
          <p:cNvSpPr/>
          <p:nvPr/>
        </p:nvSpPr>
        <p:spPr>
          <a:xfrm>
            <a:off x="1" y="-178130"/>
            <a:ext cx="6857999" cy="1934431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        AI Beauty Shop </a:t>
            </a:r>
          </a:p>
          <a:p>
            <a:pPr lvl="0" algn="ctr"/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                   (Cycle GAN</a:t>
            </a:r>
            <a:r>
              <a:rPr lang="ko-KR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을 활용한 가상 미용</a:t>
            </a:r>
            <a:r>
              <a:rPr lang="en-US" altLang="ko-K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)</a:t>
            </a:r>
            <a:endParaRPr lang="ko-KR" alt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7E66C3-1CB2-4975-AB12-EAE784E073BF}"/>
              </a:ext>
            </a:extLst>
          </p:cNvPr>
          <p:cNvSpPr txBox="1"/>
          <p:nvPr/>
        </p:nvSpPr>
        <p:spPr>
          <a:xfrm>
            <a:off x="339371" y="9407690"/>
            <a:ext cx="2655625" cy="288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en-US" altLang="ko-KR" sz="1406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</a:t>
            </a:r>
            <a:r>
              <a:rPr lang="ko-KR" altLang="en-US" sz="1406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이인현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4ADD5AE-0BC1-443E-82A9-126CFA348378}"/>
              </a:ext>
            </a:extLst>
          </p:cNvPr>
          <p:cNvSpPr/>
          <p:nvPr/>
        </p:nvSpPr>
        <p:spPr>
          <a:xfrm>
            <a:off x="5496831" y="9407690"/>
            <a:ext cx="1207382" cy="308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6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2017.11.21</a:t>
            </a:r>
            <a:endParaRPr lang="ko-KR" altLang="en-US" sz="1406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8A94141-73D3-41CF-8EEC-8A410D49D1AB}"/>
              </a:ext>
            </a:extLst>
          </p:cNvPr>
          <p:cNvGrpSpPr/>
          <p:nvPr/>
        </p:nvGrpSpPr>
        <p:grpSpPr>
          <a:xfrm>
            <a:off x="216887" y="1918130"/>
            <a:ext cx="6420821" cy="1369013"/>
            <a:chOff x="36253" y="1777232"/>
            <a:chExt cx="6738057" cy="144081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ACE2641A-52C8-4736-A421-380D3D5ACC0F}"/>
                </a:ext>
              </a:extLst>
            </p:cNvPr>
            <p:cNvSpPr/>
            <p:nvPr/>
          </p:nvSpPr>
          <p:spPr>
            <a:xfrm>
              <a:off x="36253" y="1979555"/>
              <a:ext cx="6738057" cy="1238496"/>
            </a:xfrm>
            <a:prstGeom prst="roundRect">
              <a:avLst>
                <a:gd name="adj" fmla="val 9910"/>
              </a:avLst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0911" indent="-200911" algn="just">
                <a:buFont typeface="Arial" panose="020B0604020202020204" pitchFamily="34" charset="0"/>
                <a:buChar char="•"/>
              </a:pPr>
              <a:endParaRPr lang="en-US" altLang="ko-KR" sz="984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16F219B-A1E7-4D76-969A-49B163FC1A49}"/>
                </a:ext>
              </a:extLst>
            </p:cNvPr>
            <p:cNvSpPr/>
            <p:nvPr/>
          </p:nvSpPr>
          <p:spPr>
            <a:xfrm>
              <a:off x="659238" y="1777232"/>
              <a:ext cx="674900" cy="416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1969" dirty="0">
                  <a:solidFill>
                    <a:srgbClr val="0066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  <a:endParaRPr lang="en-US" altLang="ko-KR" sz="1969" dirty="0">
                <a:solidFill>
                  <a:srgbClr val="0066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09B4B9A-59BF-4FD1-B785-E6E3746D1760}"/>
              </a:ext>
            </a:extLst>
          </p:cNvPr>
          <p:cNvGrpSpPr/>
          <p:nvPr/>
        </p:nvGrpSpPr>
        <p:grpSpPr>
          <a:xfrm>
            <a:off x="216889" y="3398043"/>
            <a:ext cx="6420820" cy="1183682"/>
            <a:chOff x="355468" y="3774194"/>
            <a:chExt cx="9131834" cy="215879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99DC479F-0E9C-468B-B634-FA740825049C}"/>
                </a:ext>
              </a:extLst>
            </p:cNvPr>
            <p:cNvSpPr/>
            <p:nvPr/>
          </p:nvSpPr>
          <p:spPr>
            <a:xfrm>
              <a:off x="355468" y="4128271"/>
              <a:ext cx="9131834" cy="1804715"/>
            </a:xfrm>
            <a:prstGeom prst="roundRect">
              <a:avLst>
                <a:gd name="adj" fmla="val 9910"/>
              </a:avLst>
            </a:prstGeom>
            <a:noFill/>
            <a:ln w="571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0911" indent="-200911" algn="just">
                <a:buFont typeface="Arial" panose="020B0604020202020204" pitchFamily="34" charset="0"/>
                <a:buChar char="•"/>
              </a:pPr>
              <a:endParaRPr lang="en-US" altLang="ko-KR" sz="984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78A9D82-9A06-4E30-83F2-8805424488AD}"/>
                </a:ext>
              </a:extLst>
            </p:cNvPr>
            <p:cNvSpPr/>
            <p:nvPr/>
          </p:nvSpPr>
          <p:spPr>
            <a:xfrm>
              <a:off x="1209843" y="3774194"/>
              <a:ext cx="1566697" cy="721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1969" dirty="0">
                  <a:solidFill>
                    <a:srgbClr val="0066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개발방법</a:t>
              </a:r>
              <a:endParaRPr lang="en-US" altLang="ko-KR" sz="1969" dirty="0">
                <a:solidFill>
                  <a:srgbClr val="0066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F5C853C-0D11-41E0-91A3-CE430DA41C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2907"/>
          <a:stretch/>
        </p:blipFill>
        <p:spPr>
          <a:xfrm>
            <a:off x="2857236" y="9314676"/>
            <a:ext cx="1143528" cy="470203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A83456DC-4EBA-4D8B-BE4A-14898739DDC0}"/>
              </a:ext>
            </a:extLst>
          </p:cNvPr>
          <p:cNvSpPr/>
          <p:nvPr/>
        </p:nvSpPr>
        <p:spPr>
          <a:xfrm>
            <a:off x="241270" y="4885378"/>
            <a:ext cx="6420821" cy="4309944"/>
          </a:xfrm>
          <a:prstGeom prst="roundRect">
            <a:avLst>
              <a:gd name="adj" fmla="val 3346"/>
            </a:avLst>
          </a:prstGeom>
          <a:noFill/>
          <a:ln w="571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911" indent="-200911" algn="just">
              <a:buFont typeface="Arial" panose="020B0604020202020204" pitchFamily="34" charset="0"/>
              <a:buChar char="•"/>
            </a:pPr>
            <a:endParaRPr lang="en-US" altLang="ko-KR" sz="984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9F386CB-A867-422F-9E96-D5E0B5671EDC}"/>
              </a:ext>
            </a:extLst>
          </p:cNvPr>
          <p:cNvSpPr/>
          <p:nvPr/>
        </p:nvSpPr>
        <p:spPr>
          <a:xfrm>
            <a:off x="780032" y="4687697"/>
            <a:ext cx="1556768" cy="3953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969" dirty="0">
                <a:solidFill>
                  <a:srgbClr val="0066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구조</a:t>
            </a:r>
            <a:endParaRPr lang="en-US" altLang="ko-KR" sz="1969" dirty="0">
              <a:solidFill>
                <a:srgbClr val="0066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7CAF22-E1F8-48F1-A4D2-4F625FA2013D}"/>
              </a:ext>
            </a:extLst>
          </p:cNvPr>
          <p:cNvSpPr txBox="1"/>
          <p:nvPr/>
        </p:nvSpPr>
        <p:spPr>
          <a:xfrm>
            <a:off x="334231" y="2259812"/>
            <a:ext cx="6401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사용자가 가상의 환경에서 </a:t>
            </a:r>
            <a:r>
              <a:rPr lang="ko-KR" altLang="en-US" sz="1400" b="1" dirty="0">
                <a:solidFill>
                  <a:srgbClr val="FF0000"/>
                </a:solidFill>
              </a:rPr>
              <a:t>염색 및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화장품 테스트</a:t>
            </a:r>
            <a:r>
              <a:rPr lang="ko-KR" altLang="en-US" sz="1400" b="1" dirty="0"/>
              <a:t>를 수행할 수 있도록  인공지능 학습시킴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정확한 위치 탐색 및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자연스러운 채색을 위해 </a:t>
            </a:r>
            <a:r>
              <a:rPr lang="en-US" altLang="ko-KR" sz="1400" b="1" dirty="0"/>
              <a:t>Cycle GAN </a:t>
            </a:r>
            <a:r>
              <a:rPr lang="ko-KR" altLang="en-US" sz="1400" b="1" dirty="0"/>
              <a:t>활용</a:t>
            </a:r>
            <a:r>
              <a:rPr lang="en-US" altLang="ko-KR" sz="1400" b="1" dirty="0"/>
              <a:t>.</a:t>
            </a:r>
          </a:p>
          <a:p>
            <a:r>
              <a:rPr lang="en-US" altLang="ko-KR" sz="1200" b="1" dirty="0">
                <a:latin typeface="맑은 고딕"/>
                <a:ea typeface="맑은 고딕"/>
              </a:rPr>
              <a:t>※ </a:t>
            </a:r>
            <a:r>
              <a:rPr lang="ko-KR" altLang="en-US" sz="1200" b="1" dirty="0"/>
              <a:t>기존의 가상 미용 모델들은 얼굴의 영역을 탐색하여 선택된 영역에 임의의  </a:t>
            </a:r>
            <a:endParaRPr lang="en-US" altLang="ko-KR" sz="1200" b="1" dirty="0"/>
          </a:p>
          <a:p>
            <a:r>
              <a:rPr lang="en-US" altLang="ko-KR" sz="1200" b="1" dirty="0"/>
              <a:t>     </a:t>
            </a:r>
            <a:r>
              <a:rPr lang="ko-KR" altLang="en-US" sz="1200" b="1" dirty="0"/>
              <a:t>색상을 채색하는 방식으로 자연스럽지 않은 문제가 있었음</a:t>
            </a:r>
            <a:r>
              <a:rPr lang="en-US" altLang="ko-KR" sz="1200" b="1" dirty="0"/>
              <a:t>. (</a:t>
            </a:r>
            <a:r>
              <a:rPr lang="ko-KR" altLang="en-US" sz="1200" b="1" dirty="0"/>
              <a:t>주로 </a:t>
            </a:r>
            <a:r>
              <a:rPr lang="en-US" altLang="ko-KR" sz="1200" b="1" dirty="0"/>
              <a:t>CNN </a:t>
            </a:r>
            <a:r>
              <a:rPr lang="ko-KR" altLang="en-US" sz="1200" b="1" dirty="0"/>
              <a:t>방식</a:t>
            </a:r>
            <a:r>
              <a:rPr lang="en-US" altLang="ko-KR" sz="1200" b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D331C28-DD16-4E51-9384-937884E07338}"/>
              </a:ext>
            </a:extLst>
          </p:cNvPr>
          <p:cNvSpPr txBox="1"/>
          <p:nvPr/>
        </p:nvSpPr>
        <p:spPr>
          <a:xfrm>
            <a:off x="303012" y="3740569"/>
            <a:ext cx="662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</a:t>
            </a:r>
            <a:r>
              <a:rPr lang="ko-KR" altLang="en-US" sz="1400" b="1" dirty="0"/>
              <a:t>상태의 이미지들과 </a:t>
            </a:r>
            <a:r>
              <a:rPr lang="en-US" altLang="ko-KR" sz="1400" b="1" dirty="0"/>
              <a:t>Y</a:t>
            </a:r>
            <a:r>
              <a:rPr lang="ko-KR" altLang="en-US" sz="1400" b="1" dirty="0"/>
              <a:t>상태의 이미지들간의 상태 변환 경로를 학습 시킴으로써 </a:t>
            </a:r>
            <a:r>
              <a:rPr lang="en-US" altLang="ko-KR" sz="1400" b="1" dirty="0"/>
              <a:t>Mapping </a:t>
            </a:r>
            <a:r>
              <a:rPr lang="ko-KR" altLang="en-US" sz="1400" b="1" dirty="0"/>
              <a:t>모델을 획득함</a:t>
            </a:r>
            <a:r>
              <a:rPr lang="en-US" altLang="ko-KR" sz="1400" b="1" dirty="0"/>
              <a:t>. (Cycle GAN Model) </a:t>
            </a:r>
          </a:p>
          <a:p>
            <a:r>
              <a:rPr lang="ko-KR" altLang="en-US" sz="1400" b="1" dirty="0"/>
              <a:t>학습을 통해 얻은 두 개의 </a:t>
            </a:r>
            <a:r>
              <a:rPr lang="en-US" altLang="ko-KR" sz="1400" b="1" dirty="0"/>
              <a:t>Mapping </a:t>
            </a:r>
            <a:r>
              <a:rPr lang="ko-KR" altLang="en-US" sz="1400" b="1" dirty="0"/>
              <a:t>모델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/>
              <a:t>X</a:t>
            </a:r>
            <a:r>
              <a:rPr lang="en-US" altLang="ko-KR" sz="1400" b="1" dirty="0" smtClean="0"/>
              <a:t>→Y, Y→X)</a:t>
            </a:r>
            <a:r>
              <a:rPr lang="ko-KR" altLang="en-US" sz="1400" b="1" dirty="0"/>
              <a:t>을 활용하여 가상 미용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수행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2536" y="5814569"/>
            <a:ext cx="928694" cy="75548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검정색 머리카락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rgbClr val="FF0000"/>
                </a:solidFill>
              </a:rPr>
              <a:t>X *</a:t>
            </a:r>
            <a:r>
              <a:rPr lang="ko-KR" altLang="en-US" sz="1200" b="1" spc="-60" dirty="0">
                <a:solidFill>
                  <a:srgbClr val="FF0000"/>
                </a:solidFill>
              </a:rPr>
              <a:t> </a:t>
            </a:r>
            <a:endParaRPr lang="en-US" altLang="ko-KR" sz="1200" b="1" spc="-60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536" y="7655913"/>
            <a:ext cx="1071570" cy="596517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rgbClr val="FF0000"/>
                </a:solidFill>
              </a:rPr>
              <a:t>G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검정색 →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노란색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34106" y="5820664"/>
            <a:ext cx="1071570" cy="749393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노란색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머리카락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rgbClr val="FF0000"/>
                </a:solidFill>
              </a:rPr>
              <a:t>Y *</a:t>
            </a:r>
            <a:endParaRPr lang="ko-KR" altLang="en-US" sz="1200" b="1" spc="-60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52845" y="5311318"/>
            <a:ext cx="2857520" cy="1588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8640" y="5097004"/>
            <a:ext cx="280416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Training Process (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프로세스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3855596" y="5304591"/>
            <a:ext cx="2571449" cy="513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35877" y="5056093"/>
            <a:ext cx="195734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Application (</a:t>
            </a:r>
            <a:r>
              <a:rPr lang="ko-KR" altLang="en-US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활용</a:t>
            </a:r>
            <a:r>
              <a:rPr lang="en-US" altLang="ko-KR" sz="15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7534" y="5784239"/>
            <a:ext cx="638253" cy="100013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</a:t>
            </a:r>
            <a:endParaRPr lang="en-US" altLang="ko-KR" sz="10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과정</a:t>
            </a:r>
            <a:endParaRPr lang="en-US" altLang="ko-KR" sz="10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7534" y="7662009"/>
            <a:ext cx="638253" cy="57150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결과물</a:t>
            </a:r>
            <a:endParaRPr lang="en-US" altLang="ko-KR" sz="10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32905" y="5555320"/>
            <a:ext cx="1455922" cy="428919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검정색   머리카락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>
                <a:solidFill>
                  <a:schemeClr val="tx1"/>
                </a:solidFill>
              </a:rPr>
              <a:t>사용자</a:t>
            </a:r>
            <a:r>
              <a:rPr lang="en-US" altLang="ko-KR" sz="1200" b="1" spc="-60" dirty="0">
                <a:solidFill>
                  <a:schemeClr val="tx1"/>
                </a:solidFill>
              </a:rPr>
              <a:t>)</a:t>
            </a:r>
            <a:r>
              <a:rPr lang="ko-KR" altLang="en-US" sz="1200" b="1" spc="-6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32905" y="6269701"/>
            <a:ext cx="1466082" cy="64294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rgbClr val="FF0000"/>
                </a:solidFill>
              </a:rPr>
              <a:t>G </a:t>
            </a:r>
            <a:r>
              <a:rPr lang="ko-KR" altLang="en-US" sz="1200" b="1" spc="-60" dirty="0">
                <a:solidFill>
                  <a:schemeClr val="tx1"/>
                </a:solidFill>
              </a:rPr>
              <a:t>모델</a:t>
            </a:r>
            <a:endParaRPr lang="en-US" altLang="ko-KR" sz="1200" b="1" spc="-6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32905" y="7198395"/>
            <a:ext cx="1445762" cy="57150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노란색 머리카락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200" b="1" spc="-60" dirty="0">
                <a:solidFill>
                  <a:schemeClr val="tx1"/>
                </a:solidFill>
              </a:rPr>
              <a:t>(</a:t>
            </a:r>
            <a:r>
              <a:rPr lang="ko-KR" altLang="en-US" sz="1200" b="1" spc="-60" dirty="0">
                <a:solidFill>
                  <a:schemeClr val="tx1"/>
                </a:solidFill>
              </a:rPr>
              <a:t>사용자</a:t>
            </a:r>
            <a:r>
              <a:rPr lang="en-US" altLang="ko-KR" sz="1200" b="1" spc="-60" dirty="0">
                <a:solidFill>
                  <a:schemeClr val="tx1"/>
                </a:solidFill>
              </a:rPr>
              <a:t>)</a:t>
            </a:r>
            <a:r>
              <a:rPr lang="ko-KR" altLang="en-US" sz="1200" b="1" spc="-6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rot="5400000">
            <a:off x="4426722" y="6117387"/>
            <a:ext cx="291538" cy="1309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2"/>
            <a:endCxn id="31" idx="0"/>
          </p:cNvCxnSpPr>
          <p:nvPr/>
        </p:nvCxnSpPr>
        <p:spPr>
          <a:xfrm rot="5400000">
            <a:off x="4417990" y="7050439"/>
            <a:ext cx="285752" cy="1016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8" idx="0"/>
            <a:endCxn id="20" idx="0"/>
          </p:cNvCxnSpPr>
          <p:nvPr/>
        </p:nvCxnSpPr>
        <p:spPr>
          <a:xfrm rot="16200000" flipH="1">
            <a:off x="2095339" y="5246112"/>
            <a:ext cx="6095" cy="1143008"/>
          </a:xfrm>
          <a:prstGeom prst="bentConnector3">
            <a:avLst>
              <a:gd name="adj1" fmla="val -275045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0060" y="5403039"/>
            <a:ext cx="1181100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rgbClr val="FF0000"/>
                </a:solidFill>
                <a:latin typeface="+mn-ea"/>
              </a:rPr>
              <a:t>G (</a:t>
            </a:r>
            <a:r>
              <a:rPr lang="ko-KR" altLang="en-US" sz="1200" b="1" spc="-60" dirty="0" err="1">
                <a:solidFill>
                  <a:srgbClr val="FF0000"/>
                </a:solidFill>
                <a:latin typeface="+mn-ea"/>
              </a:rPr>
              <a:t>생성자</a:t>
            </a:r>
            <a:r>
              <a:rPr lang="en-US" altLang="ko-KR" sz="1200" b="1" spc="-60" dirty="0">
                <a:solidFill>
                  <a:srgbClr val="FF0000"/>
                </a:solidFill>
                <a:latin typeface="+mn-ea"/>
              </a:rPr>
              <a:t>) </a:t>
            </a:r>
            <a:endParaRPr lang="ko-KR" altLang="en-US" sz="1200" b="1" spc="-6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 rot="5400000" flipH="1">
            <a:off x="2098387" y="6053313"/>
            <a:ext cx="1" cy="1071570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2120" y="6838194"/>
            <a:ext cx="1082040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rgbClr val="FF0000"/>
                </a:solidFill>
                <a:latin typeface="+mn-ea"/>
              </a:rPr>
              <a:t>F (</a:t>
            </a:r>
            <a:r>
              <a:rPr lang="ko-KR" altLang="en-US" sz="1200" b="1" spc="-60" dirty="0" err="1">
                <a:solidFill>
                  <a:srgbClr val="FF0000"/>
                </a:solidFill>
                <a:latin typeface="+mn-ea"/>
              </a:rPr>
              <a:t>생성자</a:t>
            </a:r>
            <a:r>
              <a:rPr lang="en-US" altLang="ko-KR" sz="1200" b="1" spc="-60" dirty="0">
                <a:solidFill>
                  <a:srgbClr val="FF0000"/>
                </a:solidFill>
                <a:latin typeface="+mn-ea"/>
              </a:rPr>
              <a:t>) 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1199944" y="6788122"/>
            <a:ext cx="428632" cy="468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6200000" flipH="1">
            <a:off x="2578640" y="6781682"/>
            <a:ext cx="455288" cy="31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7907" y="6998685"/>
            <a:ext cx="64294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Dx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구분자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3521" y="6994359"/>
            <a:ext cx="642942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Dy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구분자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205544" y="7655913"/>
            <a:ext cx="1071570" cy="596517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rgbClr val="FF0000"/>
                </a:solidFill>
              </a:rPr>
              <a:t>F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노란색 → 검정색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cxnSp>
        <p:nvCxnSpPr>
          <p:cNvPr id="43" name="Shape 42"/>
          <p:cNvCxnSpPr>
            <a:stCxn id="19" idx="2"/>
            <a:endCxn id="30" idx="1"/>
          </p:cNvCxnSpPr>
          <p:nvPr/>
        </p:nvCxnSpPr>
        <p:spPr>
          <a:xfrm rot="5400000" flipH="1" flipV="1">
            <a:off x="1884984" y="6304509"/>
            <a:ext cx="1661258" cy="2234584"/>
          </a:xfrm>
          <a:prstGeom prst="bentConnector4">
            <a:avLst>
              <a:gd name="adj1" fmla="val -7034"/>
              <a:gd name="adj2" fmla="val 91088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after_000007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528" y="6854637"/>
            <a:ext cx="931260" cy="931260"/>
          </a:xfrm>
          <a:prstGeom prst="rect">
            <a:avLst/>
          </a:prstGeom>
        </p:spPr>
      </p:pic>
      <p:pic>
        <p:nvPicPr>
          <p:cNvPr id="58" name="그림 57" descr="New_00000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0" y="5532700"/>
            <a:ext cx="925974" cy="925974"/>
          </a:xfrm>
          <a:prstGeom prst="rect">
            <a:avLst/>
          </a:prstGeom>
        </p:spPr>
      </p:pic>
      <p:cxnSp>
        <p:nvCxnSpPr>
          <p:cNvPr id="62" name="직선 화살표 연결선 61"/>
          <p:cNvCxnSpPr>
            <a:stCxn id="58" idx="2"/>
            <a:endCxn id="55" idx="0"/>
          </p:cNvCxnSpPr>
          <p:nvPr/>
        </p:nvCxnSpPr>
        <p:spPr>
          <a:xfrm rot="5400000">
            <a:off x="5715392" y="6652441"/>
            <a:ext cx="395963" cy="8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78851" y="6481387"/>
            <a:ext cx="290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60" dirty="0">
                <a:solidFill>
                  <a:srgbClr val="FF0000"/>
                </a:solidFill>
              </a:rPr>
              <a:t>G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747368" y="7821399"/>
            <a:ext cx="2785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※ </a:t>
            </a:r>
            <a:r>
              <a:rPr lang="ko-KR" altLang="en-US" sz="1000" dirty="0">
                <a:latin typeface="+mj-ea"/>
                <a:ea typeface="+mj-ea"/>
              </a:rPr>
              <a:t>자연스러운 노란색 머리카락으로 변환됨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200" dirty="0">
                <a:latin typeface="+mj-ea"/>
                <a:ea typeface="+mj-ea"/>
              </a:rPr>
              <a:t> 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5760" y="8392160"/>
            <a:ext cx="330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※ Cycle GAN</a:t>
            </a:r>
            <a:r>
              <a:rPr lang="ko-KR" altLang="en-US" sz="1000" dirty="0">
                <a:latin typeface="+mj-ea"/>
                <a:ea typeface="+mj-ea"/>
              </a:rPr>
              <a:t>에서는 </a:t>
            </a:r>
            <a:r>
              <a:rPr lang="en-US" altLang="ko-KR" sz="1000" dirty="0">
                <a:latin typeface="+mj-ea"/>
                <a:ea typeface="+mj-ea"/>
              </a:rPr>
              <a:t>X*(</a:t>
            </a:r>
            <a:r>
              <a:rPr lang="ko-KR" altLang="en-US" sz="1000" dirty="0">
                <a:latin typeface="+mj-ea"/>
                <a:ea typeface="+mj-ea"/>
              </a:rPr>
              <a:t>검정색 머리카락 이미지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dirty="0">
                <a:latin typeface="+mj-ea"/>
                <a:ea typeface="+mj-ea"/>
              </a:rPr>
              <a:t>와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   Y*(</a:t>
            </a:r>
            <a:r>
              <a:rPr lang="ko-KR" altLang="en-US" sz="1000" dirty="0">
                <a:latin typeface="+mj-ea"/>
                <a:ea typeface="+mj-ea"/>
              </a:rPr>
              <a:t>노란색 머리카락 이미지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  <a:r>
              <a:rPr lang="ko-KR" altLang="en-US" sz="1000" dirty="0">
                <a:latin typeface="+mj-ea"/>
                <a:ea typeface="+mj-ea"/>
              </a:rPr>
              <a:t>의 동일한 짝을 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   </a:t>
            </a:r>
            <a:r>
              <a:rPr lang="ko-KR" altLang="en-US" sz="1000" dirty="0">
                <a:latin typeface="+mj-ea"/>
                <a:ea typeface="+mj-ea"/>
              </a:rPr>
              <a:t>맞추지 않고도</a:t>
            </a:r>
            <a:r>
              <a:rPr lang="en-US" altLang="ko-KR" sz="1000" dirty="0">
                <a:latin typeface="+mj-ea"/>
                <a:ea typeface="+mj-ea"/>
              </a:rPr>
              <a:t>(Unpaired Data Set) </a:t>
            </a:r>
            <a:r>
              <a:rPr lang="ko-KR" altLang="en-US" sz="1000" dirty="0">
                <a:latin typeface="+mj-ea"/>
                <a:ea typeface="+mj-ea"/>
              </a:rPr>
              <a:t>이미지를 학습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  </a:t>
            </a:r>
            <a:r>
              <a:rPr lang="ko-KR" altLang="en-US" sz="1000" dirty="0">
                <a:latin typeface="+mj-ea"/>
                <a:ea typeface="+mj-ea"/>
              </a:rPr>
              <a:t> 시킬 수 있어 실용성이 높음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81005" y="8229600"/>
            <a:ext cx="311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※ F </a:t>
            </a:r>
            <a:r>
              <a:rPr lang="ko-KR" altLang="en-US" sz="1000" dirty="0">
                <a:latin typeface="+mj-ea"/>
                <a:ea typeface="+mj-ea"/>
              </a:rPr>
              <a:t>모델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노란색 머리카락 → 검정색 머리카락</a:t>
            </a:r>
            <a:endParaRPr lang="en-US" altLang="ko-KR" sz="1000" dirty="0">
              <a:latin typeface="+mj-ea"/>
              <a:ea typeface="+mj-ea"/>
            </a:endParaRPr>
          </a:p>
        </p:txBody>
      </p:sp>
      <p:pic>
        <p:nvPicPr>
          <p:cNvPr id="1026" name="Picture 2" descr="C:\Users\STANLEY\Desktop\New_000003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4520" y="8445564"/>
            <a:ext cx="571500" cy="571500"/>
          </a:xfrm>
          <a:prstGeom prst="rect">
            <a:avLst/>
          </a:prstGeom>
          <a:noFill/>
        </p:spPr>
      </p:pic>
      <p:pic>
        <p:nvPicPr>
          <p:cNvPr id="1027" name="Picture 3" descr="C:\Users\STANLEY\Desktop\New_0000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5769" y="8424346"/>
            <a:ext cx="579698" cy="579698"/>
          </a:xfrm>
          <a:prstGeom prst="rect">
            <a:avLst/>
          </a:prstGeom>
          <a:noFill/>
        </p:spPr>
      </p:pic>
      <p:sp>
        <p:nvSpPr>
          <p:cNvPr id="50" name="직사각형 49"/>
          <p:cNvSpPr/>
          <p:nvPr/>
        </p:nvSpPr>
        <p:spPr>
          <a:xfrm>
            <a:off x="5258811" y="8416867"/>
            <a:ext cx="258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60" dirty="0">
                <a:solidFill>
                  <a:srgbClr val="FF0000"/>
                </a:solidFill>
              </a:rPr>
              <a:t>F</a:t>
            </a:r>
            <a:endParaRPr lang="ko-KR" altLang="en-US" sz="1400" dirty="0"/>
          </a:p>
        </p:txBody>
      </p:sp>
      <p:cxnSp>
        <p:nvCxnSpPr>
          <p:cNvPr id="66" name="직선 연결선 65"/>
          <p:cNvCxnSpPr/>
          <p:nvPr/>
        </p:nvCxnSpPr>
        <p:spPr>
          <a:xfrm rot="5400000">
            <a:off x="1680882" y="7046258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I beauty에 대한 이미지 검색결과">
            <a:extLst>
              <a:ext uri="{FF2B5EF4-FFF2-40B4-BE49-F238E27FC236}">
                <a16:creationId xmlns:a16="http://schemas.microsoft.com/office/drawing/2014/main" xmlns="" id="{2A988C99-9F45-4013-BB08-A35DDF1D6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43" y="214528"/>
            <a:ext cx="1853238" cy="123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658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224</Words>
  <Application>Microsoft Office PowerPoint</Application>
  <PresentationFormat>A4 용지(210x297mm)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아라</dc:creator>
  <cp:lastModifiedBy>STANLEY</cp:lastModifiedBy>
  <cp:revision>57</cp:revision>
  <dcterms:created xsi:type="dcterms:W3CDTF">2017-11-03T07:32:25Z</dcterms:created>
  <dcterms:modified xsi:type="dcterms:W3CDTF">2017-11-10T09:51:22Z</dcterms:modified>
</cp:coreProperties>
</file>