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 bookmarkIdSeed="2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546" r:id="rId2"/>
    <p:sldId id="579" r:id="rId3"/>
    <p:sldId id="556" r:id="rId4"/>
    <p:sldId id="581" r:id="rId5"/>
    <p:sldId id="583" r:id="rId6"/>
    <p:sldId id="584" r:id="rId7"/>
    <p:sldId id="585" r:id="rId8"/>
    <p:sldId id="580" r:id="rId9"/>
    <p:sldId id="586" r:id="rId10"/>
    <p:sldId id="587" r:id="rId11"/>
    <p:sldId id="588" r:id="rId12"/>
    <p:sldId id="589" r:id="rId13"/>
    <p:sldId id="590" r:id="rId14"/>
    <p:sldId id="591" r:id="rId15"/>
    <p:sldId id="592" r:id="rId16"/>
    <p:sldId id="593" r:id="rId17"/>
    <p:sldId id="594" r:id="rId18"/>
    <p:sldId id="601" r:id="rId19"/>
    <p:sldId id="596" r:id="rId20"/>
    <p:sldId id="597" r:id="rId21"/>
    <p:sldId id="598" r:id="rId22"/>
    <p:sldId id="599" r:id="rId23"/>
    <p:sldId id="260" r:id="rId24"/>
  </p:sldIdLst>
  <p:sldSz cx="9144000" cy="5143500" type="screen16x9"/>
  <p:notesSz cx="6858000" cy="9144000"/>
  <p:defaultTextStyle>
    <a:defPPr>
      <a:defRPr lang="ko-KR"/>
    </a:defPPr>
    <a:lvl1pPr marL="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6FF"/>
    <a:srgbClr val="7F7F7F"/>
    <a:srgbClr val="B9D69A"/>
    <a:srgbClr val="B9D6A1"/>
    <a:srgbClr val="BAD6AC"/>
    <a:srgbClr val="93CEDE"/>
    <a:srgbClr val="92CCDD"/>
    <a:srgbClr val="97D2E4"/>
    <a:srgbClr val="B4C5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69" autoAdjust="0"/>
    <p:restoredTop sz="90295" autoAdjust="0"/>
  </p:normalViewPr>
  <p:slideViewPr>
    <p:cSldViewPr snapToGrid="0" snapToObjects="1">
      <p:cViewPr>
        <p:scale>
          <a:sx n="75" d="100"/>
          <a:sy n="75" d="100"/>
        </p:scale>
        <p:origin x="1328" y="308"/>
      </p:cViewPr>
      <p:guideLst>
        <p:guide orient="horz" pos="2160"/>
        <p:guide pos="384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69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1" d="100"/>
          <a:sy n="81" d="100"/>
        </p:scale>
        <p:origin x="238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B5C2A-8783-3B41-BE9B-58B16EFC91EC}" type="datetimeFigureOut">
              <a:rPr kumimoji="1" lang="ko-KR" altLang="en-US" smtClean="0"/>
              <a:t>2019-03-18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A0325-E41E-704F-AACF-109EED76655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8532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29123-992E-0C48-A07D-B05DF080B928}" type="datetimeFigureOut">
              <a:rPr kumimoji="1" lang="ko-KR" altLang="en-US" smtClean="0"/>
              <a:t>2019-03-18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3F48E-0531-934E-BD15-F719ACEE986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4544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1" name="직사각형 20"/>
          <p:cNvSpPr/>
          <p:nvPr userDrawn="1"/>
        </p:nvSpPr>
        <p:spPr>
          <a:xfrm>
            <a:off x="0" y="1"/>
            <a:ext cx="9144000" cy="5143499"/>
          </a:xfrm>
          <a:prstGeom prst="rect">
            <a:avLst/>
          </a:prstGeom>
          <a:gradFill>
            <a:gsLst>
              <a:gs pos="0">
                <a:srgbClr val="00B0F0">
                  <a:alpha val="75000"/>
                </a:srgbClr>
              </a:gs>
              <a:gs pos="65000">
                <a:schemeClr val="accent1">
                  <a:lumMod val="50000"/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kumimoji="1" lang="ko-KR" altLang="en-US"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2" name="제목 1"/>
          <p:cNvSpPr>
            <a:spLocks noGrp="1"/>
          </p:cNvSpPr>
          <p:nvPr userDrawn="1">
            <p:ph type="ctrTitle"/>
          </p:nvPr>
        </p:nvSpPr>
        <p:spPr>
          <a:xfrm>
            <a:off x="257512" y="1145894"/>
            <a:ext cx="8578535" cy="2230928"/>
          </a:xfrm>
        </p:spPr>
        <p:txBody>
          <a:bodyPr anchor="b">
            <a:noAutofit/>
          </a:bodyPr>
          <a:lstStyle>
            <a:lvl1pPr algn="l">
              <a:defRPr sz="7200" b="1">
                <a:solidFill>
                  <a:schemeClr val="bg1"/>
                </a:solidFill>
                <a:latin typeface="Malgun Gothic" charset="-127"/>
                <a:ea typeface="Malgun Gothic" charset="-127"/>
                <a:cs typeface="Malgun Gothic" charset="-127"/>
              </a:defRPr>
            </a:lvl1pPr>
          </a:lstStyle>
          <a:p>
            <a:r>
              <a:rPr kumimoji="1" lang="ko-KR" altLang="en-US" dirty="0" smtClean="0"/>
              <a:t>마스터 제목 스타일 편집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 userDrawn="1">
            <p:ph type="subTitle" idx="1"/>
          </p:nvPr>
        </p:nvSpPr>
        <p:spPr>
          <a:xfrm>
            <a:off x="288687" y="3453810"/>
            <a:ext cx="8499946" cy="585755"/>
          </a:xfrm>
        </p:spPr>
        <p:txBody>
          <a:bodyPr anchor="t">
            <a:normAutofit/>
          </a:bodyPr>
          <a:lstStyle>
            <a:lvl1pPr marL="0" indent="0" algn="l">
              <a:buNone/>
              <a:defRPr sz="1400" b="1" i="0">
                <a:solidFill>
                  <a:schemeClr val="bg1"/>
                </a:solidFill>
                <a:latin typeface="Malgun Gothic" charset="-127"/>
                <a:ea typeface="Malgun Gothic" charset="-127"/>
                <a:cs typeface="Malgun Gothic" charset="-127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17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직사각형 13"/>
          <p:cNvSpPr/>
          <p:nvPr userDrawn="1"/>
        </p:nvSpPr>
        <p:spPr>
          <a:xfrm>
            <a:off x="0" y="1"/>
            <a:ext cx="9144000" cy="5143499"/>
          </a:xfrm>
          <a:prstGeom prst="rect">
            <a:avLst/>
          </a:prstGeom>
          <a:gradFill>
            <a:gsLst>
              <a:gs pos="0">
                <a:srgbClr val="00B0F0">
                  <a:alpha val="75000"/>
                </a:srgbClr>
              </a:gs>
              <a:gs pos="65000">
                <a:schemeClr val="accent1">
                  <a:lumMod val="50000"/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kumimoji="1" lang="ko-KR" altLang="en-US"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algun Gothic" charset="-127"/>
                <a:ea typeface="Malgun Gothic" charset="-127"/>
                <a:cs typeface="Malgun Gothic" charset="-127"/>
              </a:defRPr>
            </a:lvl1pPr>
          </a:lstStyle>
          <a:p>
            <a:fld id="{8D8CDA1C-C8DB-6D4F-9A0E-253C3D190382}" type="datetime1">
              <a:rPr kumimoji="1" lang="ko-KR" altLang="en-US" smtClean="0"/>
              <a:pPr/>
              <a:t>2019-03-18</a:t>
            </a:fld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algun Gothic" charset="-127"/>
                <a:ea typeface="Malgun Gothic" charset="-127"/>
                <a:cs typeface="Malgun Gothic" charset="-127"/>
              </a:defRPr>
            </a:lvl1pPr>
          </a:lstStyle>
          <a:p>
            <a:fld id="{2C03336B-2CC4-714F-B954-2BFFB4D18482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3609064" y="1"/>
            <a:ext cx="5534937" cy="5143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3047" y="342900"/>
            <a:ext cx="3082970" cy="1200150"/>
          </a:xfrm>
        </p:spPr>
        <p:txBody>
          <a:bodyPr anchor="b">
            <a:noAutofit/>
          </a:bodyPr>
          <a:lstStyle>
            <a:lvl1pPr>
              <a:defRPr sz="7200" b="0">
                <a:solidFill>
                  <a:srgbClr val="00B0F0"/>
                </a:solidFill>
                <a:latin typeface="Malgun Gothic" charset="-127"/>
                <a:ea typeface="Malgun Gothic" charset="-127"/>
                <a:cs typeface="Malgun Gothic" charset="-127"/>
              </a:defRPr>
            </a:lvl1pPr>
          </a:lstStyle>
          <a:p>
            <a:r>
              <a:rPr kumimoji="1" lang="ko-KR" altLang="en-US" dirty="0" smtClean="0"/>
              <a:t>마스터 제목 스타일 편집</a:t>
            </a:r>
            <a:endParaRPr kumimoji="1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63047" y="1543050"/>
            <a:ext cx="3082970" cy="3112622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latin typeface="Malgun Gothic" charset="-127"/>
                <a:ea typeface="Malgun Gothic" charset="-127"/>
                <a:cs typeface="Malgun Gothic" charset="-127"/>
              </a:defRPr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kumimoji="1" lang="ko-KR" altLang="en-US" dirty="0" smtClean="0"/>
              <a:t>마스터 텍스트 스타일을 편집하려면 클릭</a:t>
            </a:r>
          </a:p>
        </p:txBody>
      </p:sp>
      <p:sp>
        <p:nvSpPr>
          <p:cNvPr id="8" name="내용 개체 틀 3"/>
          <p:cNvSpPr>
            <a:spLocks noGrp="1"/>
          </p:cNvSpPr>
          <p:nvPr>
            <p:ph sz="half" idx="13"/>
          </p:nvPr>
        </p:nvSpPr>
        <p:spPr>
          <a:xfrm>
            <a:off x="3881120" y="1543050"/>
            <a:ext cx="4996702" cy="3115936"/>
          </a:xfrm>
        </p:spPr>
        <p:txBody>
          <a:bodyPr>
            <a:normAutofit/>
          </a:bodyPr>
          <a:lstStyle>
            <a:lvl1pPr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Malgun Gothic" charset="-127"/>
                <a:ea typeface="Malgun Gothic" charset="-127"/>
                <a:cs typeface="Malgun Gothic" charset="-127"/>
              </a:defRPr>
            </a:lvl1pPr>
            <a:lvl2pPr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Malgun Gothic" charset="-127"/>
                <a:ea typeface="Malgun Gothic" charset="-127"/>
                <a:cs typeface="Malgun Gothic" charset="-127"/>
              </a:defRPr>
            </a:lvl2pPr>
            <a:lvl3pPr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Malgun Gothic" charset="-127"/>
                <a:ea typeface="Malgun Gothic" charset="-127"/>
                <a:cs typeface="Malgun Gothic" charset="-127"/>
              </a:defRPr>
            </a:lvl3pPr>
            <a:lvl4pPr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Malgun Gothic" charset="-127"/>
                <a:ea typeface="Malgun Gothic" charset="-127"/>
                <a:cs typeface="Malgun Gothic" charset="-127"/>
              </a:defRPr>
            </a:lvl4pPr>
            <a:lvl5pPr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Malgun Gothic" charset="-127"/>
                <a:ea typeface="Malgun Gothic" charset="-127"/>
                <a:cs typeface="Malgun Gothic" charset="-127"/>
              </a:defRPr>
            </a:lvl5pPr>
          </a:lstStyle>
          <a:p>
            <a:pPr lvl="0"/>
            <a:r>
              <a:rPr kumimoji="1" lang="ko-KR" altLang="en-US" dirty="0" smtClean="0"/>
              <a:t>마스터 텍스트 스타일을 편집하려면 클릭</a:t>
            </a:r>
          </a:p>
          <a:p>
            <a:pPr lvl="1"/>
            <a:r>
              <a:rPr kumimoji="1" lang="ko-KR" altLang="en-US" dirty="0" smtClean="0"/>
              <a:t>두 번째 수준</a:t>
            </a:r>
          </a:p>
          <a:p>
            <a:pPr lvl="2"/>
            <a:r>
              <a:rPr kumimoji="1" lang="ko-KR" altLang="en-US" dirty="0" smtClean="0"/>
              <a:t>세 번째 수준</a:t>
            </a:r>
          </a:p>
          <a:p>
            <a:pPr lvl="3"/>
            <a:r>
              <a:rPr kumimoji="1" lang="ko-KR" altLang="en-US" dirty="0" smtClean="0"/>
              <a:t>네 번째 수준</a:t>
            </a:r>
          </a:p>
          <a:p>
            <a:pPr lvl="4"/>
            <a:r>
              <a:rPr kumimoji="1" lang="ko-KR" altLang="en-US" dirty="0" smtClean="0"/>
              <a:t>다섯 번째 수준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887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8346"/>
          <a:stretch/>
        </p:blipFill>
        <p:spPr>
          <a:xfrm>
            <a:off x="0" y="0"/>
            <a:ext cx="9144000" cy="599440"/>
          </a:xfrm>
          <a:prstGeom prst="rect">
            <a:avLst/>
          </a:prstGeom>
        </p:spPr>
      </p:pic>
      <p:sp>
        <p:nvSpPr>
          <p:cNvPr id="7" name="직사각형 6"/>
          <p:cNvSpPr/>
          <p:nvPr userDrawn="1"/>
        </p:nvSpPr>
        <p:spPr>
          <a:xfrm>
            <a:off x="0" y="1"/>
            <a:ext cx="9144000" cy="599439"/>
          </a:xfrm>
          <a:prstGeom prst="rect">
            <a:avLst/>
          </a:prstGeom>
          <a:gradFill>
            <a:gsLst>
              <a:gs pos="0">
                <a:srgbClr val="00B0F0">
                  <a:alpha val="75000"/>
                </a:srgbClr>
              </a:gs>
              <a:gs pos="65000">
                <a:schemeClr val="accent1">
                  <a:lumMod val="50000"/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kumimoji="1" lang="ko-KR" altLang="en-US"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3047" y="131883"/>
            <a:ext cx="8614775" cy="365957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  <a:latin typeface="Malgun Gothic" charset="-127"/>
                <a:ea typeface="Malgun Gothic" charset="-127"/>
                <a:cs typeface="Malgun Gothic" charset="-127"/>
              </a:defRPr>
            </a:lvl1pPr>
          </a:lstStyle>
          <a:p>
            <a:r>
              <a:rPr kumimoji="1" lang="ko-KR" altLang="en-US" dirty="0" smtClean="0"/>
              <a:t>마스터 제목 스타일 편집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3047" y="843280"/>
            <a:ext cx="8614775" cy="3814817"/>
          </a:xfrm>
        </p:spPr>
        <p:txBody>
          <a:bodyPr/>
          <a:lstStyle>
            <a:lvl1pPr>
              <a:defRPr>
                <a:latin typeface="Malgun Gothic" charset="-127"/>
                <a:ea typeface="Malgun Gothic" charset="-127"/>
                <a:cs typeface="Malgun Gothic" charset="-127"/>
              </a:defRPr>
            </a:lvl1pPr>
            <a:lvl2pPr>
              <a:defRPr>
                <a:latin typeface="Malgun Gothic" charset="-127"/>
                <a:ea typeface="Malgun Gothic" charset="-127"/>
                <a:cs typeface="Malgun Gothic" charset="-127"/>
              </a:defRPr>
            </a:lvl2pPr>
            <a:lvl3pPr>
              <a:defRPr>
                <a:latin typeface="Malgun Gothic" charset="-127"/>
                <a:ea typeface="Malgun Gothic" charset="-127"/>
                <a:cs typeface="Malgun Gothic" charset="-127"/>
              </a:defRPr>
            </a:lvl3pPr>
            <a:lvl4pPr>
              <a:defRPr>
                <a:latin typeface="Malgun Gothic" charset="-127"/>
                <a:ea typeface="Malgun Gothic" charset="-127"/>
                <a:cs typeface="Malgun Gothic" charset="-127"/>
              </a:defRPr>
            </a:lvl4pPr>
            <a:lvl5pPr>
              <a:defRPr>
                <a:latin typeface="Malgun Gothic" charset="-127"/>
                <a:ea typeface="Malgun Gothic" charset="-127"/>
                <a:cs typeface="Malgun Gothic" charset="-127"/>
              </a:defRPr>
            </a:lvl5pPr>
          </a:lstStyle>
          <a:p>
            <a:pPr lvl="0"/>
            <a:r>
              <a:rPr kumimoji="1" lang="ko-KR" altLang="en-US" dirty="0" smtClean="0"/>
              <a:t>마스터 텍스트 스타일을 편집하려면 클릭</a:t>
            </a:r>
          </a:p>
          <a:p>
            <a:pPr lvl="1"/>
            <a:r>
              <a:rPr kumimoji="1" lang="ko-KR" altLang="en-US" dirty="0" smtClean="0"/>
              <a:t>두 번째 수준</a:t>
            </a:r>
          </a:p>
          <a:p>
            <a:pPr lvl="2"/>
            <a:r>
              <a:rPr kumimoji="1" lang="ko-KR" altLang="en-US" dirty="0" smtClean="0"/>
              <a:t>세 번째 수준</a:t>
            </a:r>
          </a:p>
          <a:p>
            <a:pPr lvl="3"/>
            <a:r>
              <a:rPr kumimoji="1" lang="ko-KR" altLang="en-US" dirty="0" smtClean="0"/>
              <a:t>네 번째 수준</a:t>
            </a:r>
          </a:p>
          <a:p>
            <a:pPr lvl="4"/>
            <a:r>
              <a:rPr kumimoji="1" lang="ko-KR" altLang="en-US" dirty="0" smtClean="0"/>
              <a:t>다섯 번째 수준</a:t>
            </a:r>
            <a:endParaRPr kumimoji="1"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algun Gothic" charset="-127"/>
                <a:ea typeface="Malgun Gothic" charset="-127"/>
                <a:cs typeface="Malgun Gothic" charset="-127"/>
              </a:defRPr>
            </a:lvl1pPr>
          </a:lstStyle>
          <a:p>
            <a:fld id="{2C03336B-2CC4-714F-B954-2BFFB4D18482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1134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8346"/>
          <a:stretch/>
        </p:blipFill>
        <p:spPr>
          <a:xfrm>
            <a:off x="0" y="0"/>
            <a:ext cx="9144000" cy="599440"/>
          </a:xfrm>
          <a:prstGeom prst="rect">
            <a:avLst/>
          </a:prstGeom>
        </p:spPr>
      </p:pic>
      <p:sp>
        <p:nvSpPr>
          <p:cNvPr id="6" name="직사각형 5"/>
          <p:cNvSpPr/>
          <p:nvPr userDrawn="1"/>
        </p:nvSpPr>
        <p:spPr>
          <a:xfrm>
            <a:off x="-1566" y="1"/>
            <a:ext cx="9144000" cy="599439"/>
          </a:xfrm>
          <a:prstGeom prst="rect">
            <a:avLst/>
          </a:prstGeom>
          <a:gradFill>
            <a:gsLst>
              <a:gs pos="0">
                <a:srgbClr val="00B0F0">
                  <a:alpha val="75000"/>
                </a:srgbClr>
              </a:gs>
              <a:gs pos="65000">
                <a:schemeClr val="accent1">
                  <a:lumMod val="50000"/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kumimoji="1" lang="ko-KR" altLang="en-US"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algun Gothic" charset="-127"/>
                <a:ea typeface="Malgun Gothic" charset="-127"/>
                <a:cs typeface="Malgun Gothic" charset="-127"/>
              </a:defRPr>
            </a:lvl1pPr>
          </a:lstStyle>
          <a:p>
            <a:fld id="{2C03336B-2CC4-714F-B954-2BFFB4D18482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63047" y="131883"/>
            <a:ext cx="8614775" cy="365957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  <a:latin typeface="Malgun Gothic" charset="-127"/>
                <a:ea typeface="Malgun Gothic" charset="-127"/>
                <a:cs typeface="Malgun Gothic" charset="-127"/>
              </a:defRPr>
            </a:lvl1pPr>
          </a:lstStyle>
          <a:p>
            <a:r>
              <a:rPr kumimoji="1" lang="ko-KR" altLang="en-US" dirty="0" smtClean="0"/>
              <a:t>마스터 제목 스타일 편집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3114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algun Gothic" charset="-127"/>
                <a:ea typeface="Malgun Gothic" charset="-127"/>
                <a:cs typeface="Malgun Gothic" charset="-127"/>
              </a:defRPr>
            </a:lvl1pPr>
          </a:lstStyle>
          <a:p>
            <a:fld id="{2C03336B-2CC4-714F-B954-2BFFB4D18482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885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algun Gothic" charset="-127"/>
                <a:ea typeface="Malgun Gothic" charset="-127"/>
                <a:cs typeface="Malgun Gothic" charset="-127"/>
              </a:defRPr>
            </a:lvl1pPr>
          </a:lstStyle>
          <a:p>
            <a:fld id="{EB63676D-564F-1F41-B1BC-15B553EC3540}" type="datetime1">
              <a:rPr kumimoji="1" lang="ko-KR" altLang="en-US" smtClean="0"/>
              <a:pPr/>
              <a:t>2019-03-18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263047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Malgun Gothic" charset="-127"/>
                <a:ea typeface="Malgun Gothic" charset="-127"/>
                <a:cs typeface="Malgun Gothic" charset="-127"/>
              </a:defRPr>
            </a:lvl1pPr>
          </a:lstStyle>
          <a:p>
            <a:r>
              <a:rPr kumimoji="1" lang="en-US" altLang="ko-KR" dirty="0" smtClean="0"/>
              <a:t>Team Tensor</a:t>
            </a:r>
            <a:r>
              <a:rPr kumimoji="1" lang="de-DE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Copyright </a:t>
            </a:r>
            <a:r>
              <a:rPr kumimoji="1" lang="de-DE" altLang="ko-KR" dirty="0" smtClean="0"/>
              <a:t>© </a:t>
            </a:r>
            <a:r>
              <a:rPr kumimoji="1" lang="en-US" altLang="ko-KR" dirty="0" smtClean="0"/>
              <a:t>All rights reserved.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algun Gothic" charset="-127"/>
                <a:ea typeface="Malgun Gothic" charset="-127"/>
                <a:cs typeface="Malgun Gothic" charset="-127"/>
              </a:defRPr>
            </a:lvl1pPr>
          </a:lstStyle>
          <a:p>
            <a:fld id="{2C03336B-2CC4-714F-B954-2BFFB4D18482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0" y="1"/>
            <a:ext cx="9144000" cy="5143499"/>
          </a:xfrm>
          <a:prstGeom prst="rect">
            <a:avLst/>
          </a:prstGeom>
          <a:gradFill>
            <a:gsLst>
              <a:gs pos="0">
                <a:srgbClr val="00B0F0">
                  <a:alpha val="75000"/>
                </a:srgbClr>
              </a:gs>
              <a:gs pos="65000">
                <a:schemeClr val="accent1">
                  <a:lumMod val="50000"/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kumimoji="1" lang="ko-KR" altLang="en-US"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349394" y="1921572"/>
            <a:ext cx="2445221" cy="1300356"/>
          </a:xfrm>
          <a:prstGeom prst="rect">
            <a:avLst/>
          </a:prstGeom>
          <a:noFill/>
        </p:spPr>
        <p:txBody>
          <a:bodyPr wrap="none" lIns="68580" tIns="34290" rIns="68580" bIns="34290" rtlCol="0" anchor="ctr">
            <a:spAutoFit/>
          </a:bodyPr>
          <a:lstStyle/>
          <a:p>
            <a:pPr algn="ctr"/>
            <a:r>
              <a:rPr kumimoji="1" lang="en-US" altLang="ko-KR" sz="8000" b="0" i="0" dirty="0" smtClean="0">
                <a:solidFill>
                  <a:schemeClr val="bg1"/>
                </a:solidFill>
                <a:latin typeface="Malgun Gothic" charset="-127"/>
                <a:ea typeface="Malgun Gothic" charset="-127"/>
                <a:cs typeface="Malgun Gothic" charset="-127"/>
              </a:rPr>
              <a:t>Q&amp;A</a:t>
            </a:r>
            <a:endParaRPr kumimoji="1" lang="ko-KR" altLang="en-US" sz="8000" b="0" i="0" dirty="0">
              <a:solidFill>
                <a:schemeClr val="bg1"/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698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63047" y="303662"/>
            <a:ext cx="8614775" cy="477717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/>
          <a:p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63047" y="1005214"/>
            <a:ext cx="8614775" cy="362750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dirty="0" smtClean="0"/>
              <a:t>두 번째 수준</a:t>
            </a:r>
          </a:p>
          <a:p>
            <a:pPr lvl="2"/>
            <a:r>
              <a:rPr kumimoji="1" lang="ko-KR" altLang="en-US" dirty="0" smtClean="0"/>
              <a:t>세 번째 수준</a:t>
            </a:r>
          </a:p>
          <a:p>
            <a:pPr lvl="3"/>
            <a:r>
              <a:rPr kumimoji="1" lang="ko-KR" altLang="en-US" dirty="0" smtClean="0"/>
              <a:t>네 번째 수준</a:t>
            </a:r>
          </a:p>
          <a:p>
            <a:pPr lvl="4"/>
            <a:r>
              <a:rPr kumimoji="1" lang="ko-KR" altLang="en-US" dirty="0" smtClean="0"/>
              <a:t>다섯 번째 수준</a:t>
            </a:r>
            <a:endParaRPr kumimoji="1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2429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tx1">
                    <a:lumMod val="85000"/>
                    <a:lumOff val="15000"/>
                  </a:schemeClr>
                </a:solidFill>
                <a:latin typeface="Malgun Gothic" charset="-127"/>
                <a:ea typeface="Malgun Gothic" charset="-127"/>
                <a:cs typeface="Malgun Gothic" charset="-127"/>
              </a:defRPr>
            </a:lvl1pPr>
          </a:lstStyle>
          <a:p>
            <a:fld id="{D490E64F-B7FB-AC4A-9630-7D0E4B25D25B}" type="datetime1">
              <a:rPr kumimoji="1" lang="ko-KR" altLang="en-US" smtClean="0"/>
              <a:pPr/>
              <a:t>2019-03-18</a:t>
            </a:fld>
            <a:endParaRPr kumimoji="1"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39829" y="4767263"/>
            <a:ext cx="629433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 b="1" i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charset="-127"/>
                <a:ea typeface="Malgun Gothic" charset="-127"/>
                <a:cs typeface="Malgun Gothic" charset="-127"/>
              </a:defRPr>
            </a:lvl1pPr>
          </a:lstStyle>
          <a:p>
            <a:fld id="{2C03336B-2CC4-714F-B954-2BFFB4D18482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471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0" r:id="rId2"/>
    <p:sldLayoutId id="2147483650" r:id="rId3"/>
    <p:sldLayoutId id="2147483654" r:id="rId4"/>
    <p:sldLayoutId id="2147483655" r:id="rId5"/>
    <p:sldLayoutId id="2147483658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2400" b="1" i="0" kern="1200">
          <a:solidFill>
            <a:schemeClr val="tx1">
              <a:lumMod val="75000"/>
              <a:lumOff val="25000"/>
            </a:schemeClr>
          </a:solidFill>
          <a:latin typeface="Malgun Gothic" charset="-127"/>
          <a:ea typeface="Malgun Gothic" charset="-127"/>
          <a:cs typeface="Malgun Gothic" charset="-127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/>
        <a:buChar char="•"/>
        <a:defRPr sz="1500" b="0" i="0" kern="1200">
          <a:solidFill>
            <a:schemeClr val="tx1">
              <a:lumMod val="75000"/>
              <a:lumOff val="25000"/>
            </a:schemeClr>
          </a:solidFill>
          <a:latin typeface="Malgun Gothic" charset="-127"/>
          <a:ea typeface="Malgun Gothic" charset="-127"/>
          <a:cs typeface="Malgun Gothic" charset="-127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500" b="0" i="0" kern="1200">
          <a:solidFill>
            <a:schemeClr val="tx1">
              <a:lumMod val="75000"/>
              <a:lumOff val="25000"/>
            </a:schemeClr>
          </a:solidFill>
          <a:latin typeface="Malgun Gothic" charset="-127"/>
          <a:ea typeface="Malgun Gothic" charset="-127"/>
          <a:cs typeface="Malgun Gothic" charset="-127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500" b="0" i="0" kern="1200">
          <a:solidFill>
            <a:schemeClr val="tx1">
              <a:lumMod val="75000"/>
              <a:lumOff val="25000"/>
            </a:schemeClr>
          </a:solidFill>
          <a:latin typeface="Malgun Gothic" charset="-127"/>
          <a:ea typeface="Malgun Gothic" charset="-127"/>
          <a:cs typeface="Malgun Gothic" charset="-127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500" b="0" i="0" kern="1200">
          <a:solidFill>
            <a:schemeClr val="tx1">
              <a:lumMod val="75000"/>
              <a:lumOff val="25000"/>
            </a:schemeClr>
          </a:solidFill>
          <a:latin typeface="Malgun Gothic" charset="-127"/>
          <a:ea typeface="Malgun Gothic" charset="-127"/>
          <a:cs typeface="Malgun Gothic" charset="-127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500" b="0" i="0" kern="1200">
          <a:solidFill>
            <a:schemeClr val="tx1">
              <a:lumMod val="75000"/>
              <a:lumOff val="25000"/>
            </a:schemeClr>
          </a:solidFill>
          <a:latin typeface="Malgun Gothic" charset="-127"/>
          <a:ea typeface="Malgun Gothic" charset="-127"/>
          <a:cs typeface="Malgun Gothic" charset="-127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isaacchanghau.github.io/images/deeplearning/stockpredict/rnndata.png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Relationship Id="rId6" Type="http://schemas.microsoft.com/office/2007/relationships/hdphoto" Target="../media/hdphoto5.wdp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9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11" Type="http://schemas.openxmlformats.org/officeDocument/2006/relationships/image" Target="../media/image42.png"/><Relationship Id="rId5" Type="http://schemas.openxmlformats.org/officeDocument/2006/relationships/image" Target="../media/image37.png"/><Relationship Id="rId10" Type="http://schemas.openxmlformats.org/officeDocument/2006/relationships/image" Target="../media/image41.png"/><Relationship Id="rId4" Type="http://schemas.openxmlformats.org/officeDocument/2006/relationships/image" Target="../media/image36.png"/><Relationship Id="rId9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sz="6000" dirty="0" smtClean="0"/>
              <a:t>LSTM</a:t>
            </a:r>
            <a:r>
              <a:rPr kumimoji="1" lang="ko-KR" altLang="en-US" sz="6000" dirty="0" smtClean="0"/>
              <a:t>을 이용한 </a:t>
            </a:r>
            <a:r>
              <a:rPr kumimoji="1" lang="en-US" altLang="ko-KR" sz="6000" dirty="0" smtClean="0"/>
              <a:t/>
            </a:r>
            <a:br>
              <a:rPr kumimoji="1" lang="en-US" altLang="ko-KR" sz="6000" dirty="0" smtClean="0"/>
            </a:br>
            <a:r>
              <a:rPr kumimoji="1" lang="ko-KR" altLang="en-US" sz="6000" dirty="0" smtClean="0"/>
              <a:t>주가예측</a:t>
            </a:r>
            <a:endParaRPr kumimoji="1" lang="ko-KR" altLang="en-US" sz="6000" dirty="0"/>
          </a:p>
        </p:txBody>
      </p:sp>
      <p:sp>
        <p:nvSpPr>
          <p:cNvPr id="8" name="부제 7"/>
          <p:cNvSpPr>
            <a:spLocks noGrp="1"/>
          </p:cNvSpPr>
          <p:nvPr>
            <p:ph type="subTitle" idx="1"/>
          </p:nvPr>
        </p:nvSpPr>
        <p:spPr>
          <a:xfrm>
            <a:off x="257512" y="3746687"/>
            <a:ext cx="8499946" cy="585755"/>
          </a:xfrm>
        </p:spPr>
        <p:txBody>
          <a:bodyPr>
            <a:normAutofit/>
          </a:bodyPr>
          <a:lstStyle/>
          <a:p>
            <a:r>
              <a:rPr kumimoji="1" lang="en-US" altLang="ko-KR" dirty="0"/>
              <a:t>2018.06.22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| </a:t>
            </a:r>
            <a:r>
              <a:rPr kumimoji="1" lang="ko-KR" altLang="en-US" dirty="0" err="1" smtClean="0"/>
              <a:t>이인현</a:t>
            </a:r>
            <a:endParaRPr kumimoji="1"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8515350" y="4767263"/>
            <a:ext cx="628650" cy="274637"/>
          </a:xfrm>
        </p:spPr>
        <p:txBody>
          <a:bodyPr/>
          <a:lstStyle/>
          <a:p>
            <a:fld id="{2C03336B-2CC4-714F-B954-2BFFB4D18482}" type="slidenum">
              <a:rPr kumimoji="1" lang="ko-KR" altLang="en-US" smtClean="0"/>
              <a:pPr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364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336B-2CC4-714F-B954-2BFFB4D18482}" type="slidenum">
              <a:rPr kumimoji="1" lang="ko-KR" altLang="en-US" smtClean="0"/>
              <a:pPr/>
              <a:t>10</a:t>
            </a:fld>
            <a:endParaRPr kumimoji="1"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데이터 분석 </a:t>
            </a:r>
            <a:r>
              <a:rPr lang="en-US" altLang="ko-KR" dirty="0" smtClean="0"/>
              <a:t>(2)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차원 데이터 준비</a:t>
            </a:r>
            <a:endParaRPr kumimoji="1" lang="ko-KR" altLang="en-US" dirty="0"/>
          </a:p>
        </p:txBody>
      </p:sp>
      <p:sp>
        <p:nvSpPr>
          <p:cNvPr id="5" name="텍스트 개체 틀 1"/>
          <p:cNvSpPr txBox="1">
            <a:spLocks/>
          </p:cNvSpPr>
          <p:nvPr/>
        </p:nvSpPr>
        <p:spPr>
          <a:xfrm>
            <a:off x="409689" y="841964"/>
            <a:ext cx="8273363" cy="179536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/>
          <a:p>
            <a:pPr marL="285750" indent="-285750" defTabSz="778899" latinLnBrk="0">
              <a:lnSpc>
                <a:spcPts val="1449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ko-KR" b="1" spc="-5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LSTM</a:t>
            </a:r>
            <a:r>
              <a:rPr lang="ko-KR" altLang="en-US" b="1" spc="-5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알고리즘을 학습시키기 </a:t>
            </a:r>
            <a:r>
              <a:rPr lang="ko-KR" altLang="en-US" b="1" spc="-5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위한 </a:t>
            </a:r>
            <a:r>
              <a:rPr lang="en-US" altLang="ko-KR" b="1" spc="-51" dirty="0">
                <a:solidFill>
                  <a:srgbClr val="00B0F0"/>
                </a:solidFill>
                <a:latin typeface="+mn-ea"/>
              </a:rPr>
              <a:t>3</a:t>
            </a:r>
            <a:r>
              <a:rPr lang="ko-KR" altLang="en-US" b="1" spc="-51" dirty="0">
                <a:solidFill>
                  <a:srgbClr val="00B0F0"/>
                </a:solidFill>
                <a:latin typeface="+mn-ea"/>
              </a:rPr>
              <a:t>차원 데이터</a:t>
            </a:r>
            <a:r>
              <a:rPr lang="ko-KR" altLang="en-US" b="1" spc="-5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준비함</a:t>
            </a:r>
            <a:r>
              <a:rPr lang="en-US" altLang="ko-KR" b="1" spc="-5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ko-KR" altLang="en-US" b="1" spc="-5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</a:t>
            </a:r>
            <a:r>
              <a:rPr lang="en-US" altLang="ko-KR" b="1" spc="-5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endParaRPr lang="en-US" altLang="ko-KR" b="1" spc="-5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6" name="Picture 6" descr="RNN and FNN Data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9" r="11817"/>
          <a:stretch/>
        </p:blipFill>
        <p:spPr bwMode="auto">
          <a:xfrm>
            <a:off x="409689" y="1653648"/>
            <a:ext cx="4148727" cy="175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09689" y="3411340"/>
            <a:ext cx="1837374" cy="856527"/>
          </a:xfrm>
          <a:prstGeom prst="rect">
            <a:avLst/>
          </a:prstGeom>
          <a:noFill/>
          <a:ln>
            <a:noFill/>
          </a:ln>
        </p:spPr>
        <p:txBody>
          <a:bodyPr wrap="square" lIns="77925" tIns="38963" rIns="77925" bIns="38963" anchor="t" anchorCtr="0">
            <a:noAutofit/>
          </a:bodyPr>
          <a:lstStyle/>
          <a:p>
            <a:pPr fontAlgn="base">
              <a:spcBef>
                <a:spcPts val="511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ko-KR" altLang="en-US" sz="1000" b="1" spc="-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예제 </a:t>
            </a:r>
            <a:r>
              <a:rPr lang="en-US" altLang="ko-KR" sz="1000" b="1" spc="-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(MNIST)</a:t>
            </a:r>
          </a:p>
          <a:p>
            <a:pPr fontAlgn="base">
              <a:spcBef>
                <a:spcPts val="511"/>
              </a:spcBef>
              <a:spcAft>
                <a:spcPct val="0"/>
              </a:spcAft>
            </a:pPr>
            <a:r>
              <a:rPr lang="ko-KR" altLang="en-US" sz="1000" spc="-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altLang="ko-KR" sz="1000" spc="-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Example: </a:t>
            </a:r>
            <a:r>
              <a:rPr lang="ko-KR" altLang="en-US" sz="1000" spc="-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개별 이미지 </a:t>
            </a:r>
            <a:endParaRPr lang="en-US" altLang="ko-KR" sz="1000" spc="-5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base">
              <a:spcBef>
                <a:spcPts val="511"/>
              </a:spcBef>
              <a:spcAft>
                <a:spcPct val="0"/>
              </a:spcAft>
            </a:pPr>
            <a:r>
              <a:rPr lang="en-US" altLang="ko-KR" sz="1000" spc="-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Input : </a:t>
            </a:r>
            <a:r>
              <a:rPr lang="ko-KR" altLang="en-US" sz="1000" spc="-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이미지 픽셀 </a:t>
            </a:r>
            <a:r>
              <a:rPr lang="en-US" altLang="ko-KR" sz="1000" spc="-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(Feature)</a:t>
            </a:r>
          </a:p>
        </p:txBody>
      </p:sp>
      <p:cxnSp>
        <p:nvCxnSpPr>
          <p:cNvPr id="9" name="직선 연결선 12"/>
          <p:cNvCxnSpPr/>
          <p:nvPr/>
        </p:nvCxnSpPr>
        <p:spPr>
          <a:xfrm>
            <a:off x="4807033" y="1228160"/>
            <a:ext cx="0" cy="3726414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221833" y="3411340"/>
            <a:ext cx="2253914" cy="1551255"/>
          </a:xfrm>
          <a:prstGeom prst="rect">
            <a:avLst/>
          </a:prstGeom>
          <a:noFill/>
          <a:ln>
            <a:noFill/>
          </a:ln>
        </p:spPr>
        <p:txBody>
          <a:bodyPr wrap="square" lIns="77925" tIns="38963" rIns="77925" bIns="38963" anchor="t" anchorCtr="0">
            <a:noAutofit/>
          </a:bodyPr>
          <a:lstStyle/>
          <a:p>
            <a:pPr fontAlgn="base">
              <a:spcBef>
                <a:spcPts val="511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ko-KR" altLang="en-US" sz="1000" b="1" spc="-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주가</a:t>
            </a:r>
            <a:r>
              <a:rPr lang="en-US" altLang="ko-KR" sz="1000" b="1" spc="-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000" b="1" spc="-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예측 </a:t>
            </a:r>
            <a:r>
              <a:rPr lang="en-US" altLang="ko-KR" sz="1000" b="1" spc="-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Input Data</a:t>
            </a:r>
          </a:p>
          <a:p>
            <a:pPr fontAlgn="base">
              <a:spcBef>
                <a:spcPts val="511"/>
              </a:spcBef>
              <a:spcAft>
                <a:spcPct val="0"/>
              </a:spcAft>
            </a:pPr>
            <a:r>
              <a:rPr lang="ko-KR" altLang="en-US" sz="1000" spc="-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altLang="ko-KR" sz="1000" spc="-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Example: time series</a:t>
            </a:r>
            <a:r>
              <a:rPr lang="ko-KR" altLang="en-US" sz="1000" spc="-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정보</a:t>
            </a:r>
            <a:r>
              <a:rPr lang="en-US" altLang="ko-KR" sz="1000" spc="-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</a:t>
            </a:r>
            <a:r>
              <a:rPr lang="ko-KR" altLang="en-US" sz="1000" spc="-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일자 변경</a:t>
            </a:r>
            <a:endParaRPr lang="en-US" altLang="ko-KR" sz="1000" spc="-5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base">
              <a:spcBef>
                <a:spcPts val="511"/>
              </a:spcBef>
              <a:spcAft>
                <a:spcPct val="0"/>
              </a:spcAft>
            </a:pPr>
            <a:r>
              <a:rPr lang="en-US" altLang="ko-KR" sz="1000" spc="-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values per time step  : </a:t>
            </a:r>
          </a:p>
          <a:p>
            <a:pPr fontAlgn="base">
              <a:spcBef>
                <a:spcPts val="511"/>
              </a:spcBef>
              <a:spcAft>
                <a:spcPct val="0"/>
              </a:spcAft>
            </a:pPr>
            <a:r>
              <a:rPr lang="en-US" altLang="ko-KR" sz="1000" spc="-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en-US" altLang="ko-KR" sz="1000" spc="-5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Feature</a:t>
            </a:r>
            <a:r>
              <a:rPr lang="en-US" altLang="ko-KR" sz="1000" spc="-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000" spc="-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시가</a:t>
            </a:r>
            <a:r>
              <a:rPr lang="en-US" altLang="ko-KR" sz="1000" spc="-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sz="1000" spc="-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고가</a:t>
            </a:r>
            <a:r>
              <a:rPr lang="en-US" altLang="ko-KR" sz="1000" spc="-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sz="1000" spc="-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저가</a:t>
            </a:r>
            <a:r>
              <a:rPr lang="en-US" altLang="ko-KR" sz="1000" spc="-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sz="1000" spc="-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종가</a:t>
            </a:r>
            <a:r>
              <a:rPr lang="en-US" altLang="ko-KR" sz="1000" spc="-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000" spc="-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거래량</a:t>
            </a:r>
            <a:r>
              <a:rPr lang="en-US" altLang="ko-KR" sz="1000" spc="-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fontAlgn="base">
              <a:spcBef>
                <a:spcPts val="511"/>
              </a:spcBef>
              <a:spcAft>
                <a:spcPct val="0"/>
              </a:spcAft>
            </a:pPr>
            <a:r>
              <a:rPr lang="en-US" altLang="ko-KR" sz="1000" spc="-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tim steps : window size </a:t>
            </a:r>
          </a:p>
          <a:p>
            <a:pPr fontAlgn="base">
              <a:spcBef>
                <a:spcPts val="511"/>
              </a:spcBef>
              <a:spcAft>
                <a:spcPct val="0"/>
              </a:spcAft>
            </a:pPr>
            <a:r>
              <a:rPr lang="en-US" altLang="ko-KR" sz="1000" spc="-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(</a:t>
            </a:r>
            <a:r>
              <a:rPr lang="ko-KR" altLang="en-US" sz="1000" spc="-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현재 시점의 지표를 예측하기위해 </a:t>
            </a:r>
            <a:endParaRPr lang="en-US" altLang="ko-KR" sz="1000" spc="-5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base">
              <a:spcBef>
                <a:spcPts val="511"/>
              </a:spcBef>
              <a:spcAft>
                <a:spcPct val="0"/>
              </a:spcAft>
            </a:pPr>
            <a:r>
              <a:rPr lang="en-US" altLang="ko-KR" sz="1000" spc="-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ko-KR" altLang="en-US" sz="1000" spc="-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참조되는 과거 일수</a:t>
            </a:r>
            <a:r>
              <a:rPr lang="en-US" altLang="ko-KR" sz="1000" spc="-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000" spc="-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en-US" altLang="ko-KR" sz="1000" spc="-5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/>
          <a:srcRect l="3937" t="29400" r="35032" b="28423"/>
          <a:stretch/>
        </p:blipFill>
        <p:spPr>
          <a:xfrm>
            <a:off x="5233785" y="3273209"/>
            <a:ext cx="3425204" cy="12238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5"/>
          <a:srcRect l="10542" t="53873" r="42026" b="18864"/>
          <a:stretch/>
        </p:blipFill>
        <p:spPr>
          <a:xfrm>
            <a:off x="5295038" y="1835697"/>
            <a:ext cx="3209486" cy="928884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5364926" y="2807646"/>
            <a:ext cx="3057572" cy="284840"/>
          </a:xfrm>
          <a:prstGeom prst="rect">
            <a:avLst/>
          </a:prstGeom>
          <a:noFill/>
          <a:ln>
            <a:noFill/>
          </a:ln>
        </p:spPr>
        <p:txBody>
          <a:bodyPr wrap="square" lIns="77925" tIns="38963" rIns="77925" bIns="38963" anchor="t" anchorCtr="0">
            <a:noAutofit/>
          </a:bodyPr>
          <a:lstStyle/>
          <a:p>
            <a:pPr fontAlgn="base">
              <a:spcBef>
                <a:spcPts val="511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ko-KR" altLang="en-US" sz="1000" b="1" spc="-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00" b="1" spc="-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RNN : Long Term Dependency </a:t>
            </a:r>
            <a:r>
              <a:rPr lang="ko-KR" altLang="en-US" sz="1000" b="1" spc="-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문제</a:t>
            </a:r>
            <a:endParaRPr lang="en-US" altLang="ko-KR" sz="1000" spc="-5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364926" y="4559977"/>
            <a:ext cx="3057572" cy="281284"/>
          </a:xfrm>
          <a:prstGeom prst="rect">
            <a:avLst/>
          </a:prstGeom>
          <a:noFill/>
          <a:ln>
            <a:noFill/>
          </a:ln>
        </p:spPr>
        <p:txBody>
          <a:bodyPr wrap="square" lIns="77925" tIns="38963" rIns="77925" bIns="38963" anchor="t" anchorCtr="0">
            <a:noAutofit/>
          </a:bodyPr>
          <a:lstStyle/>
          <a:p>
            <a:pPr fontAlgn="base">
              <a:spcBef>
                <a:spcPts val="511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ko-KR" altLang="en-US" sz="1000" b="1" spc="-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00" b="1" spc="-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LSTM</a:t>
            </a:r>
            <a:r>
              <a:rPr lang="en-US" altLang="ko-KR" sz="1000" spc="-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Long Short Term Memory</a:t>
            </a:r>
            <a:endParaRPr lang="en-US" altLang="ko-KR" sz="1000" b="1" spc="-5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69965" y="1236181"/>
            <a:ext cx="4320481" cy="28875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 smtClean="0"/>
              <a:t>LSTM Input Data </a:t>
            </a:r>
            <a:r>
              <a:rPr kumimoji="1" lang="ko-KR" altLang="en-US" sz="1200" b="1" dirty="0" smtClean="0"/>
              <a:t>특성</a:t>
            </a:r>
            <a:endParaRPr kumimoji="1" lang="ko-KR" altLang="en-US" sz="1200" b="1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4920729" y="1236181"/>
            <a:ext cx="3828370" cy="28875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 smtClean="0"/>
              <a:t>RNN</a:t>
            </a:r>
            <a:r>
              <a:rPr kumimoji="1" lang="ko-KR" altLang="en-US" sz="1200" b="1" dirty="0" smtClean="0"/>
              <a:t> 대비 </a:t>
            </a:r>
            <a:r>
              <a:rPr kumimoji="1" lang="en-US" altLang="ko-KR" sz="1200" b="1" dirty="0" smtClean="0"/>
              <a:t>LSTM</a:t>
            </a:r>
            <a:r>
              <a:rPr kumimoji="1" lang="ko-KR" altLang="en-US" sz="1200" b="1" dirty="0" smtClean="0"/>
              <a:t> 개선점</a:t>
            </a:r>
            <a:endParaRPr kumimoji="1"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57789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336B-2CC4-714F-B954-2BFFB4D18482}" type="slidenum">
              <a:rPr kumimoji="1" lang="ko-KR" altLang="en-US" smtClean="0"/>
              <a:pPr/>
              <a:t>11</a:t>
            </a:fld>
            <a:endParaRPr kumimoji="1"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데이터 분석 </a:t>
            </a:r>
            <a:r>
              <a:rPr lang="en-US" altLang="ko-KR" dirty="0" smtClean="0"/>
              <a:t>(3)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종가 예측 시스템 구축</a:t>
            </a:r>
            <a:endParaRPr kumimoji="1"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21147" y="1246288"/>
            <a:ext cx="930519" cy="232575"/>
          </a:xfrm>
          <a:prstGeom prst="rect">
            <a:avLst/>
          </a:prstGeom>
          <a:noFill/>
        </p:spPr>
        <p:txBody>
          <a:bodyPr lIns="77925" tIns="38963" rIns="77925" bIns="38963">
            <a:spAutoFit/>
          </a:bodyPr>
          <a:lstStyle/>
          <a:p>
            <a:pPr>
              <a:defRPr/>
            </a:pPr>
            <a:r>
              <a:rPr lang="ko-KR" altLang="en-US" sz="1000" spc="-150" dirty="0">
                <a:latin typeface="+mn-ea"/>
              </a:rPr>
              <a:t>소요 자원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2030" y="2376124"/>
            <a:ext cx="993950" cy="232575"/>
          </a:xfrm>
          <a:prstGeom prst="rect">
            <a:avLst/>
          </a:prstGeom>
          <a:noFill/>
        </p:spPr>
        <p:txBody>
          <a:bodyPr wrap="square" lIns="77925" tIns="38963" rIns="77925" bIns="38963">
            <a:spAutoFit/>
          </a:bodyPr>
          <a:lstStyle/>
          <a:p>
            <a:pPr algn="ctr">
              <a:defRPr/>
            </a:pPr>
            <a:r>
              <a:rPr lang="ko-KR" altLang="en-US" sz="1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</a:t>
            </a:r>
            <a:r>
              <a:rPr lang="en-US" altLang="ko-KR" sz="1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</a:t>
            </a:r>
            <a:r>
              <a:rPr lang="ko-KR" altLang="en-US" sz="1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획득</a:t>
            </a:r>
            <a:endParaRPr lang="ko-KR" altLang="en-US" sz="10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1330" y="3371215"/>
            <a:ext cx="914218" cy="232575"/>
          </a:xfrm>
          <a:prstGeom prst="rect">
            <a:avLst/>
          </a:prstGeom>
          <a:noFill/>
        </p:spPr>
        <p:txBody>
          <a:bodyPr wrap="square" lIns="77925" tIns="38963" rIns="77925" bIns="38963">
            <a:spAutoFit/>
          </a:bodyPr>
          <a:lstStyle/>
          <a:p>
            <a:pPr algn="ctr">
              <a:defRPr/>
            </a:pPr>
            <a:r>
              <a:rPr lang="en-US" altLang="ko-KR" sz="1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LSTM</a:t>
            </a:r>
            <a:r>
              <a:rPr lang="ko-KR" altLang="en-US" sz="1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모델학습</a:t>
            </a:r>
            <a:endParaRPr lang="en-US" altLang="ko-KR" sz="10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8502" y="4534269"/>
            <a:ext cx="926328" cy="232575"/>
          </a:xfrm>
          <a:prstGeom prst="rect">
            <a:avLst/>
          </a:prstGeom>
          <a:noFill/>
        </p:spPr>
        <p:txBody>
          <a:bodyPr wrap="square" lIns="77925" tIns="38963" rIns="77925" bIns="38963">
            <a:spAutoFit/>
          </a:bodyPr>
          <a:lstStyle/>
          <a:p>
            <a:pPr>
              <a:defRPr/>
            </a:pPr>
            <a:r>
              <a:rPr lang="ko-KR" altLang="en-US" sz="1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차일</a:t>
            </a:r>
            <a:r>
              <a:rPr lang="en-US" altLang="ko-KR" sz="1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종가</a:t>
            </a:r>
            <a:r>
              <a:rPr lang="en-US" altLang="ko-KR" sz="1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예측</a:t>
            </a:r>
            <a:endParaRPr lang="en-US" altLang="ko-KR" sz="10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20925" y="1227480"/>
            <a:ext cx="1692266" cy="563435"/>
          </a:xfrm>
          <a:prstGeom prst="rect">
            <a:avLst/>
          </a:prstGeom>
        </p:spPr>
        <p:txBody>
          <a:bodyPr wrap="square" lIns="77925" tIns="38963" rIns="77925" bIns="38963">
            <a:spAutoFit/>
          </a:bodyPr>
          <a:lstStyle/>
          <a:p>
            <a:pPr>
              <a:defRPr/>
            </a:pP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▶ 개발환경 </a:t>
            </a:r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Pycharm</a:t>
            </a:r>
          </a:p>
          <a:p>
            <a:pPr>
              <a:defRPr/>
            </a:pP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▶ 외부 </a:t>
            </a:r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API (</a:t>
            </a: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대신증권</a:t>
            </a:r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</a:p>
          <a:p>
            <a:pPr>
              <a:defRPr/>
            </a:pP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</a:t>
            </a:r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</a:t>
            </a: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시스템 연동</a:t>
            </a:r>
          </a:p>
        </p:txBody>
      </p:sp>
      <p:cxnSp>
        <p:nvCxnSpPr>
          <p:cNvPr id="15" name="직선 연결선 103"/>
          <p:cNvCxnSpPr/>
          <p:nvPr/>
        </p:nvCxnSpPr>
        <p:spPr>
          <a:xfrm>
            <a:off x="262594" y="1814785"/>
            <a:ext cx="8701935" cy="323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04"/>
          <p:cNvCxnSpPr/>
          <p:nvPr/>
        </p:nvCxnSpPr>
        <p:spPr>
          <a:xfrm>
            <a:off x="262594" y="2615530"/>
            <a:ext cx="870193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05"/>
          <p:cNvCxnSpPr/>
          <p:nvPr/>
        </p:nvCxnSpPr>
        <p:spPr>
          <a:xfrm flipV="1">
            <a:off x="262595" y="3741717"/>
            <a:ext cx="8701934" cy="819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7925" y="1527796"/>
            <a:ext cx="930520" cy="232575"/>
          </a:xfrm>
          <a:prstGeom prst="rect">
            <a:avLst/>
          </a:prstGeom>
          <a:noFill/>
        </p:spPr>
        <p:txBody>
          <a:bodyPr lIns="77925" tIns="38963" rIns="77925" bIns="38963">
            <a:spAutoFit/>
          </a:bodyPr>
          <a:lstStyle/>
          <a:p>
            <a:pPr>
              <a:defRPr/>
            </a:pPr>
            <a:r>
              <a:rPr lang="ko-KR" altLang="en-US" sz="1000" spc="-150" dirty="0">
                <a:latin typeface="+mn-ea"/>
              </a:rPr>
              <a:t>업무 영역</a:t>
            </a:r>
          </a:p>
        </p:txBody>
      </p:sp>
      <p:cxnSp>
        <p:nvCxnSpPr>
          <p:cNvPr id="19" name="직선 연결선 111"/>
          <p:cNvCxnSpPr/>
          <p:nvPr/>
        </p:nvCxnSpPr>
        <p:spPr>
          <a:xfrm>
            <a:off x="311477" y="1225688"/>
            <a:ext cx="1285624" cy="5890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547561" y="2667512"/>
            <a:ext cx="1444511" cy="1002017"/>
          </a:xfrm>
          <a:prstGeom prst="rect">
            <a:avLst/>
          </a:prstGeom>
          <a:noFill/>
        </p:spPr>
        <p:txBody>
          <a:bodyPr wrap="square" lIns="77925" tIns="38963" rIns="77925" bIns="38963">
            <a:spAutoFit/>
          </a:bodyPr>
          <a:lstStyle/>
          <a:p>
            <a:pPr>
              <a:defRPr/>
            </a:pPr>
            <a:r>
              <a:rPr lang="ko-KR" altLang="en-US" sz="1000" dirty="0">
                <a:latin typeface="+mn-ea"/>
              </a:rPr>
              <a:t>◎ </a:t>
            </a:r>
            <a:r>
              <a:rPr lang="en-US" altLang="ko-KR" sz="1000" dirty="0">
                <a:latin typeface="+mn-ea"/>
              </a:rPr>
              <a:t>LSTM </a:t>
            </a:r>
            <a:r>
              <a:rPr lang="ko-KR" altLang="en-US" sz="1000" dirty="0">
                <a:latin typeface="+mn-ea"/>
              </a:rPr>
              <a:t>학습데이터</a:t>
            </a:r>
            <a:endParaRPr lang="en-US" altLang="ko-KR" sz="1000" dirty="0"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latin typeface="+mn-ea"/>
              </a:rPr>
              <a:t>  - 3</a:t>
            </a:r>
            <a:r>
              <a:rPr lang="ko-KR" altLang="en-US" sz="1000" dirty="0">
                <a:latin typeface="+mn-ea"/>
              </a:rPr>
              <a:t>차원의 </a:t>
            </a:r>
            <a:r>
              <a:rPr lang="en-US" altLang="ko-KR" sz="1000" dirty="0" err="1">
                <a:latin typeface="+mn-ea"/>
              </a:rPr>
              <a:t>nupmy</a:t>
            </a:r>
            <a:endParaRPr lang="en-US" altLang="ko-KR" sz="1000" dirty="0"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latin typeface="+mn-ea"/>
              </a:rPr>
              <a:t>    matrix </a:t>
            </a:r>
            <a:r>
              <a:rPr lang="ko-KR" altLang="en-US" sz="1000" dirty="0">
                <a:latin typeface="+mn-ea"/>
              </a:rPr>
              <a:t>변환</a:t>
            </a:r>
            <a:endParaRPr lang="en-US" altLang="ko-KR" sz="1000" dirty="0"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latin typeface="+mn-ea"/>
              </a:rPr>
              <a:t>   1) </a:t>
            </a:r>
            <a:r>
              <a:rPr lang="ko-KR" altLang="en-US" sz="1000" dirty="0">
                <a:latin typeface="+mn-ea"/>
              </a:rPr>
              <a:t>학습 </a:t>
            </a:r>
            <a:r>
              <a:rPr lang="en-US" altLang="ko-KR" sz="1000" dirty="0">
                <a:latin typeface="+mn-ea"/>
              </a:rPr>
              <a:t>Batch</a:t>
            </a:r>
          </a:p>
          <a:p>
            <a:pPr>
              <a:defRPr/>
            </a:pPr>
            <a:r>
              <a:rPr lang="en-US" altLang="ko-KR" sz="1000" dirty="0">
                <a:latin typeface="+mn-ea"/>
              </a:rPr>
              <a:t>   2) </a:t>
            </a:r>
            <a:r>
              <a:rPr lang="ko-KR" altLang="en-US" sz="1000" dirty="0">
                <a:latin typeface="+mn-ea"/>
              </a:rPr>
              <a:t>입력 </a:t>
            </a:r>
            <a:r>
              <a:rPr lang="en-US" altLang="ko-KR" sz="1000" dirty="0">
                <a:latin typeface="+mn-ea"/>
              </a:rPr>
              <a:t>Feature </a:t>
            </a:r>
            <a:r>
              <a:rPr lang="ko-KR" altLang="en-US" sz="1000" dirty="0">
                <a:latin typeface="+mn-ea"/>
              </a:rPr>
              <a:t>수</a:t>
            </a:r>
            <a:endParaRPr lang="en-US" altLang="ko-KR" sz="1000" dirty="0"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latin typeface="+mn-ea"/>
              </a:rPr>
              <a:t>   3) Window    </a:t>
            </a:r>
            <a:r>
              <a:rPr lang="ko-KR" altLang="en-US" sz="1000" dirty="0">
                <a:latin typeface="+mn-ea"/>
              </a:rPr>
              <a:t> </a:t>
            </a:r>
            <a:endParaRPr lang="en-US" altLang="ko-KR" sz="1000" dirty="0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47767" y="3782375"/>
            <a:ext cx="1413474" cy="694240"/>
          </a:xfrm>
          <a:prstGeom prst="rect">
            <a:avLst/>
          </a:prstGeom>
          <a:noFill/>
        </p:spPr>
        <p:txBody>
          <a:bodyPr wrap="square" lIns="77925" tIns="38963" rIns="77925" bIns="38963">
            <a:spAutoFit/>
          </a:bodyPr>
          <a:lstStyle/>
          <a:p>
            <a:pPr>
              <a:defRPr/>
            </a:pPr>
            <a:r>
              <a:rPr lang="ko-KR" altLang="en-US" sz="1000" spc="-150" dirty="0">
                <a:latin typeface="+mn-ea"/>
              </a:rPr>
              <a:t>◎ 학습 및 예측 그래프</a:t>
            </a:r>
            <a:r>
              <a:rPr lang="en-US" altLang="ko-KR" sz="1000" spc="-150" dirty="0">
                <a:latin typeface="+mn-ea"/>
              </a:rPr>
              <a:t/>
            </a:r>
            <a:br>
              <a:rPr lang="en-US" altLang="ko-KR" sz="1000" spc="-150" dirty="0">
                <a:latin typeface="+mn-ea"/>
              </a:rPr>
            </a:br>
            <a:r>
              <a:rPr lang="en-US" altLang="ko-KR" sz="1000" spc="-150" dirty="0">
                <a:latin typeface="+mn-ea"/>
              </a:rPr>
              <a:t>   - </a:t>
            </a:r>
            <a:r>
              <a:rPr lang="ko-KR" altLang="en-US" sz="1000" spc="-150" dirty="0">
                <a:latin typeface="+mn-ea"/>
              </a:rPr>
              <a:t>학습</a:t>
            </a:r>
            <a:r>
              <a:rPr lang="en-US" altLang="ko-KR" sz="1000" spc="-15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Loss</a:t>
            </a:r>
            <a:r>
              <a:rPr lang="en-US" altLang="ko-KR" sz="1000" spc="-150" dirty="0">
                <a:latin typeface="+mn-ea"/>
              </a:rPr>
              <a:t> </a:t>
            </a:r>
            <a:r>
              <a:rPr lang="ko-KR" altLang="en-US" sz="1000" spc="-150" dirty="0">
                <a:latin typeface="+mn-ea"/>
              </a:rPr>
              <a:t>변화 그래프</a:t>
            </a:r>
            <a:endParaRPr lang="en-US" altLang="ko-KR" sz="1000" spc="-150" dirty="0">
              <a:latin typeface="+mn-ea"/>
            </a:endParaRPr>
          </a:p>
          <a:p>
            <a:pPr>
              <a:defRPr/>
            </a:pPr>
            <a:r>
              <a:rPr lang="en-US" altLang="ko-KR" sz="1000" spc="-150" dirty="0">
                <a:latin typeface="+mn-ea"/>
              </a:rPr>
              <a:t>   - </a:t>
            </a:r>
            <a:r>
              <a:rPr lang="en-US" altLang="ko-KR" sz="1000" dirty="0">
                <a:latin typeface="+mn-ea"/>
              </a:rPr>
              <a:t>Prediction</a:t>
            </a:r>
            <a:r>
              <a:rPr lang="ko-KR" altLang="en-US" sz="1000" spc="-150" dirty="0">
                <a:latin typeface="+mn-ea"/>
              </a:rPr>
              <a:t>과 실제 값</a:t>
            </a:r>
            <a:endParaRPr lang="en-US" altLang="ko-KR" sz="1000" spc="-150" dirty="0">
              <a:latin typeface="+mn-ea"/>
            </a:endParaRPr>
          </a:p>
          <a:p>
            <a:pPr>
              <a:defRPr/>
            </a:pPr>
            <a:r>
              <a:rPr lang="en-US" altLang="ko-KR" sz="1000" spc="-150" dirty="0">
                <a:latin typeface="+mn-ea"/>
              </a:rPr>
              <a:t>     </a:t>
            </a:r>
            <a:r>
              <a:rPr lang="ko-KR" altLang="en-US" sz="1000" spc="-150" dirty="0">
                <a:latin typeface="+mn-ea"/>
              </a:rPr>
              <a:t>비교 그래프</a:t>
            </a:r>
            <a:endParaRPr lang="en-US" altLang="ko-KR" sz="1000" spc="-150" dirty="0"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47767" y="1866148"/>
            <a:ext cx="1413474" cy="694240"/>
          </a:xfrm>
          <a:prstGeom prst="rect">
            <a:avLst/>
          </a:prstGeom>
          <a:noFill/>
        </p:spPr>
        <p:txBody>
          <a:bodyPr wrap="square" lIns="77925" tIns="38963" rIns="77925" bIns="38963">
            <a:spAutoFit/>
          </a:bodyPr>
          <a:lstStyle/>
          <a:p>
            <a:pPr>
              <a:defRPr/>
            </a:pPr>
            <a:r>
              <a:rPr lang="ko-KR" altLang="en-US" sz="1000" spc="-150" dirty="0">
                <a:latin typeface="+mn-ea"/>
              </a:rPr>
              <a:t>◎ 코스피</a:t>
            </a:r>
            <a:r>
              <a:rPr lang="en-US" altLang="ko-KR" sz="1000" spc="-150" dirty="0">
                <a:latin typeface="+mn-ea"/>
              </a:rPr>
              <a:t>, </a:t>
            </a:r>
            <a:r>
              <a:rPr lang="ko-KR" altLang="en-US" sz="1000" spc="-150" dirty="0">
                <a:latin typeface="+mn-ea"/>
              </a:rPr>
              <a:t>코스닥</a:t>
            </a:r>
            <a:endParaRPr lang="en-US" altLang="ko-KR" sz="1000" spc="-150" dirty="0">
              <a:latin typeface="+mn-ea"/>
            </a:endParaRPr>
          </a:p>
          <a:p>
            <a:pPr>
              <a:defRPr/>
            </a:pPr>
            <a:r>
              <a:rPr lang="en-US" altLang="ko-KR" sz="1000" spc="-150" dirty="0">
                <a:latin typeface="+mn-ea"/>
              </a:rPr>
              <a:t>    </a:t>
            </a:r>
            <a:r>
              <a:rPr lang="ko-KR" altLang="en-US" sz="1000" spc="-150" dirty="0" smtClean="0">
                <a:latin typeface="+mn-ea"/>
              </a:rPr>
              <a:t>선정 종목 </a:t>
            </a:r>
            <a:r>
              <a:rPr lang="en-US" altLang="ko-KR" sz="1000" spc="-150" dirty="0" smtClean="0">
                <a:latin typeface="+mn-ea"/>
              </a:rPr>
              <a:t>3</a:t>
            </a:r>
            <a:r>
              <a:rPr lang="ko-KR" altLang="en-US" sz="1000" spc="-150" dirty="0" smtClean="0">
                <a:latin typeface="+mn-ea"/>
              </a:rPr>
              <a:t>개월</a:t>
            </a:r>
            <a:r>
              <a:rPr lang="en-US" altLang="ko-KR" sz="1000" spc="-150" dirty="0" smtClean="0">
                <a:latin typeface="+mn-ea"/>
              </a:rPr>
              <a:t> </a:t>
            </a:r>
            <a:r>
              <a:rPr lang="ko-KR" altLang="en-US" sz="1000" spc="-150" dirty="0">
                <a:latin typeface="+mn-ea"/>
              </a:rPr>
              <a:t>시세</a:t>
            </a:r>
            <a:endParaRPr lang="en-US" altLang="ko-KR" sz="1000" spc="-150" dirty="0">
              <a:latin typeface="+mn-ea"/>
            </a:endParaRPr>
          </a:p>
          <a:p>
            <a:pPr>
              <a:defRPr/>
            </a:pPr>
            <a:r>
              <a:rPr lang="en-US" altLang="ko-KR" sz="1000" spc="-150" dirty="0">
                <a:latin typeface="+mn-ea"/>
              </a:rPr>
              <a:t>   (</a:t>
            </a:r>
            <a:r>
              <a:rPr lang="ko-KR" altLang="en-US" sz="1000" spc="-150" dirty="0">
                <a:latin typeface="+mn-ea"/>
              </a:rPr>
              <a:t>시가</a:t>
            </a:r>
            <a:r>
              <a:rPr lang="en-US" altLang="ko-KR" sz="1000" spc="-150" dirty="0">
                <a:latin typeface="+mn-ea"/>
              </a:rPr>
              <a:t>, </a:t>
            </a:r>
            <a:r>
              <a:rPr lang="ko-KR" altLang="en-US" sz="1000" spc="-150" dirty="0">
                <a:latin typeface="+mn-ea"/>
              </a:rPr>
              <a:t>고가</a:t>
            </a:r>
            <a:r>
              <a:rPr lang="en-US" altLang="ko-KR" sz="1000" spc="-150" dirty="0">
                <a:latin typeface="+mn-ea"/>
              </a:rPr>
              <a:t>, </a:t>
            </a:r>
            <a:r>
              <a:rPr lang="ko-KR" altLang="en-US" sz="1000" spc="-150" dirty="0">
                <a:latin typeface="+mn-ea"/>
              </a:rPr>
              <a:t>저가</a:t>
            </a:r>
            <a:r>
              <a:rPr lang="en-US" altLang="ko-KR" sz="1000" spc="-150" dirty="0">
                <a:latin typeface="+mn-ea"/>
              </a:rPr>
              <a:t>, </a:t>
            </a:r>
            <a:r>
              <a:rPr lang="ko-KR" altLang="en-US" sz="1000" spc="-150" dirty="0">
                <a:latin typeface="+mn-ea"/>
              </a:rPr>
              <a:t>종가</a:t>
            </a:r>
            <a:endParaRPr lang="en-US" altLang="ko-KR" sz="1000" spc="-150" dirty="0">
              <a:latin typeface="+mn-ea"/>
            </a:endParaRPr>
          </a:p>
          <a:p>
            <a:pPr>
              <a:defRPr/>
            </a:pPr>
            <a:r>
              <a:rPr lang="en-US" altLang="ko-KR" sz="1000" spc="-150" dirty="0">
                <a:latin typeface="+mn-ea"/>
              </a:rPr>
              <a:t>    </a:t>
            </a:r>
            <a:r>
              <a:rPr lang="ko-KR" altLang="en-US" sz="1000" spc="-150" dirty="0">
                <a:latin typeface="+mn-ea"/>
              </a:rPr>
              <a:t>거래량</a:t>
            </a:r>
            <a:r>
              <a:rPr lang="en-US" altLang="ko-KR" sz="1000" spc="-150" dirty="0" smtClean="0">
                <a:latin typeface="+mn-ea"/>
              </a:rPr>
              <a:t>) </a:t>
            </a:r>
            <a:endParaRPr lang="en-US" altLang="ko-KR" sz="1000" spc="-150" dirty="0"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75440" y="1227480"/>
            <a:ext cx="1581599" cy="401852"/>
          </a:xfrm>
          <a:prstGeom prst="rect">
            <a:avLst/>
          </a:prstGeom>
        </p:spPr>
        <p:txBody>
          <a:bodyPr wrap="square" lIns="77925" tIns="38963" rIns="77925" bIns="38963">
            <a:spAutoFit/>
          </a:bodyPr>
          <a:lstStyle/>
          <a:p>
            <a:pPr>
              <a:defRPr/>
            </a:pP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▶ </a:t>
            </a:r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LSTM </a:t>
            </a: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모델 설계</a:t>
            </a:r>
            <a:endParaRPr lang="en-US" altLang="ko-KR" sz="105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- </a:t>
            </a:r>
            <a:r>
              <a:rPr lang="en-US" altLang="ko-KR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GPU 1070 </a:t>
            </a:r>
            <a:endParaRPr lang="en-US" altLang="ko-KR" sz="105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556879" y="1227480"/>
            <a:ext cx="1218152" cy="240270"/>
          </a:xfrm>
          <a:prstGeom prst="rect">
            <a:avLst/>
          </a:prstGeom>
        </p:spPr>
        <p:txBody>
          <a:bodyPr wrap="square" lIns="77925" tIns="38963" rIns="77925" bIns="38963">
            <a:spAutoFit/>
          </a:bodyPr>
          <a:lstStyle/>
          <a:p>
            <a:pPr>
              <a:defRPr/>
            </a:pPr>
            <a:r>
              <a:rPr lang="ko-KR" altLang="en-US" sz="105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▶ 결과물</a:t>
            </a:r>
            <a:endParaRPr lang="en-US" altLang="ko-KR" sz="105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5" name="직선 연결선 125"/>
          <p:cNvCxnSpPr/>
          <p:nvPr/>
        </p:nvCxnSpPr>
        <p:spPr>
          <a:xfrm>
            <a:off x="7550924" y="1227480"/>
            <a:ext cx="0" cy="366930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132"/>
          <p:cNvCxnSpPr/>
          <p:nvPr/>
        </p:nvCxnSpPr>
        <p:spPr>
          <a:xfrm>
            <a:off x="1597101" y="1181668"/>
            <a:ext cx="0" cy="36904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/>
          <p:cNvGrpSpPr/>
          <p:nvPr/>
        </p:nvGrpSpPr>
        <p:grpSpPr>
          <a:xfrm>
            <a:off x="1653307" y="1890767"/>
            <a:ext cx="1369242" cy="642270"/>
            <a:chOff x="1642078" y="1919643"/>
            <a:chExt cx="1369242" cy="642270"/>
          </a:xfrm>
        </p:grpSpPr>
        <p:sp>
          <p:nvSpPr>
            <p:cNvPr id="8" name="직사각형 7"/>
            <p:cNvSpPr/>
            <p:nvPr/>
          </p:nvSpPr>
          <p:spPr>
            <a:xfrm>
              <a:off x="1664769" y="1921618"/>
              <a:ext cx="1291004" cy="64029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7925" tIns="38963" rIns="77925" bIns="38963" anchor="ctr"/>
            <a:lstStyle/>
            <a:p>
              <a:pPr algn="ctr">
                <a:defRPr/>
              </a:pPr>
              <a:endParaRPr lang="ko-KR" altLang="en-US" sz="1600" spc="-150">
                <a:latin typeface="+mn-e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23601" y="2133064"/>
              <a:ext cx="1167005" cy="386464"/>
            </a:xfrm>
            <a:prstGeom prst="rect">
              <a:avLst/>
            </a:prstGeom>
            <a:noFill/>
          </p:spPr>
          <p:txBody>
            <a:bodyPr wrap="square" lIns="77925" tIns="38963" rIns="77925" bIns="38963">
              <a:spAutoFit/>
            </a:bodyPr>
            <a:lstStyle/>
            <a:p>
              <a:pPr algn="ctr">
                <a:defRPr/>
              </a:pPr>
              <a:r>
                <a:rPr lang="ko-KR" altLang="en-US" sz="1000" spc="-150" dirty="0">
                  <a:latin typeface="+mn-ea"/>
                </a:rPr>
                <a:t>데이터 정제</a:t>
              </a:r>
              <a:endParaRPr lang="en-US" altLang="ko-KR" sz="1000" spc="-150" dirty="0">
                <a:latin typeface="+mn-ea"/>
              </a:endParaRPr>
            </a:p>
            <a:p>
              <a:pPr algn="ctr">
                <a:defRPr/>
              </a:pPr>
              <a:r>
                <a:rPr lang="ko-KR" altLang="en-US" sz="1000" spc="-150" dirty="0">
                  <a:latin typeface="+mn-ea"/>
                </a:rPr>
                <a:t>데이터 </a:t>
              </a:r>
              <a:r>
                <a:rPr lang="ko-KR" altLang="en-US" sz="1000" spc="-150" dirty="0" smtClean="0">
                  <a:latin typeface="+mn-ea"/>
                </a:rPr>
                <a:t>저장</a:t>
              </a:r>
              <a:endParaRPr lang="en-US" altLang="ko-KR" sz="1000" spc="-150" dirty="0">
                <a:latin typeface="+mn-ea"/>
              </a:endParaRPr>
            </a:p>
          </p:txBody>
        </p:sp>
        <p:sp>
          <p:nvSpPr>
            <p:cNvPr id="29" name="직사각형 45"/>
            <p:cNvSpPr>
              <a:spLocks noChangeArrowheads="1"/>
            </p:cNvSpPr>
            <p:nvPr/>
          </p:nvSpPr>
          <p:spPr bwMode="auto">
            <a:xfrm>
              <a:off x="1642078" y="1919643"/>
              <a:ext cx="1369242" cy="232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7925" tIns="38963" rIns="77925" bIns="3896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sz="1000" b="1" u="sng" dirty="0">
                  <a:solidFill>
                    <a:srgbClr val="FF0000"/>
                  </a:solidFill>
                  <a:latin typeface="+mn-ea"/>
                  <a:ea typeface="+mn-ea"/>
                </a:rPr>
                <a:t>★ </a:t>
              </a:r>
              <a:r>
                <a:rPr lang="en-US" altLang="ko-KR" sz="1000" b="1" u="sng" dirty="0">
                  <a:solidFill>
                    <a:srgbClr val="FF0000"/>
                  </a:solidFill>
                  <a:latin typeface="+mn-ea"/>
                  <a:ea typeface="+mn-ea"/>
                </a:rPr>
                <a:t>Data Preparation</a:t>
              </a: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2985402" y="2700673"/>
            <a:ext cx="2385322" cy="972586"/>
            <a:chOff x="2993423" y="2623674"/>
            <a:chExt cx="2385322" cy="972586"/>
          </a:xfrm>
        </p:grpSpPr>
        <p:sp>
          <p:nvSpPr>
            <p:cNvPr id="27" name="직사각형 26"/>
            <p:cNvSpPr/>
            <p:nvPr/>
          </p:nvSpPr>
          <p:spPr>
            <a:xfrm>
              <a:off x="2993874" y="2623674"/>
              <a:ext cx="2359176" cy="97258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7925" tIns="38963" rIns="77925" bIns="38963" anchor="ctr"/>
            <a:lstStyle/>
            <a:p>
              <a:pPr algn="ctr">
                <a:defRPr/>
              </a:pPr>
              <a:endParaRPr lang="ko-KR" altLang="en-US" sz="1600" spc="-150">
                <a:latin typeface="+mn-ea"/>
              </a:endParaRPr>
            </a:p>
          </p:txBody>
        </p:sp>
        <p:sp>
          <p:nvSpPr>
            <p:cNvPr id="28" name="직사각형 10"/>
            <p:cNvSpPr>
              <a:spLocks noChangeArrowheads="1"/>
            </p:cNvSpPr>
            <p:nvPr/>
          </p:nvSpPr>
          <p:spPr bwMode="auto">
            <a:xfrm>
              <a:off x="2993423" y="2644570"/>
              <a:ext cx="1912052" cy="232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77925" tIns="38963" rIns="77925" bIns="3896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sz="1000" b="1" u="sng" dirty="0">
                  <a:solidFill>
                    <a:srgbClr val="FF0000"/>
                  </a:solidFill>
                  <a:latin typeface="+mn-ea"/>
                  <a:ea typeface="+mn-ea"/>
                </a:rPr>
                <a:t>★ </a:t>
              </a:r>
              <a:r>
                <a:rPr lang="en-US" altLang="ko-KR" sz="1000" b="1" u="sng" dirty="0">
                  <a:solidFill>
                    <a:srgbClr val="FF0000"/>
                  </a:solidFill>
                  <a:latin typeface="+mn-ea"/>
                  <a:ea typeface="+mn-ea"/>
                </a:rPr>
                <a:t>LSTM</a:t>
              </a:r>
              <a:r>
                <a:rPr lang="ko-KR" altLang="en-US" sz="1000" b="1" u="sng" dirty="0">
                  <a:solidFill>
                    <a:srgbClr val="FF0000"/>
                  </a:solidFill>
                  <a:latin typeface="+mn-ea"/>
                  <a:ea typeface="+mn-ea"/>
                </a:rPr>
                <a:t>설계 및 데이터 준비</a:t>
              </a:r>
              <a:endParaRPr lang="en-US" altLang="ko-KR" sz="1000" b="1" u="sng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022298" y="2854393"/>
              <a:ext cx="2356447" cy="694240"/>
            </a:xfrm>
            <a:prstGeom prst="rect">
              <a:avLst/>
            </a:prstGeom>
          </p:spPr>
          <p:txBody>
            <a:bodyPr wrap="square" lIns="77925" tIns="38963" rIns="77925" bIns="38963">
              <a:spAutoFit/>
            </a:bodyPr>
            <a:lstStyle/>
            <a:p>
              <a:pPr>
                <a:defRPr/>
              </a:pPr>
              <a:r>
                <a:rPr lang="en-US" altLang="ko-KR" sz="1000" dirty="0" err="1">
                  <a:solidFill>
                    <a:prstClr val="black"/>
                  </a:solidFill>
                  <a:latin typeface="+mn-ea"/>
                </a:rPr>
                <a:t>Keras</a:t>
              </a:r>
              <a:r>
                <a:rPr lang="en-US" altLang="ko-KR" sz="1000" dirty="0">
                  <a:solidFill>
                    <a:prstClr val="black"/>
                  </a:solidFill>
                  <a:latin typeface="+mn-ea"/>
                </a:rPr>
                <a:t> </a:t>
              </a:r>
              <a:r>
                <a:rPr lang="ko-KR" altLang="en-US" sz="1000" dirty="0">
                  <a:solidFill>
                    <a:prstClr val="black"/>
                  </a:solidFill>
                  <a:latin typeface="+mn-ea"/>
                </a:rPr>
                <a:t>활용 </a:t>
              </a:r>
              <a:r>
                <a:rPr lang="en-US" altLang="ko-KR" sz="1000" dirty="0">
                  <a:solidFill>
                    <a:prstClr val="black"/>
                  </a:solidFill>
                  <a:latin typeface="+mn-ea"/>
                </a:rPr>
                <a:t>LSTM </a:t>
              </a:r>
              <a:r>
                <a:rPr lang="ko-KR" altLang="en-US" sz="1000" dirty="0">
                  <a:solidFill>
                    <a:prstClr val="black"/>
                  </a:solidFill>
                  <a:latin typeface="+mn-ea"/>
                </a:rPr>
                <a:t>적용</a:t>
              </a:r>
              <a:endParaRPr lang="en-US" altLang="ko-KR" sz="1000" dirty="0">
                <a:solidFill>
                  <a:prstClr val="black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000" dirty="0" smtClean="0">
                  <a:latin typeface="+mn-ea"/>
                </a:rPr>
                <a:t>- Input </a:t>
              </a:r>
              <a:r>
                <a:rPr lang="en-US" altLang="ko-KR" sz="1000" dirty="0">
                  <a:latin typeface="+mn-ea"/>
                </a:rPr>
                <a:t>size, Output size </a:t>
              </a:r>
              <a:r>
                <a:rPr lang="ko-KR" altLang="en-US" sz="1000" dirty="0" err="1">
                  <a:latin typeface="+mn-ea"/>
                </a:rPr>
                <a:t>자동매칭</a:t>
              </a:r>
              <a:r>
                <a:rPr lang="en-US" altLang="ko-KR" sz="1000" dirty="0">
                  <a:latin typeface="+mn-ea"/>
                </a:rPr>
                <a:t/>
              </a:r>
              <a:br>
                <a:rPr lang="en-US" altLang="ko-KR" sz="1000" dirty="0">
                  <a:latin typeface="+mn-ea"/>
                </a:rPr>
              </a:br>
              <a:r>
                <a:rPr lang="en-US" altLang="ko-KR" sz="1000" dirty="0" smtClean="0">
                  <a:solidFill>
                    <a:prstClr val="black"/>
                  </a:solidFill>
                  <a:latin typeface="+mn-ea"/>
                </a:rPr>
                <a:t>- </a:t>
              </a:r>
              <a:r>
                <a:rPr lang="en-US" altLang="ko-KR" sz="1000" dirty="0" err="1" smtClean="0">
                  <a:solidFill>
                    <a:prstClr val="black"/>
                  </a:solidFill>
                  <a:latin typeface="+mn-ea"/>
                </a:rPr>
                <a:t>Sklearn</a:t>
              </a:r>
              <a:r>
                <a:rPr lang="en-US" altLang="ko-KR" sz="1000" dirty="0" smtClean="0">
                  <a:solidFill>
                    <a:prstClr val="black"/>
                  </a:solidFill>
                  <a:latin typeface="+mn-ea"/>
                </a:rPr>
                <a:t> </a:t>
              </a:r>
              <a:r>
                <a:rPr lang="en-US" altLang="ko-KR" sz="1000" dirty="0" err="1">
                  <a:solidFill>
                    <a:prstClr val="black"/>
                  </a:solidFill>
                  <a:latin typeface="+mn-ea"/>
                </a:rPr>
                <a:t>MinMaxScaler</a:t>
              </a:r>
              <a:r>
                <a:rPr lang="en-US" altLang="ko-KR" sz="1000" dirty="0">
                  <a:solidFill>
                    <a:prstClr val="black"/>
                  </a:solidFill>
                  <a:latin typeface="+mn-ea"/>
                </a:rPr>
                <a:t> </a:t>
              </a:r>
              <a:r>
                <a:rPr lang="en-US" altLang="ko-KR" sz="1000" dirty="0" err="1" smtClean="0">
                  <a:solidFill>
                    <a:prstClr val="black"/>
                  </a:solidFill>
                  <a:latin typeface="+mn-ea"/>
                </a:rPr>
                <a:t>Fit_Transfom</a:t>
              </a:r>
              <a:r>
                <a:rPr lang="en-US" altLang="ko-KR" sz="1000" dirty="0">
                  <a:solidFill>
                    <a:prstClr val="black"/>
                  </a:solidFill>
                  <a:latin typeface="+mn-ea"/>
                </a:rPr>
                <a:t>, </a:t>
              </a:r>
              <a:endParaRPr lang="en-US" altLang="ko-KR" sz="1000" dirty="0" smtClean="0">
                <a:solidFill>
                  <a:prstClr val="black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000" dirty="0" smtClean="0">
                  <a:solidFill>
                    <a:prstClr val="black"/>
                  </a:solidFill>
                  <a:latin typeface="+mn-ea"/>
                </a:rPr>
                <a:t>- </a:t>
              </a:r>
              <a:r>
                <a:rPr lang="ko-KR" altLang="en-US" sz="1000" dirty="0" smtClean="0">
                  <a:solidFill>
                    <a:prstClr val="black"/>
                  </a:solidFill>
                  <a:latin typeface="+mn-ea"/>
                </a:rPr>
                <a:t>학습 </a:t>
              </a:r>
              <a:r>
                <a:rPr lang="ko-KR" altLang="en-US" sz="1000" dirty="0">
                  <a:solidFill>
                    <a:prstClr val="black"/>
                  </a:solidFill>
                  <a:latin typeface="+mn-ea"/>
                </a:rPr>
                <a:t>종료 후 </a:t>
              </a:r>
              <a:r>
                <a:rPr lang="en-US" altLang="ko-KR" sz="1000" dirty="0">
                  <a:solidFill>
                    <a:prstClr val="black"/>
                  </a:solidFill>
                  <a:latin typeface="+mn-ea"/>
                </a:rPr>
                <a:t>Inverse Transform </a:t>
              </a:r>
              <a:r>
                <a:rPr lang="ko-KR" altLang="en-US" sz="1000" dirty="0">
                  <a:solidFill>
                    <a:prstClr val="black"/>
                  </a:solidFill>
                  <a:latin typeface="+mn-ea"/>
                </a:rPr>
                <a:t>적용</a:t>
              </a:r>
              <a:r>
                <a:rPr lang="en-US" altLang="ko-KR" sz="1000" dirty="0">
                  <a:solidFill>
                    <a:prstClr val="black"/>
                  </a:solidFill>
                  <a:latin typeface="+mn-ea"/>
                </a:rPr>
                <a:t> </a:t>
              </a: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5400254" y="3842454"/>
            <a:ext cx="2164965" cy="1054328"/>
            <a:chOff x="5389025" y="3890580"/>
            <a:chExt cx="2164965" cy="1054328"/>
          </a:xfrm>
        </p:grpSpPr>
        <p:sp>
          <p:nvSpPr>
            <p:cNvPr id="31" name="직사각형 30"/>
            <p:cNvSpPr/>
            <p:nvPr/>
          </p:nvSpPr>
          <p:spPr>
            <a:xfrm>
              <a:off x="5389025" y="3890580"/>
              <a:ext cx="2060929" cy="105432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7925" tIns="38963" rIns="77925" bIns="38963" anchor="ctr"/>
            <a:lstStyle/>
            <a:p>
              <a:pPr algn="ctr">
                <a:defRPr/>
              </a:pPr>
              <a:endParaRPr lang="ko-KR" altLang="en-US" sz="1600" spc="-150">
                <a:latin typeface="+mn-ea"/>
              </a:endParaRPr>
            </a:p>
          </p:txBody>
        </p:sp>
        <p:sp>
          <p:nvSpPr>
            <p:cNvPr id="32" name="직사각형 10"/>
            <p:cNvSpPr>
              <a:spLocks noChangeArrowheads="1"/>
            </p:cNvSpPr>
            <p:nvPr/>
          </p:nvSpPr>
          <p:spPr bwMode="auto">
            <a:xfrm>
              <a:off x="5389025" y="3918225"/>
              <a:ext cx="2164965" cy="1002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77925" tIns="38963" rIns="77925" bIns="3896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sz="1000" b="1" u="sng" dirty="0">
                  <a:solidFill>
                    <a:srgbClr val="FF0000"/>
                  </a:solidFill>
                  <a:latin typeface="+mn-ea"/>
                  <a:ea typeface="+mn-ea"/>
                </a:rPr>
                <a:t>★ 평가 및 </a:t>
              </a:r>
              <a:r>
                <a:rPr lang="en-US" altLang="ko-KR" sz="1000" b="1" u="sng" dirty="0">
                  <a:solidFill>
                    <a:srgbClr val="FF0000"/>
                  </a:solidFill>
                  <a:latin typeface="+mn-ea"/>
                  <a:ea typeface="+mn-ea"/>
                </a:rPr>
                <a:t>Hyper </a:t>
              </a:r>
              <a:r>
                <a:rPr lang="en-US" altLang="ko-KR" sz="1000" b="1" u="sng" dirty="0" err="1" smtClean="0">
                  <a:solidFill>
                    <a:srgbClr val="FF0000"/>
                  </a:solidFill>
                  <a:latin typeface="+mn-ea"/>
                  <a:ea typeface="+mn-ea"/>
                </a:rPr>
                <a:t>Paramete</a:t>
              </a:r>
              <a:r>
                <a:rPr lang="en-US" altLang="ko-KR" sz="1000" b="1" u="sng" dirty="0" smtClean="0">
                  <a:solidFill>
                    <a:srgbClr val="FF0000"/>
                  </a:solidFill>
                  <a:latin typeface="+mn-ea"/>
                  <a:ea typeface="+mn-ea"/>
                </a:rPr>
                <a:t> </a:t>
              </a:r>
              <a:r>
                <a:rPr lang="ko-KR" altLang="en-US" sz="1000" b="1" u="sng" dirty="0" smtClean="0">
                  <a:solidFill>
                    <a:srgbClr val="FF0000"/>
                  </a:solidFill>
                  <a:latin typeface="+mn-ea"/>
                  <a:ea typeface="+mn-ea"/>
                </a:rPr>
                <a:t>검증</a:t>
              </a:r>
              <a:endParaRPr lang="en-US" altLang="ko-KR" sz="1000" b="1" u="sng" dirty="0">
                <a:solidFill>
                  <a:srgbClr val="FF0000"/>
                </a:solidFill>
                <a:latin typeface="+mn-ea"/>
                <a:ea typeface="+mn-ea"/>
              </a:endParaRPr>
            </a:p>
            <a:p>
              <a:pPr eaLnBrk="1" hangingPunct="1"/>
              <a:r>
                <a:rPr lang="en-US" altLang="ko-KR" sz="1000" spc="-150" dirty="0" smtClean="0">
                  <a:latin typeface="+mn-ea"/>
                  <a:ea typeface="+mn-ea"/>
                </a:rPr>
                <a:t>-  </a:t>
              </a:r>
              <a:r>
                <a:rPr lang="en-US" altLang="ko-KR" sz="1000" dirty="0">
                  <a:latin typeface="+mn-ea"/>
                  <a:ea typeface="+mn-ea"/>
                </a:rPr>
                <a:t>80%</a:t>
              </a:r>
              <a:r>
                <a:rPr lang="ko-KR" altLang="en-US" sz="1000" dirty="0">
                  <a:latin typeface="+mn-ea"/>
                  <a:ea typeface="+mn-ea"/>
                </a:rPr>
                <a:t>의 </a:t>
              </a:r>
              <a:r>
                <a:rPr lang="en-US" altLang="ko-KR" sz="1000" dirty="0">
                  <a:latin typeface="+mn-ea"/>
                  <a:ea typeface="+mn-ea"/>
                </a:rPr>
                <a:t>Training Data </a:t>
              </a:r>
            </a:p>
            <a:p>
              <a:pPr eaLnBrk="1" hangingPunct="1"/>
              <a:r>
                <a:rPr lang="en-US" altLang="ko-KR" sz="1000" dirty="0">
                  <a:latin typeface="+mn-ea"/>
                  <a:ea typeface="+mn-ea"/>
                </a:rPr>
                <a:t>  (95%</a:t>
              </a:r>
              <a:r>
                <a:rPr lang="ko-KR" altLang="en-US" sz="1000" dirty="0">
                  <a:latin typeface="+mn-ea"/>
                  <a:ea typeface="+mn-ea"/>
                </a:rPr>
                <a:t> </a:t>
              </a:r>
              <a:r>
                <a:rPr lang="en-US" altLang="ko-KR" sz="1000" dirty="0" smtClean="0">
                  <a:latin typeface="+mn-ea"/>
                  <a:ea typeface="+mn-ea"/>
                </a:rPr>
                <a:t>Training, 5</a:t>
              </a:r>
              <a:r>
                <a:rPr lang="en-US" altLang="ko-KR" sz="1000" dirty="0">
                  <a:latin typeface="+mn-ea"/>
                  <a:ea typeface="+mn-ea"/>
                </a:rPr>
                <a:t>% Validation</a:t>
              </a:r>
              <a:r>
                <a:rPr lang="en-US" altLang="ko-KR" sz="1000" dirty="0" smtClean="0">
                  <a:latin typeface="+mn-ea"/>
                  <a:ea typeface="+mn-ea"/>
                </a:rPr>
                <a:t>)</a:t>
              </a:r>
            </a:p>
            <a:p>
              <a:pPr eaLnBrk="1" hangingPunct="1"/>
              <a:r>
                <a:rPr lang="en-US" altLang="ko-KR" sz="1000" dirty="0" smtClean="0">
                  <a:latin typeface="+mn-ea"/>
                  <a:ea typeface="+mn-ea"/>
                </a:rPr>
                <a:t>- </a:t>
              </a:r>
              <a:r>
                <a:rPr lang="ko-KR" altLang="en-US" sz="1000" dirty="0" smtClean="0">
                  <a:latin typeface="+mn-ea"/>
                  <a:ea typeface="+mn-ea"/>
                </a:rPr>
                <a:t>학습 </a:t>
              </a:r>
              <a:r>
                <a:rPr lang="ko-KR" altLang="en-US" sz="1000" dirty="0">
                  <a:latin typeface="+mn-ea"/>
                  <a:ea typeface="+mn-ea"/>
                </a:rPr>
                <a:t>그래프 </a:t>
              </a:r>
              <a:r>
                <a:rPr lang="ko-KR" altLang="en-US" sz="1000" dirty="0" smtClean="0">
                  <a:latin typeface="+mn-ea"/>
                  <a:ea typeface="+mn-ea"/>
                </a:rPr>
                <a:t>적정 </a:t>
              </a:r>
              <a:r>
                <a:rPr lang="en-US" altLang="ko-KR" sz="1000" dirty="0">
                  <a:latin typeface="+mn-ea"/>
                  <a:ea typeface="+mn-ea"/>
                </a:rPr>
                <a:t>Epoch </a:t>
              </a:r>
              <a:r>
                <a:rPr lang="ko-KR" altLang="en-US" sz="1000" dirty="0" smtClean="0">
                  <a:latin typeface="+mn-ea"/>
                  <a:ea typeface="+mn-ea"/>
                </a:rPr>
                <a:t>찾기</a:t>
              </a:r>
              <a:endParaRPr lang="en-US" altLang="ko-KR" sz="1000" dirty="0" smtClean="0">
                <a:latin typeface="+mn-ea"/>
                <a:ea typeface="+mn-ea"/>
              </a:endParaRPr>
            </a:p>
            <a:p>
              <a:pPr eaLnBrk="1" hangingPunct="1"/>
              <a:r>
                <a:rPr lang="en-US" altLang="ko-KR" sz="1000" dirty="0" smtClean="0">
                  <a:latin typeface="+mn-ea"/>
                  <a:ea typeface="+mn-ea"/>
                </a:rPr>
                <a:t>- </a:t>
              </a:r>
              <a:r>
                <a:rPr lang="ko-KR" altLang="en-US" sz="1000" dirty="0" smtClean="0">
                  <a:latin typeface="+mn-ea"/>
                  <a:ea typeface="+mn-ea"/>
                </a:rPr>
                <a:t>학습된 </a:t>
              </a:r>
              <a:r>
                <a:rPr lang="ko-KR" altLang="en-US" sz="1000" dirty="0">
                  <a:latin typeface="+mn-ea"/>
                  <a:ea typeface="+mn-ea"/>
                </a:rPr>
                <a:t>모델로 </a:t>
              </a:r>
              <a:r>
                <a:rPr lang="ko-KR" altLang="en-US" sz="1000" dirty="0" smtClean="0">
                  <a:latin typeface="+mn-ea"/>
                  <a:ea typeface="+mn-ea"/>
                </a:rPr>
                <a:t>예측하여</a:t>
              </a:r>
              <a:endParaRPr lang="en-US" altLang="ko-KR" sz="1000" dirty="0">
                <a:latin typeface="+mn-ea"/>
                <a:ea typeface="+mn-ea"/>
              </a:endParaRPr>
            </a:p>
            <a:p>
              <a:pPr eaLnBrk="1" hangingPunct="1"/>
              <a:r>
                <a:rPr lang="ko-KR" altLang="en-US" sz="1000" dirty="0" smtClean="0">
                  <a:latin typeface="+mn-ea"/>
                  <a:ea typeface="+mn-ea"/>
                </a:rPr>
                <a:t>  실제 </a:t>
              </a:r>
              <a:r>
                <a:rPr lang="ko-KR" altLang="en-US" sz="1000" dirty="0">
                  <a:latin typeface="+mn-ea"/>
                  <a:ea typeface="+mn-ea"/>
                </a:rPr>
                <a:t>결과와 비교 </a:t>
              </a:r>
              <a:endParaRPr lang="en-US" altLang="ko-KR" sz="1000" dirty="0">
                <a:latin typeface="+mn-ea"/>
                <a:ea typeface="+mn-ea"/>
              </a:endParaRPr>
            </a:p>
          </p:txBody>
        </p:sp>
      </p:grp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5905" y="1898610"/>
            <a:ext cx="550356" cy="47090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4"/>
          <a:srcRect r="23850"/>
          <a:stretch/>
        </p:blipFill>
        <p:spPr>
          <a:xfrm>
            <a:off x="409132" y="2809929"/>
            <a:ext cx="1013766" cy="494807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7952" y="3917687"/>
            <a:ext cx="740493" cy="554117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5584713" y="1227480"/>
            <a:ext cx="1581599" cy="401852"/>
          </a:xfrm>
          <a:prstGeom prst="rect">
            <a:avLst/>
          </a:prstGeom>
        </p:spPr>
        <p:txBody>
          <a:bodyPr wrap="square" lIns="77925" tIns="38963" rIns="77925" bIns="38963">
            <a:spAutoFit/>
          </a:bodyPr>
          <a:lstStyle/>
          <a:p>
            <a:pPr>
              <a:defRPr/>
            </a:pPr>
            <a:r>
              <a:rPr lang="ko-KR" altLang="en-US" sz="105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▶ 그래프 라이브러리</a:t>
            </a:r>
            <a:endParaRPr lang="en-US" altLang="ko-KR" sz="105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5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</a:t>
            </a:r>
          </a:p>
        </p:txBody>
      </p:sp>
      <p:cxnSp>
        <p:nvCxnSpPr>
          <p:cNvPr id="37" name="꺾인 연결선 18"/>
          <p:cNvCxnSpPr/>
          <p:nvPr/>
        </p:nvCxnSpPr>
        <p:spPr>
          <a:xfrm rot="16200000" flipH="1">
            <a:off x="2399940" y="2432231"/>
            <a:ext cx="432035" cy="664552"/>
          </a:xfrm>
          <a:prstGeom prst="bent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20"/>
          <p:cNvCxnSpPr/>
          <p:nvPr/>
        </p:nvCxnSpPr>
        <p:spPr>
          <a:xfrm rot="16200000" flipH="1">
            <a:off x="4352314" y="3659945"/>
            <a:ext cx="1126600" cy="967912"/>
          </a:xfrm>
          <a:prstGeom prst="bent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텍스트 개체 틀 1"/>
          <p:cNvSpPr txBox="1">
            <a:spLocks/>
          </p:cNvSpPr>
          <p:nvPr/>
        </p:nvSpPr>
        <p:spPr>
          <a:xfrm>
            <a:off x="409689" y="841964"/>
            <a:ext cx="8273363" cy="179536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/>
          <a:p>
            <a:pPr marL="285750" indent="-285750" defTabSz="778899" latinLnBrk="0">
              <a:lnSpc>
                <a:spcPts val="1449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ko-KR" altLang="en-US" b="1" spc="-5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시세 정보를 읽어와서 </a:t>
            </a:r>
            <a:r>
              <a:rPr lang="en-US" altLang="ko-KR" b="1" spc="-51" dirty="0" smtClean="0">
                <a:solidFill>
                  <a:srgbClr val="00B0F0"/>
                </a:solidFill>
                <a:latin typeface="+mn-ea"/>
              </a:rPr>
              <a:t>LSTM</a:t>
            </a:r>
            <a:r>
              <a:rPr lang="ko-KR" altLang="en-US" b="1" spc="-51" dirty="0" smtClean="0">
                <a:solidFill>
                  <a:srgbClr val="00B0F0"/>
                </a:solidFill>
                <a:latin typeface="+mn-ea"/>
              </a:rPr>
              <a:t> 모형으로 학습</a:t>
            </a:r>
            <a:r>
              <a:rPr lang="ko-KR" altLang="en-US" b="1" spc="-5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시킨 후</a:t>
            </a:r>
            <a:r>
              <a:rPr lang="en-US" altLang="ko-KR" b="1" spc="-5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b="1" spc="-5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다음날의 종가를 예상하기 위한 시스템 구축</a:t>
            </a:r>
            <a:r>
              <a:rPr lang="en-US" altLang="ko-KR" b="1" spc="-5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478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336B-2CC4-714F-B954-2BFFB4D18482}" type="slidenum">
              <a:rPr kumimoji="1" lang="ko-KR" altLang="en-US" smtClean="0"/>
              <a:pPr/>
              <a:t>12</a:t>
            </a:fld>
            <a:endParaRPr kumimoji="1"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결과 분석 </a:t>
            </a:r>
            <a:r>
              <a:rPr lang="en-US" altLang="ko-KR" dirty="0" smtClean="0"/>
              <a:t>(1)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적정 </a:t>
            </a:r>
            <a:r>
              <a:rPr lang="en-US" altLang="ko-KR" dirty="0"/>
              <a:t>Epoch </a:t>
            </a:r>
            <a:r>
              <a:rPr lang="ko-KR" altLang="en-US" dirty="0" smtClean="0"/>
              <a:t>확인</a:t>
            </a:r>
            <a:endParaRPr kumimoji="1" lang="ko-KR" altLang="en-US" dirty="0"/>
          </a:p>
        </p:txBody>
      </p:sp>
      <p:sp>
        <p:nvSpPr>
          <p:cNvPr id="5" name="텍스트 개체 틀 1"/>
          <p:cNvSpPr txBox="1">
            <a:spLocks/>
          </p:cNvSpPr>
          <p:nvPr/>
        </p:nvSpPr>
        <p:spPr>
          <a:xfrm>
            <a:off x="408214" y="860720"/>
            <a:ext cx="8324657" cy="16671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/>
          <a:p>
            <a:pPr marL="285750" indent="-285750" defTabSz="685490" latinLnBrk="0">
              <a:lnSpc>
                <a:spcPts val="1275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ko-KR" altLang="en-US" b="1" spc="-4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학습에 </a:t>
            </a:r>
            <a:r>
              <a:rPr lang="ko-KR" altLang="en-US" b="1" spc="-4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필요한 최소 </a:t>
            </a:r>
            <a:r>
              <a:rPr lang="en-US" altLang="ko-KR" b="1" spc="-4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Epoch </a:t>
            </a:r>
            <a:r>
              <a:rPr lang="ko-KR" altLang="en-US" b="1" spc="-4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확인결과 </a:t>
            </a:r>
            <a:r>
              <a:rPr lang="en-US" altLang="ko-KR" b="1" spc="-45" dirty="0">
                <a:solidFill>
                  <a:srgbClr val="00B0F0"/>
                </a:solidFill>
                <a:latin typeface="+mn-ea"/>
              </a:rPr>
              <a:t>30 Epoch</a:t>
            </a:r>
            <a:r>
              <a:rPr lang="ko-KR" altLang="en-US" b="1" spc="-4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으로 확인되어 학습 시행</a:t>
            </a:r>
            <a:r>
              <a:rPr lang="en-US" altLang="ko-KR" b="1" spc="-4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(Training 95%, Validation 5</a:t>
            </a:r>
            <a:r>
              <a:rPr lang="en-US" altLang="ko-KR" b="1" spc="-4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%)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26" y="1128886"/>
            <a:ext cx="2365809" cy="177435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39" y="1111224"/>
            <a:ext cx="2400052" cy="180004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181" y="1146647"/>
            <a:ext cx="2381964" cy="178647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18" y="3093112"/>
            <a:ext cx="2397908" cy="179843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754" y="3075009"/>
            <a:ext cx="2435526" cy="182664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161" y="3066988"/>
            <a:ext cx="2381964" cy="178647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016210" y="2909650"/>
            <a:ext cx="1913553" cy="287572"/>
          </a:xfrm>
          <a:prstGeom prst="rect">
            <a:avLst/>
          </a:prstGeom>
          <a:noFill/>
          <a:ln>
            <a:noFill/>
          </a:ln>
        </p:spPr>
        <p:txBody>
          <a:bodyPr wrap="square" anchor="t" anchorCtr="0">
            <a:noAutofit/>
          </a:bodyPr>
          <a:lstStyle/>
          <a:p>
            <a:pPr fontAlgn="base">
              <a:spcBef>
                <a:spcPts val="45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ko-KR" altLang="en-US" sz="1100" b="1" spc="-4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b="1" spc="-4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SK </a:t>
            </a:r>
            <a:r>
              <a:rPr lang="ko-KR" altLang="en-US" sz="1100" b="1" spc="-4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</a:t>
            </a:r>
            <a:endParaRPr lang="en-US" altLang="ko-KR" sz="1100" spc="-45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15926" y="2902205"/>
            <a:ext cx="2236365" cy="302463"/>
          </a:xfrm>
          <a:prstGeom prst="rect">
            <a:avLst/>
          </a:prstGeom>
          <a:noFill/>
          <a:ln>
            <a:noFill/>
          </a:ln>
        </p:spPr>
        <p:txBody>
          <a:bodyPr wrap="square" anchor="t" anchorCtr="0">
            <a:noAutofit/>
          </a:bodyPr>
          <a:lstStyle/>
          <a:p>
            <a:pPr fontAlgn="base">
              <a:spcBef>
                <a:spcPts val="45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ko-KR" altLang="en-US" sz="1100" b="1" spc="-4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b="1" spc="-4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SMART </a:t>
            </a:r>
            <a:r>
              <a:rPr lang="ko-KR" altLang="en-US" sz="1100" b="1" spc="-4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선진국</a:t>
            </a:r>
            <a:r>
              <a:rPr lang="en-US" altLang="ko-KR" sz="1100" b="1" spc="-4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MSCI World</a:t>
            </a:r>
            <a:endParaRPr lang="en-US" altLang="ko-KR" sz="1100" spc="-45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330366" y="2902912"/>
            <a:ext cx="1913553" cy="248735"/>
          </a:xfrm>
          <a:prstGeom prst="rect">
            <a:avLst/>
          </a:prstGeom>
          <a:noFill/>
          <a:ln>
            <a:noFill/>
          </a:ln>
        </p:spPr>
        <p:txBody>
          <a:bodyPr wrap="square" anchor="t" anchorCtr="0">
            <a:noAutofit/>
          </a:bodyPr>
          <a:lstStyle/>
          <a:p>
            <a:pPr fontAlgn="base">
              <a:spcBef>
                <a:spcPts val="45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ko-KR" altLang="en-US" sz="1100" b="1" spc="-4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고려산업</a:t>
            </a:r>
            <a:endParaRPr lang="en-US" altLang="ko-KR" sz="1100" spc="-45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84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336B-2CC4-714F-B954-2BFFB4D18482}" type="slidenum">
              <a:rPr kumimoji="1" lang="ko-KR" altLang="en-US" smtClean="0"/>
              <a:pPr/>
              <a:t>13</a:t>
            </a:fld>
            <a:endParaRPr kumimoji="1"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결과 분석 </a:t>
            </a:r>
            <a:r>
              <a:rPr lang="en-US" altLang="ko-KR" dirty="0" smtClean="0"/>
              <a:t>(2)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적정 </a:t>
            </a:r>
            <a:r>
              <a:rPr lang="en-US" altLang="ko-KR" dirty="0"/>
              <a:t>Window </a:t>
            </a:r>
            <a:r>
              <a:rPr lang="ko-KR" altLang="en-US" dirty="0" smtClean="0"/>
              <a:t>확인</a:t>
            </a:r>
            <a:endParaRPr kumimoji="1"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380826"/>
              </p:ext>
            </p:extLst>
          </p:nvPr>
        </p:nvGraphicFramePr>
        <p:xfrm>
          <a:off x="438340" y="2101161"/>
          <a:ext cx="3604271" cy="26660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8039">
                  <a:extLst>
                    <a:ext uri="{9D8B030D-6E8A-4147-A177-3AD203B41FA5}">
                      <a16:colId xmlns:a16="http://schemas.microsoft.com/office/drawing/2014/main" val="3507173917"/>
                    </a:ext>
                  </a:extLst>
                </a:gridCol>
                <a:gridCol w="1238858">
                  <a:extLst>
                    <a:ext uri="{9D8B030D-6E8A-4147-A177-3AD203B41FA5}">
                      <a16:colId xmlns:a16="http://schemas.microsoft.com/office/drawing/2014/main" val="508435751"/>
                    </a:ext>
                  </a:extLst>
                </a:gridCol>
                <a:gridCol w="1427374">
                  <a:extLst>
                    <a:ext uri="{9D8B030D-6E8A-4147-A177-3AD203B41FA5}">
                      <a16:colId xmlns:a16="http://schemas.microsoft.com/office/drawing/2014/main" val="2646469003"/>
                    </a:ext>
                  </a:extLst>
                </a:gridCol>
              </a:tblGrid>
              <a:tr h="2629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구분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Window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RMSE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470017"/>
                  </a:ext>
                </a:extLst>
              </a:tr>
              <a:tr h="30039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Training </a:t>
                      </a: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Score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1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0.0022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5842050"/>
                  </a:ext>
                </a:extLst>
              </a:tr>
              <a:tr h="3003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5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0.0020</a:t>
                      </a:r>
                      <a:endParaRPr lang="en-US" altLang="ko-KR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283973"/>
                  </a:ext>
                </a:extLst>
              </a:tr>
              <a:tr h="3003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10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0.0028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3765867"/>
                  </a:ext>
                </a:extLst>
              </a:tr>
              <a:tr h="3003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22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0.0036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8076038"/>
                  </a:ext>
                </a:extLst>
              </a:tr>
              <a:tr h="300395">
                <a:tc rowSpan="4">
                  <a:txBody>
                    <a:bodyPr/>
                    <a:lstStyle/>
                    <a:p>
                      <a:pPr marL="0" marR="0" indent="0" algn="ctr" defTabSz="9139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Test</a:t>
                      </a:r>
                    </a:p>
                    <a:p>
                      <a:pPr marL="0" marR="0" indent="0" algn="ctr" defTabSz="9139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Score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39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0.00478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2472901"/>
                  </a:ext>
                </a:extLst>
              </a:tr>
              <a:tr h="3003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39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0.00473</a:t>
                      </a:r>
                      <a:endParaRPr lang="en-US" altLang="ko-KR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8830369"/>
                  </a:ext>
                </a:extLst>
              </a:tr>
              <a:tr h="3003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39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0.00827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0864982"/>
                  </a:ext>
                </a:extLst>
              </a:tr>
              <a:tr h="3003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39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22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0.01411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7013538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369966" y="1663761"/>
            <a:ext cx="3183629" cy="357190"/>
          </a:xfrm>
          <a:prstGeom prst="rect">
            <a:avLst/>
          </a:prstGeom>
          <a:noFill/>
          <a:ln>
            <a:noFill/>
          </a:ln>
        </p:spPr>
        <p:txBody>
          <a:bodyPr wrap="square" anchor="t" anchorCtr="0">
            <a:no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ko-KR" altLang="en-US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평가 영역 </a:t>
            </a:r>
            <a:r>
              <a:rPr lang="en-US" altLang="ko-KR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동일한 </a:t>
            </a:r>
            <a:r>
              <a:rPr lang="en-US" altLang="ko-KR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50</a:t>
            </a:r>
            <a:r>
              <a:rPr lang="ko-KR" altLang="en-US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 종목 </a:t>
            </a:r>
            <a:r>
              <a:rPr lang="en-US" altLang="ko-KR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Average)</a:t>
            </a:r>
          </a:p>
        </p:txBody>
      </p:sp>
      <p:cxnSp>
        <p:nvCxnSpPr>
          <p:cNvPr id="8" name="직선 연결선 54"/>
          <p:cNvCxnSpPr/>
          <p:nvPr/>
        </p:nvCxnSpPr>
        <p:spPr>
          <a:xfrm>
            <a:off x="971277" y="1436589"/>
            <a:ext cx="273630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728116" y="2307877"/>
            <a:ext cx="3894516" cy="2430733"/>
          </a:xfrm>
          <a:prstGeom prst="rect">
            <a:avLst/>
          </a:prstGeom>
          <a:noFill/>
          <a:ln>
            <a:noFill/>
          </a:ln>
        </p:spPr>
        <p:txBody>
          <a:bodyPr wrap="square" anchor="t" anchorCtr="0">
            <a:noAutofit/>
          </a:bodyPr>
          <a:lstStyle/>
          <a:p>
            <a:pPr lvl="0" defTabSz="914400" fontAlgn="base" latinLnBrk="0">
              <a:spcBef>
                <a:spcPts val="600"/>
              </a:spcBef>
              <a:spcAft>
                <a:spcPct val="0"/>
              </a:spcAft>
            </a:pPr>
            <a:r>
              <a:rPr lang="mr-IN" altLang="ko-KR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→ </a:t>
            </a:r>
            <a:r>
              <a:rPr lang="ko-KR" altLang="mr-IN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과거 </a:t>
            </a:r>
            <a:r>
              <a:rPr lang="mr-IN" altLang="ko-KR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5</a:t>
            </a:r>
            <a:r>
              <a:rPr lang="ko-KR" altLang="mr-IN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일의 흐름이 현재에 </a:t>
            </a:r>
            <a:r>
              <a:rPr lang="ko-KR" altLang="mr-IN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영향력을</a:t>
            </a:r>
            <a:r>
              <a:rPr lang="ko-KR" altLang="en-US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mr-IN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가지고 </a:t>
            </a:r>
            <a:r>
              <a:rPr lang="ko-KR" altLang="mr-IN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있음</a:t>
            </a:r>
            <a:r>
              <a:rPr lang="mr-IN" altLang="ko-KR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</a:t>
            </a:r>
            <a:r>
              <a:rPr lang="mr-IN" altLang="ko-KR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ko-KR" altLang="mr-IN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과거 </a:t>
            </a:r>
            <a:r>
              <a:rPr lang="mr-IN" altLang="ko-KR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  <a:r>
              <a:rPr lang="ko-KR" altLang="mr-IN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일도 좋은 성능을 보임</a:t>
            </a:r>
            <a:r>
              <a:rPr lang="mr-IN" altLang="ko-KR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.)     </a:t>
            </a:r>
            <a:endParaRPr lang="en-US" altLang="ko-KR" sz="12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0" defTabSz="914400" fontAlgn="base" latinLnBrk="0">
              <a:spcBef>
                <a:spcPts val="600"/>
              </a:spcBef>
              <a:spcAft>
                <a:spcPct val="0"/>
              </a:spcAft>
            </a:pPr>
            <a:endParaRPr lang="en-US" altLang="ko-KR" sz="2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0" defTabSz="914400" fontAlgn="base" latinLnBrk="0">
              <a:spcBef>
                <a:spcPts val="600"/>
              </a:spcBef>
              <a:spcAft>
                <a:spcPct val="0"/>
              </a:spcAft>
            </a:pPr>
            <a:r>
              <a:rPr lang="mr-IN" altLang="ko-KR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→ </a:t>
            </a:r>
            <a:r>
              <a:rPr lang="mr-IN" altLang="ko-KR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2, 3, 4</a:t>
            </a:r>
            <a:r>
              <a:rPr lang="ko-KR" altLang="mr-IN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일의 </a:t>
            </a:r>
            <a:r>
              <a:rPr lang="mr-IN" altLang="ko-KR" sz="1200" b="1" spc="-6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Window</a:t>
            </a:r>
            <a:r>
              <a:rPr lang="mr-IN" altLang="ko-KR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mr-IN" altLang="ko-KR" sz="1200" b="1" spc="-6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Size</a:t>
            </a:r>
            <a:r>
              <a:rPr lang="ko-KR" altLang="mr-IN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로</a:t>
            </a:r>
            <a:r>
              <a:rPr lang="ko-KR" altLang="en-US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mr-IN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추가테스트 결과</a:t>
            </a:r>
            <a:r>
              <a:rPr lang="ko-KR" altLang="en-US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mr-IN" altLang="ko-KR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4</a:t>
            </a:r>
            <a:r>
              <a:rPr lang="ko-KR" altLang="mr-IN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일에서 최저 </a:t>
            </a:r>
            <a:r>
              <a:rPr lang="mr-IN" altLang="ko-KR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RMSE </a:t>
            </a:r>
            <a:r>
              <a:rPr lang="ko-KR" altLang="mr-IN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도출</a:t>
            </a:r>
            <a:endParaRPr lang="en-US" altLang="ko-KR" sz="12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0" defTabSz="914400" fontAlgn="base" latinLnBrk="0">
              <a:spcBef>
                <a:spcPts val="600"/>
              </a:spcBef>
              <a:spcAft>
                <a:spcPct val="0"/>
              </a:spcAft>
            </a:pPr>
            <a:r>
              <a:rPr lang="mr-IN" altLang="ko-KR" sz="1200" b="1" spc="-6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Training</a:t>
            </a:r>
            <a:r>
              <a:rPr lang="mr-IN" altLang="ko-KR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mr-IN" altLang="ko-KR" sz="1200" b="1" spc="-6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Score</a:t>
            </a:r>
            <a:r>
              <a:rPr lang="mr-IN" altLang="ko-KR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: 0.00362    </a:t>
            </a:r>
            <a:r>
              <a:rPr lang="mr-IN" altLang="ko-KR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mr-IN" altLang="ko-KR" sz="1200" b="1" spc="-6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Test</a:t>
            </a:r>
            <a:r>
              <a:rPr lang="mr-IN" altLang="ko-KR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mr-IN" altLang="ko-KR" sz="1200" b="1" spc="-6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Score</a:t>
            </a:r>
            <a:r>
              <a:rPr lang="mr-IN" altLang="ko-KR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0.00173  </a:t>
            </a:r>
            <a:endParaRPr lang="en-US" altLang="ko-KR" sz="12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0" defTabSz="914400" fontAlgn="base" latinLnBrk="0">
              <a:spcBef>
                <a:spcPts val="600"/>
              </a:spcBef>
              <a:spcAft>
                <a:spcPct val="0"/>
              </a:spcAft>
            </a:pPr>
            <a:endParaRPr lang="en-US" altLang="ko-KR" sz="2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0" defTabSz="914400" fontAlgn="base" latinLnBrk="0">
              <a:spcBef>
                <a:spcPts val="600"/>
              </a:spcBef>
              <a:spcAft>
                <a:spcPct val="0"/>
              </a:spcAft>
            </a:pPr>
            <a:r>
              <a:rPr lang="mr-IN" altLang="ko-KR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→  </a:t>
            </a:r>
            <a:r>
              <a:rPr lang="mr-IN" altLang="ko-KR" sz="1200" b="1" spc="-6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Error</a:t>
            </a:r>
            <a:r>
              <a:rPr lang="ko-KR" altLang="mr-IN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가 적다는 것이 수익을 보장하지 않는다</a:t>
            </a:r>
            <a:r>
              <a:rPr lang="mr-IN" altLang="ko-KR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       </a:t>
            </a:r>
            <a:r>
              <a:rPr lang="en-US" altLang="ko-KR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   </a:t>
            </a:r>
            <a:br>
              <a:rPr lang="en-US" altLang="ko-KR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</a:br>
            <a:r>
              <a:rPr lang="en-US" altLang="ko-KR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</a:t>
            </a:r>
            <a:r>
              <a:rPr lang="mr-IN" altLang="ko-KR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ko-KR" altLang="mr-IN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다음날 예측의 방향성이 다를 경우 손실</a:t>
            </a:r>
            <a:r>
              <a:rPr lang="mr-IN" altLang="ko-KR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   </a:t>
            </a:r>
            <a:endParaRPr lang="en-US" altLang="ko-KR" sz="12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0" defTabSz="914400" fontAlgn="base" latinLnBrk="0">
              <a:spcBef>
                <a:spcPts val="600"/>
              </a:spcBef>
              <a:spcAft>
                <a:spcPct val="0"/>
              </a:spcAft>
            </a:pPr>
            <a:endParaRPr lang="en-US" altLang="ko-KR" sz="2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0" defTabSz="914400" fontAlgn="base" latinLnBrk="0">
              <a:spcBef>
                <a:spcPts val="600"/>
              </a:spcBef>
              <a:spcAft>
                <a:spcPct val="0"/>
              </a:spcAft>
            </a:pPr>
            <a:r>
              <a:rPr lang="mr-IN" altLang="ko-KR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→ </a:t>
            </a:r>
            <a:r>
              <a:rPr lang="ko-KR" altLang="mr-IN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유사한 흐름을 보이는 인공지능 </a:t>
            </a:r>
            <a:r>
              <a:rPr lang="mr-IN" altLang="ko-KR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Hyper Parameter</a:t>
            </a:r>
            <a:r>
              <a:rPr lang="ko-KR" altLang="mr-IN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를</a:t>
            </a:r>
            <a:r>
              <a:rPr lang="en-US" altLang="ko-KR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/>
            </a:r>
            <a:br>
              <a:rPr lang="en-US" altLang="ko-KR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</a:br>
            <a:r>
              <a:rPr lang="en-US" altLang="ko-KR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</a:t>
            </a:r>
            <a:r>
              <a:rPr lang="ko-KR" altLang="en-US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mr-IN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그래프로 </a:t>
            </a:r>
            <a:r>
              <a:rPr lang="ko-KR" altLang="mr-IN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추적하자</a:t>
            </a:r>
            <a:r>
              <a:rPr lang="mr-IN" altLang="ko-KR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en-US" altLang="ko-KR" sz="12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4" name="텍스트 개체 틀 1"/>
          <p:cNvSpPr txBox="1">
            <a:spLocks/>
          </p:cNvSpPr>
          <p:nvPr/>
        </p:nvSpPr>
        <p:spPr>
          <a:xfrm>
            <a:off x="383010" y="861739"/>
            <a:ext cx="8394737" cy="16671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defPPr>
              <a:defRPr lang="ko-KR"/>
            </a:defPPr>
            <a:lvl1pPr defTabSz="685490" latinLnBrk="0">
              <a:lnSpc>
                <a:spcPts val="1275"/>
              </a:lnSpc>
              <a:spcBef>
                <a:spcPct val="20000"/>
              </a:spcBef>
              <a:defRPr sz="1200" b="1" spc="-45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pPr marL="285750" indent="-285750">
              <a:buFont typeface="Arial" charset="0"/>
              <a:buChar char="•"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Window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Size(Time Steps)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변경하며 최적의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Hyper Parameter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찾는다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69966" y="1236181"/>
            <a:ext cx="3857486" cy="28875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/>
              <a:t>코스피 </a:t>
            </a:r>
            <a:r>
              <a:rPr kumimoji="1" lang="en-US" altLang="ko-KR" sz="1200" b="1" dirty="0" smtClean="0"/>
              <a:t>50</a:t>
            </a:r>
            <a:r>
              <a:rPr kumimoji="1" lang="ko-KR" altLang="en-US" sz="1200" b="1" dirty="0" smtClean="0"/>
              <a:t>종목 예측 </a:t>
            </a:r>
            <a:r>
              <a:rPr kumimoji="1" lang="en-US" altLang="ko-KR" sz="1200" b="1" dirty="0" smtClean="0"/>
              <a:t>Loss </a:t>
            </a:r>
            <a:r>
              <a:rPr kumimoji="1" lang="ko-KR" altLang="en-US" sz="1200" b="1" dirty="0" smtClean="0"/>
              <a:t>평균</a:t>
            </a:r>
            <a:endParaRPr kumimoji="1" lang="ko-KR" altLang="en-US" sz="1200" b="1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625936" y="1236181"/>
            <a:ext cx="4151812" cy="28875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/>
              <a:t>결과 분석</a:t>
            </a:r>
            <a:endParaRPr kumimoji="1" lang="ko-KR" altLang="en-US" sz="1200" b="1" dirty="0"/>
          </a:p>
        </p:txBody>
      </p:sp>
      <p:sp>
        <p:nvSpPr>
          <p:cNvPr id="21" name="직사각형 20"/>
          <p:cNvSpPr/>
          <p:nvPr/>
        </p:nvSpPr>
        <p:spPr>
          <a:xfrm>
            <a:off x="4601873" y="1679978"/>
            <a:ext cx="4219802" cy="327062"/>
          </a:xfrm>
          <a:prstGeom prst="rect">
            <a:avLst/>
          </a:prstGeom>
          <a:noFill/>
          <a:ln>
            <a:noFill/>
          </a:ln>
        </p:spPr>
        <p:txBody>
          <a:bodyPr wrap="square" anchor="t" anchorCtr="0">
            <a:no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en-US" altLang="ko-KR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b="1" spc="-60" dirty="0" smtClean="0">
                <a:solidFill>
                  <a:srgbClr val="00B0F0"/>
                </a:solidFill>
              </a:rPr>
              <a:t>Window Size 5</a:t>
            </a:r>
            <a:r>
              <a:rPr lang="ko-KR" altLang="en-US" sz="1200" b="1" spc="-60" dirty="0" smtClean="0">
                <a:solidFill>
                  <a:srgbClr val="00B0F0"/>
                </a:solidFill>
              </a:rPr>
              <a:t>일</a:t>
            </a:r>
            <a:r>
              <a:rPr lang="ko-KR" altLang="en-US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 학습 결과 가장 정확한 예측 결과를 보임</a:t>
            </a:r>
            <a:r>
              <a:rPr lang="en-US" altLang="ko-KR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</p:txBody>
      </p:sp>
      <p:sp>
        <p:nvSpPr>
          <p:cNvPr id="4" name="오른쪽 화살표[R] 3"/>
          <p:cNvSpPr/>
          <p:nvPr/>
        </p:nvSpPr>
        <p:spPr>
          <a:xfrm>
            <a:off x="4187347" y="2701085"/>
            <a:ext cx="449178" cy="149993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3" name="직선 연결선[R] 22"/>
          <p:cNvCxnSpPr/>
          <p:nvPr/>
        </p:nvCxnSpPr>
        <p:spPr>
          <a:xfrm>
            <a:off x="4688009" y="2077098"/>
            <a:ext cx="406567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59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336B-2CC4-714F-B954-2BFFB4D18482}" type="slidenum">
              <a:rPr kumimoji="1" lang="ko-KR" altLang="en-US" smtClean="0"/>
              <a:pPr/>
              <a:t>14</a:t>
            </a:fld>
            <a:endParaRPr kumimoji="1"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결과 분석 </a:t>
            </a:r>
            <a:r>
              <a:rPr lang="en-US" altLang="ko-KR" dirty="0" smtClean="0"/>
              <a:t>(3)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Best Case</a:t>
            </a:r>
            <a:endParaRPr kumimoji="1"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359" y="1061894"/>
            <a:ext cx="2593665" cy="194524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6" y="1061894"/>
            <a:ext cx="2546206" cy="190965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6" y="2984294"/>
            <a:ext cx="2546206" cy="190965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358" y="2984294"/>
            <a:ext cx="2564249" cy="1923187"/>
          </a:xfrm>
          <a:prstGeom prst="rect">
            <a:avLst/>
          </a:prstGeom>
        </p:spPr>
      </p:pic>
      <p:sp>
        <p:nvSpPr>
          <p:cNvPr id="15" name="텍스트 개체 틀 1"/>
          <p:cNvSpPr txBox="1">
            <a:spLocks/>
          </p:cNvSpPr>
          <p:nvPr/>
        </p:nvSpPr>
        <p:spPr>
          <a:xfrm>
            <a:off x="383010" y="861739"/>
            <a:ext cx="8394737" cy="16671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defPPr>
              <a:defRPr lang="ko-KR"/>
            </a:defPPr>
            <a:lvl1pPr defTabSz="685490" latinLnBrk="0">
              <a:lnSpc>
                <a:spcPts val="1275"/>
              </a:lnSpc>
              <a:spcBef>
                <a:spcPct val="20000"/>
              </a:spcBef>
              <a:defRPr sz="1200" b="1" spc="-45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pPr marL="285750" indent="-285750">
              <a:buFont typeface="Arial" charset="0"/>
              <a:buChar char="•"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Window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Size(Time Steps)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변경하며 최적의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Hyper Parameter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찾는다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54937" y="1289067"/>
            <a:ext cx="1163906" cy="345827"/>
          </a:xfrm>
          <a:prstGeom prst="rect">
            <a:avLst/>
          </a:prstGeom>
          <a:noFill/>
          <a:ln>
            <a:noFill/>
          </a:ln>
        </p:spPr>
        <p:txBody>
          <a:bodyPr wrap="square" anchor="t" anchorCtr="0">
            <a:no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ko-KR" altLang="en-US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b="1" spc="-6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교보증권</a:t>
            </a:r>
            <a:r>
              <a:rPr lang="ko-KR" altLang="en-US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en-US" altLang="ko-KR" sz="1200" spc="-6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512786" y="1250654"/>
            <a:ext cx="1133294" cy="262850"/>
          </a:xfrm>
          <a:prstGeom prst="rect">
            <a:avLst/>
          </a:prstGeom>
          <a:noFill/>
          <a:ln>
            <a:noFill/>
          </a:ln>
        </p:spPr>
        <p:txBody>
          <a:bodyPr wrap="square" anchor="t" anchorCtr="0">
            <a:no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ko-KR" altLang="en-US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셀트리온</a:t>
            </a:r>
            <a:endParaRPr lang="en-US" altLang="ko-KR" sz="1200" spc="-6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07380" y="3184572"/>
            <a:ext cx="1290906" cy="290177"/>
          </a:xfrm>
          <a:prstGeom prst="rect">
            <a:avLst/>
          </a:prstGeom>
          <a:noFill/>
          <a:ln>
            <a:noFill/>
          </a:ln>
        </p:spPr>
        <p:txBody>
          <a:bodyPr wrap="square" anchor="t" anchorCtr="0">
            <a:no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ko-KR" altLang="en-US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한국항공우주</a:t>
            </a:r>
            <a:endParaRPr lang="en-US" altLang="ko-KR" sz="1200" spc="-6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512786" y="3179527"/>
            <a:ext cx="967571" cy="330088"/>
          </a:xfrm>
          <a:prstGeom prst="rect">
            <a:avLst/>
          </a:prstGeom>
          <a:noFill/>
          <a:ln>
            <a:noFill/>
          </a:ln>
        </p:spPr>
        <p:txBody>
          <a:bodyPr wrap="square" anchor="t" anchorCtr="0">
            <a:no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ko-KR" altLang="en-US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삼성전기 </a:t>
            </a:r>
            <a:endParaRPr lang="en-US" altLang="ko-KR" sz="1200" spc="-6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59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336B-2CC4-714F-B954-2BFFB4D18482}" type="slidenum">
              <a:rPr kumimoji="1" lang="ko-KR" altLang="en-US" smtClean="0"/>
              <a:pPr/>
              <a:t>15</a:t>
            </a:fld>
            <a:endParaRPr kumimoji="1"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결과 분석 </a:t>
            </a:r>
            <a:r>
              <a:rPr lang="en-US" altLang="ko-KR" dirty="0" smtClean="0"/>
              <a:t>(4)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Worst Case</a:t>
            </a:r>
            <a:endParaRPr kumimoji="1"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360" y="1066643"/>
            <a:ext cx="2585713" cy="193928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419" y="1028451"/>
            <a:ext cx="2608444" cy="195633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419" y="3005928"/>
            <a:ext cx="2612138" cy="195910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020" y="3044120"/>
            <a:ext cx="2570053" cy="192753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04347" y="1289067"/>
            <a:ext cx="1431240" cy="236157"/>
          </a:xfrm>
          <a:prstGeom prst="rect">
            <a:avLst/>
          </a:prstGeom>
          <a:noFill/>
          <a:ln>
            <a:noFill/>
          </a:ln>
        </p:spPr>
        <p:txBody>
          <a:bodyPr wrap="square" anchor="t" anchorCtr="0">
            <a:no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ko-KR" altLang="en-US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기아차</a:t>
            </a:r>
            <a:endParaRPr lang="en-US" altLang="ko-KR" sz="1200" b="1" spc="-6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512786" y="1254335"/>
            <a:ext cx="1633725" cy="265790"/>
          </a:xfrm>
          <a:prstGeom prst="rect">
            <a:avLst/>
          </a:prstGeom>
          <a:noFill/>
          <a:ln>
            <a:noFill/>
          </a:ln>
        </p:spPr>
        <p:txBody>
          <a:bodyPr wrap="square" anchor="t" anchorCtr="0">
            <a:no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ko-KR" altLang="en-US" sz="1200" b="1" spc="-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b="1" spc="-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KOSEF </a:t>
            </a:r>
            <a:r>
              <a:rPr lang="ko-KR" altLang="en-US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국고채 </a:t>
            </a:r>
            <a:r>
              <a:rPr lang="en-US" altLang="ko-KR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ko-KR" altLang="en-US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년</a:t>
            </a:r>
            <a:endParaRPr lang="en-US" altLang="ko-KR" sz="1200" b="1" spc="-6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90944" y="3186215"/>
            <a:ext cx="1760246" cy="316712"/>
          </a:xfrm>
          <a:prstGeom prst="rect">
            <a:avLst/>
          </a:prstGeom>
          <a:noFill/>
          <a:ln>
            <a:noFill/>
          </a:ln>
        </p:spPr>
        <p:txBody>
          <a:bodyPr wrap="square" anchor="t" anchorCtr="0">
            <a:no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ko-KR" altLang="en-US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유니온 머티리얼 </a:t>
            </a:r>
            <a:endParaRPr lang="en-US" altLang="ko-KR" sz="1200" b="1" spc="-6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12787" y="3186507"/>
            <a:ext cx="1573238" cy="330088"/>
          </a:xfrm>
          <a:prstGeom prst="rect">
            <a:avLst/>
          </a:prstGeom>
          <a:noFill/>
          <a:ln>
            <a:noFill/>
          </a:ln>
        </p:spPr>
        <p:txBody>
          <a:bodyPr wrap="square" anchor="t" anchorCtr="0">
            <a:no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ko-KR" altLang="en-US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인지컨트롤스</a:t>
            </a:r>
            <a:endParaRPr lang="en-US" altLang="ko-KR" sz="1200" b="1" spc="-6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텍스트 개체 틀 1"/>
          <p:cNvSpPr txBox="1">
            <a:spLocks/>
          </p:cNvSpPr>
          <p:nvPr/>
        </p:nvSpPr>
        <p:spPr>
          <a:xfrm>
            <a:off x="383010" y="861739"/>
            <a:ext cx="8394737" cy="16671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defPPr>
              <a:defRPr lang="ko-KR"/>
            </a:defPPr>
            <a:lvl1pPr defTabSz="685490" latinLnBrk="0">
              <a:lnSpc>
                <a:spcPts val="1275"/>
              </a:lnSpc>
              <a:spcBef>
                <a:spcPct val="20000"/>
              </a:spcBef>
              <a:defRPr sz="1200" b="1" spc="-45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pPr marL="285750" indent="-285750">
              <a:buFont typeface="Arial" charset="0"/>
              <a:buChar char="•"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Window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Size(Time Steps)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변경하며 최적의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Hyper Parameter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찾는다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7174" y="1532904"/>
            <a:ext cx="1308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 smtClean="0">
                <a:solidFill>
                  <a:srgbClr val="00B0F0"/>
                </a:solidFill>
              </a:rPr>
              <a:t>Offset </a:t>
            </a:r>
            <a:r>
              <a:rPr kumimoji="1" lang="ko-KR" altLang="en-US" sz="1200" b="1" dirty="0" smtClean="0">
                <a:solidFill>
                  <a:srgbClr val="00B0F0"/>
                </a:solidFill>
              </a:rPr>
              <a:t>이격현상</a:t>
            </a:r>
            <a:endParaRPr kumimoji="1"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37699" y="1532904"/>
            <a:ext cx="1308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 smtClean="0">
                <a:solidFill>
                  <a:srgbClr val="00B0F0"/>
                </a:solidFill>
              </a:rPr>
              <a:t>Spike </a:t>
            </a:r>
            <a:r>
              <a:rPr kumimoji="1" lang="ko-KR" altLang="en-US" sz="1200" b="1" dirty="0" smtClean="0">
                <a:solidFill>
                  <a:srgbClr val="00B0F0"/>
                </a:solidFill>
              </a:rPr>
              <a:t>현상</a:t>
            </a:r>
            <a:endParaRPr kumimoji="1"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7174" y="3482020"/>
            <a:ext cx="1438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 smtClean="0">
                <a:solidFill>
                  <a:srgbClr val="00B0F0"/>
                </a:solidFill>
              </a:rPr>
              <a:t>Time Delay</a:t>
            </a:r>
            <a:r>
              <a:rPr kumimoji="1" lang="ko-KR" altLang="en-US" sz="1200" b="1" dirty="0" smtClean="0">
                <a:solidFill>
                  <a:srgbClr val="00B0F0"/>
                </a:solidFill>
              </a:rPr>
              <a:t> 현상</a:t>
            </a:r>
            <a:endParaRPr kumimoji="1"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37699" y="3482020"/>
            <a:ext cx="1308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 smtClean="0">
                <a:solidFill>
                  <a:srgbClr val="00B0F0"/>
                </a:solidFill>
              </a:rPr>
              <a:t>22</a:t>
            </a:r>
            <a:r>
              <a:rPr kumimoji="1" lang="ko-KR" altLang="en-US" sz="1200" b="1" dirty="0" smtClean="0">
                <a:solidFill>
                  <a:srgbClr val="00B0F0"/>
                </a:solidFill>
              </a:rPr>
              <a:t>일 </a:t>
            </a:r>
            <a:r>
              <a:rPr kumimoji="1" lang="en-US" altLang="ko-KR" sz="1200" b="1" dirty="0" smtClean="0">
                <a:solidFill>
                  <a:srgbClr val="00B0F0"/>
                </a:solidFill>
              </a:rPr>
              <a:t>window</a:t>
            </a:r>
            <a:endParaRPr kumimoji="1" lang="ko-KR" altLang="en-US" sz="1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45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336B-2CC4-714F-B954-2BFFB4D18482}" type="slidenum">
              <a:rPr kumimoji="1" lang="ko-KR" altLang="en-US" smtClean="0"/>
              <a:pPr/>
              <a:t>16</a:t>
            </a:fld>
            <a:endParaRPr kumimoji="1"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결과 분석 </a:t>
            </a:r>
            <a:r>
              <a:rPr lang="en-US" altLang="ko-KR" dirty="0" smtClean="0"/>
              <a:t>(5)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Insight</a:t>
            </a:r>
            <a:endParaRPr kumimoji="1"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805" y="1278568"/>
            <a:ext cx="2532844" cy="189963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902" y="1278568"/>
            <a:ext cx="2532844" cy="189963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805" y="3077696"/>
            <a:ext cx="2550624" cy="191296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923" y="3091031"/>
            <a:ext cx="2532844" cy="189963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34055" y="1477431"/>
            <a:ext cx="1229748" cy="236157"/>
          </a:xfrm>
          <a:prstGeom prst="rect">
            <a:avLst/>
          </a:prstGeom>
          <a:noFill/>
          <a:ln>
            <a:noFill/>
          </a:ln>
        </p:spPr>
        <p:txBody>
          <a:bodyPr wrap="square" anchor="t" anchorCtr="0">
            <a:no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ko-KR" altLang="en-US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교보증권</a:t>
            </a:r>
            <a:endParaRPr lang="en-US" altLang="ko-KR" sz="1200" spc="-6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496287" y="1416603"/>
            <a:ext cx="1229748" cy="236157"/>
          </a:xfrm>
          <a:prstGeom prst="rect">
            <a:avLst/>
          </a:prstGeom>
          <a:noFill/>
          <a:ln>
            <a:noFill/>
          </a:ln>
        </p:spPr>
        <p:txBody>
          <a:bodyPr wrap="square" anchor="t" anchorCtr="0">
            <a:no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ko-KR" altLang="en-US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동원시스템</a:t>
            </a:r>
            <a:endParaRPr lang="en-US" altLang="ko-KR" sz="1200" spc="-6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43680" y="3203396"/>
            <a:ext cx="1229748" cy="236157"/>
          </a:xfrm>
          <a:prstGeom prst="rect">
            <a:avLst/>
          </a:prstGeom>
          <a:noFill/>
          <a:ln>
            <a:noFill/>
          </a:ln>
        </p:spPr>
        <p:txBody>
          <a:bodyPr wrap="square" anchor="t" anchorCtr="0">
            <a:no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ko-KR" altLang="en-US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일신석재</a:t>
            </a:r>
            <a:endParaRPr lang="en-US" altLang="ko-KR" sz="1200" spc="-6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25163" y="3218467"/>
            <a:ext cx="1291390" cy="255876"/>
          </a:xfrm>
          <a:prstGeom prst="rect">
            <a:avLst/>
          </a:prstGeom>
          <a:noFill/>
          <a:ln>
            <a:noFill/>
          </a:ln>
        </p:spPr>
        <p:txBody>
          <a:bodyPr wrap="square" anchor="t" anchorCtr="0">
            <a:no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ko-KR" altLang="en-US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한국가스공사</a:t>
            </a:r>
            <a:endParaRPr lang="en-US" altLang="ko-KR" sz="1200" spc="-6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텍스트 개체 틀 1"/>
          <p:cNvSpPr txBox="1">
            <a:spLocks/>
          </p:cNvSpPr>
          <p:nvPr/>
        </p:nvSpPr>
        <p:spPr>
          <a:xfrm>
            <a:off x="383010" y="861739"/>
            <a:ext cx="8586252" cy="370358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defPPr>
              <a:defRPr lang="ko-KR"/>
            </a:defPPr>
            <a:lvl1pPr defTabSz="685490" latinLnBrk="0">
              <a:lnSpc>
                <a:spcPts val="1275"/>
              </a:lnSpc>
              <a:spcBef>
                <a:spcPct val="20000"/>
              </a:spcBef>
              <a:defRPr sz="1200" b="1" spc="-45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장기적인 예측과 유사한 패턴을 보이는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Window Size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를 활용해야 함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방향성이 드물게 바뀌는 스무딩 커브를 활용 수익증대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적절한 추가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Feature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를 발굴하여 예측의 정확도를 높여야 함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2266" y="1685303"/>
            <a:ext cx="1308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Window 30</a:t>
            </a:r>
            <a:r>
              <a:rPr kumimoji="1"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일</a:t>
            </a:r>
            <a:endParaRPr kumimoji="1"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05363" y="1685303"/>
            <a:ext cx="1308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Window 30</a:t>
            </a:r>
            <a:r>
              <a:rPr kumimoji="1"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일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8308" y="3411618"/>
            <a:ext cx="1438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Window 30</a:t>
            </a:r>
            <a:r>
              <a:rPr kumimoji="1"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일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21405" y="3411618"/>
            <a:ext cx="1308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Window 30</a:t>
            </a:r>
            <a:r>
              <a:rPr kumimoji="1"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82528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336B-2CC4-714F-B954-2BFFB4D18482}" type="slidenum">
              <a:rPr kumimoji="1" lang="ko-KR" altLang="en-US" smtClean="0"/>
              <a:pPr/>
              <a:t>17</a:t>
            </a:fld>
            <a:endParaRPr kumimoji="1"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결과 분석 </a:t>
            </a:r>
            <a:r>
              <a:rPr lang="en-US" altLang="ko-KR" dirty="0" smtClean="0"/>
              <a:t>(6)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추가 테스트</a:t>
            </a:r>
            <a:endParaRPr kumimoji="1"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322673"/>
              </p:ext>
            </p:extLst>
          </p:nvPr>
        </p:nvGraphicFramePr>
        <p:xfrm>
          <a:off x="438340" y="2101161"/>
          <a:ext cx="3652398" cy="26660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478">
                  <a:extLst>
                    <a:ext uri="{9D8B030D-6E8A-4147-A177-3AD203B41FA5}">
                      <a16:colId xmlns:a16="http://schemas.microsoft.com/office/drawing/2014/main" val="3507173917"/>
                    </a:ext>
                  </a:extLst>
                </a:gridCol>
                <a:gridCol w="828563">
                  <a:extLst>
                    <a:ext uri="{9D8B030D-6E8A-4147-A177-3AD203B41FA5}">
                      <a16:colId xmlns:a16="http://schemas.microsoft.com/office/drawing/2014/main" val="508435751"/>
                    </a:ext>
                  </a:extLst>
                </a:gridCol>
                <a:gridCol w="1050363">
                  <a:extLst>
                    <a:ext uri="{9D8B030D-6E8A-4147-A177-3AD203B41FA5}">
                      <a16:colId xmlns:a16="http://schemas.microsoft.com/office/drawing/2014/main" val="3270453042"/>
                    </a:ext>
                  </a:extLst>
                </a:gridCol>
                <a:gridCol w="1033994">
                  <a:extLst>
                    <a:ext uri="{9D8B030D-6E8A-4147-A177-3AD203B41FA5}">
                      <a16:colId xmlns:a16="http://schemas.microsoft.com/office/drawing/2014/main" val="2646469003"/>
                    </a:ext>
                  </a:extLst>
                </a:gridCol>
              </a:tblGrid>
              <a:tr h="3299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구분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window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Feature 5</a:t>
                      </a:r>
                      <a:endParaRPr lang="ko-KR" altLang="en-US" sz="12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Feature</a:t>
                      </a:r>
                      <a:r>
                        <a:rPr lang="en-US" altLang="ko-KR" sz="12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 10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470017"/>
                  </a:ext>
                </a:extLst>
              </a:tr>
              <a:tr h="584029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Test</a:t>
                      </a: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Score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일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0.038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0.093</a:t>
                      </a:r>
                      <a:endParaRPr lang="en-US" altLang="ko-KR" sz="12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5842050"/>
                  </a:ext>
                </a:extLst>
              </a:tr>
              <a:tr h="5840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5</a:t>
                      </a:r>
                      <a:r>
                        <a:rPr lang="ko-KR" altLang="en-US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일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0.029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0.051</a:t>
                      </a:r>
                      <a:endParaRPr lang="en-US" altLang="ko-KR" sz="12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283973"/>
                  </a:ext>
                </a:extLst>
              </a:tr>
              <a:tr h="5840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10</a:t>
                      </a:r>
                      <a:r>
                        <a:rPr lang="ko-KR" altLang="en-US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일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0.043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0.056</a:t>
                      </a:r>
                      <a:endParaRPr lang="en-US" altLang="ko-KR" sz="12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3765867"/>
                  </a:ext>
                </a:extLst>
              </a:tr>
              <a:tr h="5840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22</a:t>
                      </a:r>
                      <a:r>
                        <a:rPr lang="ko-KR" altLang="en-US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일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0.056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0.07</a:t>
                      </a:r>
                      <a:endParaRPr lang="en-US" altLang="ko-KR" sz="12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8076038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4600390" y="2133245"/>
            <a:ext cx="4304704" cy="1783583"/>
          </a:xfrm>
          <a:prstGeom prst="rect">
            <a:avLst/>
          </a:prstGeom>
          <a:noFill/>
          <a:ln>
            <a:noFill/>
          </a:ln>
        </p:spPr>
        <p:txBody>
          <a:bodyPr wrap="square" anchor="t" anchorCtr="0">
            <a:noAutofit/>
          </a:bodyPr>
          <a:lstStyle/>
          <a:p>
            <a:pPr marL="171450" indent="-171450" fontAlgn="base"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ko-KR" altLang="en-US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업종 </a:t>
            </a:r>
            <a:r>
              <a:rPr lang="ko-KR" altLang="en-US" sz="1200" b="1" spc="-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평균에 관한 추가 </a:t>
            </a:r>
            <a:r>
              <a:rPr lang="en-US" altLang="ko-KR" sz="1200" b="1" spc="-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Feature</a:t>
            </a:r>
            <a:r>
              <a:rPr lang="ko-KR" altLang="en-US" sz="1200" b="1" spc="-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값이 </a:t>
            </a:r>
            <a:r>
              <a:rPr lang="en-US" altLang="ko-KR" sz="1200" b="1" spc="-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RMSE</a:t>
            </a:r>
            <a:r>
              <a:rPr lang="ko-KR" altLang="en-US" sz="1200" b="1" spc="-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개선하지 못함</a:t>
            </a:r>
            <a:r>
              <a:rPr lang="en-US" altLang="ko-KR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171450" indent="-171450" fontAlgn="base"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altLang="ko-KR" sz="1200" b="1" spc="-6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 fontAlgn="base"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ko-KR" altLang="en-US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단가 수준이 큰 변수가 큰 영향을 주어 왜곡된 것으로 추정됨</a:t>
            </a:r>
            <a:r>
              <a:rPr lang="en-US" altLang="ko-KR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endParaRPr lang="en-US" altLang="ko-KR" sz="1200" b="1" spc="-6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ko-KR" altLang="en-US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→ 각 종목별 변화율에 대한 정보를 </a:t>
            </a:r>
            <a:r>
              <a:rPr lang="en-US" altLang="ko-KR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DB</a:t>
            </a:r>
            <a:r>
              <a:rPr lang="ko-KR" altLang="en-US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에 저장하여</a:t>
            </a:r>
            <a:endParaRPr lang="en-US" altLang="ko-KR" sz="1200" b="1" spc="-6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ko-KR" sz="1200" b="1" spc="-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r>
              <a:rPr lang="ko-KR" altLang="en-US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값이 아닌 변화율에 대한 정보를 입력 </a:t>
            </a:r>
            <a:r>
              <a:rPr lang="en-US" altLang="ko-KR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Feature</a:t>
            </a:r>
            <a:r>
              <a:rPr lang="ko-KR" altLang="en-US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로</a:t>
            </a:r>
            <a:endParaRPr lang="en-US" altLang="ko-KR" sz="1200" b="1" spc="-6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ko-KR" sz="1200" b="1" spc="-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r>
              <a:rPr lang="ko-KR" altLang="en-US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활용하여야 정확한 결과가 나올 것으로 예상됨</a:t>
            </a:r>
            <a:r>
              <a:rPr lang="en-US" altLang="ko-KR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ko-KR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en-US" altLang="ko-KR" sz="1200" b="1" spc="-6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텍스트 개체 틀 1"/>
          <p:cNvSpPr txBox="1">
            <a:spLocks/>
          </p:cNvSpPr>
          <p:nvPr/>
        </p:nvSpPr>
        <p:spPr>
          <a:xfrm>
            <a:off x="383010" y="784959"/>
            <a:ext cx="8394737" cy="333425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defPPr>
              <a:defRPr lang="ko-KR"/>
            </a:defPPr>
            <a:lvl1pPr defTabSz="685490" latinLnBrk="0">
              <a:lnSpc>
                <a:spcPts val="1275"/>
              </a:lnSpc>
              <a:spcBef>
                <a:spcPct val="20000"/>
              </a:spcBef>
              <a:defRPr sz="1200" b="1" spc="-45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pPr marL="171450" indent="-171450">
              <a:buFont typeface="Arial" charset="0"/>
              <a:buChar char="•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종목 정보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Feature 5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시가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고가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저가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종가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거래량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에 추가로 업종 정보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시가평균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고가평균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저가평균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종가평균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거래량평균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을 추가하여 총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개의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Feature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로 학습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(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건설업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의약품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음식료품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69966" y="1663761"/>
            <a:ext cx="4481240" cy="357190"/>
          </a:xfrm>
          <a:prstGeom prst="rect">
            <a:avLst/>
          </a:prstGeom>
          <a:noFill/>
          <a:ln>
            <a:noFill/>
          </a:ln>
        </p:spPr>
        <p:txBody>
          <a:bodyPr wrap="square" anchor="t" anchorCtr="0">
            <a:no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ko-KR" altLang="en-US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평가 영역 </a:t>
            </a:r>
            <a:r>
              <a:rPr lang="en-US" altLang="ko-KR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(121</a:t>
            </a:r>
            <a:r>
              <a:rPr lang="ko-KR" altLang="en-US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 종목 </a:t>
            </a:r>
            <a:r>
              <a:rPr lang="en-US" altLang="ko-KR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건설업 </a:t>
            </a:r>
            <a:r>
              <a:rPr lang="en-US" altLang="ko-KR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39, </a:t>
            </a:r>
            <a:r>
              <a:rPr lang="ko-KR" altLang="en-US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의약품</a:t>
            </a:r>
            <a:r>
              <a:rPr lang="en-US" altLang="ko-KR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39,  </a:t>
            </a:r>
            <a:r>
              <a:rPr lang="ko-KR" altLang="en-US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음식료품 </a:t>
            </a:r>
            <a:r>
              <a:rPr lang="en-US" altLang="ko-KR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43))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69966" y="1236181"/>
            <a:ext cx="3857486" cy="28875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/>
              <a:t>코스피 </a:t>
            </a:r>
            <a:r>
              <a:rPr kumimoji="1" lang="en-US" altLang="ko-KR" sz="1200" b="1" dirty="0" smtClean="0"/>
              <a:t>121</a:t>
            </a:r>
            <a:r>
              <a:rPr kumimoji="1" lang="ko-KR" altLang="en-US" sz="1200" b="1" dirty="0" smtClean="0"/>
              <a:t>종목 예측 </a:t>
            </a:r>
            <a:r>
              <a:rPr kumimoji="1" lang="en-US" altLang="ko-KR" sz="1200" b="1" dirty="0" smtClean="0"/>
              <a:t>Loss </a:t>
            </a:r>
            <a:r>
              <a:rPr kumimoji="1" lang="ko-KR" altLang="en-US" sz="1200" b="1" dirty="0" smtClean="0"/>
              <a:t>평균</a:t>
            </a:r>
            <a:endParaRPr kumimoji="1" lang="ko-KR" altLang="en-US" sz="1200" b="1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4625936" y="1236181"/>
            <a:ext cx="4151812" cy="28875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/>
              <a:t>결과 분석</a:t>
            </a:r>
            <a:endParaRPr kumimoji="1" lang="ko-KR" altLang="en-US" sz="1200" b="1" dirty="0"/>
          </a:p>
        </p:txBody>
      </p:sp>
      <p:sp>
        <p:nvSpPr>
          <p:cNvPr id="25" name="오른쪽 화살표[R] 24"/>
          <p:cNvSpPr/>
          <p:nvPr/>
        </p:nvSpPr>
        <p:spPr>
          <a:xfrm>
            <a:off x="4187347" y="2701085"/>
            <a:ext cx="449178" cy="149993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372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336B-2CC4-714F-B954-2BFFB4D18482}" type="slidenum">
              <a:rPr kumimoji="1" lang="ko-KR" altLang="en-US" smtClean="0"/>
              <a:pPr/>
              <a:t>18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263047" y="4767263"/>
            <a:ext cx="3086100" cy="273844"/>
          </a:xfrm>
          <a:prstGeom prst="rect">
            <a:avLst/>
          </a:prstGeom>
        </p:spPr>
        <p:txBody>
          <a:bodyPr/>
          <a:lstStyle/>
          <a:p>
            <a:r>
              <a:rPr kumimoji="1" lang="en-US" altLang="ko-KR" smtClean="0"/>
              <a:t>Team Tensor</a:t>
            </a:r>
            <a:r>
              <a:rPr kumimoji="1" lang="de-DE" altLang="ko-KR" smtClean="0"/>
              <a:t>.</a:t>
            </a:r>
            <a:r>
              <a:rPr kumimoji="1" lang="ko-KR" altLang="en-US" smtClean="0"/>
              <a:t> </a:t>
            </a:r>
            <a:r>
              <a:rPr kumimoji="1" lang="en-US" altLang="ko-KR" smtClean="0"/>
              <a:t>Copyright </a:t>
            </a:r>
            <a:r>
              <a:rPr kumimoji="1" lang="de-DE" altLang="ko-KR" smtClean="0"/>
              <a:t>© </a:t>
            </a:r>
            <a:r>
              <a:rPr kumimoji="1" lang="en-US" altLang="ko-KR" smtClean="0"/>
              <a:t>All rights reserved.</a:t>
            </a:r>
            <a:endParaRPr kumimoji="1"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3</a:t>
            </a:r>
            <a:endParaRPr kumimoji="1"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ko-KR" altLang="en-US" dirty="0" smtClean="0"/>
              <a:t>아키텍쳐와</a:t>
            </a:r>
            <a:endParaRPr kumimoji="1" lang="en-US" altLang="ko-KR" dirty="0" smtClean="0"/>
          </a:p>
          <a:p>
            <a:r>
              <a:rPr kumimoji="1" lang="en-US" altLang="ko-KR" dirty="0" smtClean="0"/>
              <a:t>UI</a:t>
            </a:r>
            <a:r>
              <a:rPr kumimoji="1" lang="ko-KR" altLang="en-US" dirty="0" smtClean="0"/>
              <a:t> 구성</a:t>
            </a:r>
            <a:endParaRPr kumimoji="1"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kumimoji="1" lang="ko-KR" altLang="en-US" dirty="0" smtClean="0"/>
              <a:t>아키텍쳐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en-US" altLang="ko-KR" dirty="0" smtClean="0"/>
              <a:t>UI</a:t>
            </a:r>
            <a:r>
              <a:rPr kumimoji="1" lang="ko-KR" altLang="en-US" dirty="0" smtClean="0"/>
              <a:t>디자인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주가 예측 시연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348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336B-2CC4-714F-B954-2BFFB4D18482}" type="slidenum">
              <a:rPr kumimoji="1" lang="ko-KR" altLang="en-US" smtClean="0"/>
              <a:pPr/>
              <a:t>19</a:t>
            </a:fld>
            <a:endParaRPr kumimoji="1"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Architecture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 시도</a:t>
            </a:r>
            <a:endParaRPr kumimoji="1"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796" y="3095072"/>
            <a:ext cx="690626" cy="67706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914" y="2032294"/>
            <a:ext cx="756070" cy="7678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28961" y="2817112"/>
            <a:ext cx="993950" cy="232575"/>
          </a:xfrm>
          <a:prstGeom prst="rect">
            <a:avLst/>
          </a:prstGeom>
          <a:noFill/>
        </p:spPr>
        <p:txBody>
          <a:bodyPr wrap="square" lIns="77925" tIns="38963" rIns="77925" bIns="38963">
            <a:spAutoFit/>
          </a:bodyPr>
          <a:lstStyle/>
          <a:p>
            <a:pPr algn="ctr">
              <a:defRPr/>
            </a:pPr>
            <a:r>
              <a:rPr lang="ko-KR" altLang="en-US" sz="1000" b="1" spc="-150" dirty="0" smtClean="0">
                <a:latin typeface="+mj-ea"/>
                <a:ea typeface="+mj-ea"/>
              </a:rPr>
              <a:t>대신증권 </a:t>
            </a:r>
            <a:r>
              <a:rPr lang="en-US" altLang="ko-KR" sz="1000" b="1" spc="-150" dirty="0" smtClean="0">
                <a:latin typeface="+mj-ea"/>
                <a:ea typeface="+mj-ea"/>
              </a:rPr>
              <a:t>API</a:t>
            </a:r>
            <a:endParaRPr lang="ko-KR" altLang="en-US" sz="1000" b="1" spc="-150" dirty="0">
              <a:latin typeface="+mj-ea"/>
              <a:ea typeface="+mj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3346" y="2094602"/>
            <a:ext cx="690626" cy="67942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688662" y="2774028"/>
            <a:ext cx="1175617" cy="232575"/>
          </a:xfrm>
          <a:prstGeom prst="rect">
            <a:avLst/>
          </a:prstGeom>
          <a:noFill/>
        </p:spPr>
        <p:txBody>
          <a:bodyPr wrap="square" lIns="77925" tIns="38963" rIns="77925" bIns="38963">
            <a:spAutoFit/>
          </a:bodyPr>
          <a:lstStyle/>
          <a:p>
            <a:pPr algn="ctr">
              <a:defRPr/>
            </a:pPr>
            <a:r>
              <a:rPr lang="ko-KR" altLang="en-US" sz="1000" b="1" spc="-150" dirty="0" smtClean="0">
                <a:latin typeface="+mj-ea"/>
                <a:ea typeface="+mj-ea"/>
              </a:rPr>
              <a:t>워크벤치</a:t>
            </a:r>
            <a:r>
              <a:rPr lang="ko-KR" altLang="en-US" sz="1000" b="1" spc="-150" dirty="0">
                <a:latin typeface="+mj-ea"/>
                <a:ea typeface="+mj-ea"/>
              </a:rPr>
              <a:t> </a:t>
            </a:r>
            <a:r>
              <a:rPr lang="ko-KR" altLang="en-US" sz="1000" b="1" spc="-150" dirty="0" smtClean="0">
                <a:latin typeface="+mj-ea"/>
                <a:ea typeface="+mj-ea"/>
              </a:rPr>
              <a:t>설치</a:t>
            </a:r>
            <a:endParaRPr lang="en-US" altLang="ko-KR" sz="1000" b="1" spc="-150" dirty="0" smtClean="0"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70656" y="3813344"/>
            <a:ext cx="993950" cy="232575"/>
          </a:xfrm>
          <a:prstGeom prst="rect">
            <a:avLst/>
          </a:prstGeom>
          <a:noFill/>
        </p:spPr>
        <p:txBody>
          <a:bodyPr wrap="square" lIns="77925" tIns="38963" rIns="77925" bIns="38963">
            <a:spAutoFit/>
          </a:bodyPr>
          <a:lstStyle/>
          <a:p>
            <a:pPr algn="ctr">
              <a:defRPr/>
            </a:pPr>
            <a:r>
              <a:rPr lang="en-US" altLang="ko-KR" sz="1000" b="1" spc="-150" dirty="0" smtClean="0">
                <a:latin typeface="+mj-ea"/>
                <a:ea typeface="+mj-ea"/>
              </a:rPr>
              <a:t> Local MYSQL</a:t>
            </a:r>
            <a:endParaRPr lang="ko-KR" altLang="en-US" sz="1000" b="1" spc="-150" dirty="0">
              <a:latin typeface="+mj-ea"/>
              <a:ea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90075" y="1989184"/>
            <a:ext cx="980270" cy="20652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45"/>
          <p:cNvSpPr/>
          <p:nvPr/>
        </p:nvSpPr>
        <p:spPr>
          <a:xfrm>
            <a:off x="2253839" y="2281010"/>
            <a:ext cx="398814" cy="25446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445715" y="4178034"/>
            <a:ext cx="1940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조원 전체 설치 및</a:t>
            </a:r>
            <a:endParaRPr lang="en-US" altLang="ko-KR" sz="1200" dirty="0" smtClean="0"/>
          </a:p>
          <a:p>
            <a:r>
              <a:rPr lang="en-US" altLang="ko-KR" sz="1200" dirty="0" smtClean="0"/>
              <a:t> DB Test</a:t>
            </a:r>
            <a:br>
              <a:rPr lang="en-US" altLang="ko-KR" sz="1200" dirty="0" smtClean="0"/>
            </a:br>
            <a:r>
              <a:rPr lang="en-US" altLang="ko-KR" sz="1200" dirty="0" smtClean="0"/>
              <a:t>(MAC, Windows, Linux)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93746" y="4178034"/>
            <a:ext cx="1563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대신증권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(Window 32bit </a:t>
            </a:r>
            <a:r>
              <a:rPr lang="ko-KR" altLang="en-US" sz="1200" dirty="0" smtClean="0"/>
              <a:t>환경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9" name="오른쪽 화살표 48"/>
          <p:cNvSpPr/>
          <p:nvPr/>
        </p:nvSpPr>
        <p:spPr>
          <a:xfrm>
            <a:off x="6228993" y="2131256"/>
            <a:ext cx="398814" cy="25446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1440" y="2054774"/>
            <a:ext cx="704850" cy="70485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787746" y="2824455"/>
            <a:ext cx="993950" cy="386464"/>
          </a:xfrm>
          <a:prstGeom prst="rect">
            <a:avLst/>
          </a:prstGeom>
          <a:noFill/>
        </p:spPr>
        <p:txBody>
          <a:bodyPr wrap="square" lIns="77925" tIns="38963" rIns="77925" bIns="38963">
            <a:spAutoFit/>
          </a:bodyPr>
          <a:lstStyle/>
          <a:p>
            <a:pPr algn="ctr">
              <a:defRPr/>
            </a:pPr>
            <a:r>
              <a:rPr lang="en-US" altLang="ko-KR" sz="1000" b="1" spc="-150" dirty="0" smtClean="0">
                <a:latin typeface="+mj-ea"/>
                <a:ea typeface="+mj-ea"/>
              </a:rPr>
              <a:t>PyCharm 32 Bit</a:t>
            </a:r>
          </a:p>
          <a:p>
            <a:pPr algn="ctr">
              <a:defRPr/>
            </a:pPr>
            <a:r>
              <a:rPr lang="en-US" altLang="ko-KR" sz="1000" b="1" spc="-150" dirty="0" smtClean="0">
                <a:latin typeface="+mj-ea"/>
                <a:ea typeface="+mj-ea"/>
              </a:rPr>
              <a:t>Anaconda</a:t>
            </a:r>
            <a:endParaRPr lang="ko-KR" altLang="en-US" sz="1000" b="1" spc="-150" dirty="0">
              <a:latin typeface="+mj-ea"/>
              <a:ea typeface="+mj-ea"/>
            </a:endParaRPr>
          </a:p>
        </p:txBody>
      </p:sp>
      <p:sp>
        <p:nvSpPr>
          <p:cNvPr id="22" name="오른쪽 화살표 59"/>
          <p:cNvSpPr/>
          <p:nvPr/>
        </p:nvSpPr>
        <p:spPr>
          <a:xfrm>
            <a:off x="4067122" y="2258258"/>
            <a:ext cx="398814" cy="25446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3" name="직선 연결선 66"/>
          <p:cNvCxnSpPr/>
          <p:nvPr/>
        </p:nvCxnSpPr>
        <p:spPr>
          <a:xfrm>
            <a:off x="2413241" y="1817605"/>
            <a:ext cx="0" cy="3081475"/>
          </a:xfrm>
          <a:prstGeom prst="line">
            <a:avLst/>
          </a:prstGeom>
          <a:ln>
            <a:solidFill>
              <a:srgbClr val="00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720528" y="4178034"/>
            <a:ext cx="1298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시세정보 </a:t>
            </a:r>
            <a:r>
              <a:rPr lang="en-US" altLang="ko-KR" sz="1200" dirty="0" smtClean="0"/>
              <a:t>API</a:t>
            </a:r>
            <a:r>
              <a:rPr lang="ko-KR" altLang="en-US" sz="1200" dirty="0" smtClean="0"/>
              <a:t>로</a:t>
            </a:r>
            <a:endParaRPr lang="en-US" altLang="ko-KR" sz="1200" dirty="0" smtClean="0"/>
          </a:p>
          <a:p>
            <a:r>
              <a:rPr lang="ko-KR" altLang="en-US" sz="1200" dirty="0" smtClean="0"/>
              <a:t>불러와서 </a:t>
            </a:r>
            <a:endParaRPr lang="en-US" altLang="ko-KR" sz="1200" dirty="0" smtClean="0"/>
          </a:p>
          <a:p>
            <a:r>
              <a:rPr lang="en-US" altLang="ko-KR" sz="1200" dirty="0" smtClean="0"/>
              <a:t>MYSQL </a:t>
            </a:r>
            <a:r>
              <a:rPr lang="ko-KR" altLang="en-US" sz="1200" dirty="0" smtClean="0"/>
              <a:t>저장</a:t>
            </a:r>
            <a:endParaRPr lang="ko-KR" altLang="en-US" sz="1200" dirty="0"/>
          </a:p>
        </p:txBody>
      </p:sp>
      <p:cxnSp>
        <p:nvCxnSpPr>
          <p:cNvPr id="25" name="직선 연결선 70"/>
          <p:cNvCxnSpPr/>
          <p:nvPr/>
        </p:nvCxnSpPr>
        <p:spPr>
          <a:xfrm>
            <a:off x="4229061" y="1788548"/>
            <a:ext cx="0" cy="3081475"/>
          </a:xfrm>
          <a:prstGeom prst="line">
            <a:avLst/>
          </a:prstGeom>
          <a:ln>
            <a:solidFill>
              <a:srgbClr val="00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71"/>
          <p:cNvCxnSpPr/>
          <p:nvPr/>
        </p:nvCxnSpPr>
        <p:spPr>
          <a:xfrm>
            <a:off x="6394535" y="1779475"/>
            <a:ext cx="0" cy="3081475"/>
          </a:xfrm>
          <a:prstGeom prst="line">
            <a:avLst/>
          </a:prstGeom>
          <a:ln>
            <a:solidFill>
              <a:srgbClr val="00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9210" y="2053352"/>
            <a:ext cx="704850" cy="70485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009081" y="2757081"/>
            <a:ext cx="993950" cy="232575"/>
          </a:xfrm>
          <a:prstGeom prst="rect">
            <a:avLst/>
          </a:prstGeom>
          <a:noFill/>
        </p:spPr>
        <p:txBody>
          <a:bodyPr wrap="square" lIns="77925" tIns="38963" rIns="77925" bIns="38963">
            <a:spAutoFit/>
          </a:bodyPr>
          <a:lstStyle/>
          <a:p>
            <a:pPr algn="ctr">
              <a:defRPr/>
            </a:pPr>
            <a:r>
              <a:rPr lang="en-US" altLang="ko-KR" sz="1000" b="1" spc="-150" dirty="0" smtClean="0">
                <a:latin typeface="+mj-ea"/>
                <a:ea typeface="+mj-ea"/>
              </a:rPr>
              <a:t>PyCharm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01152" y="2947087"/>
            <a:ext cx="1761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업종별 시세 정보 가공</a:t>
            </a:r>
            <a:endParaRPr lang="en-US" altLang="ko-KR" sz="1200" dirty="0" smtClean="0"/>
          </a:p>
          <a:p>
            <a:r>
              <a:rPr lang="en-US" altLang="ko-KR" sz="1200" dirty="0" smtClean="0"/>
              <a:t>DB </a:t>
            </a:r>
            <a:r>
              <a:rPr lang="ko-KR" altLang="en-US" sz="1200" dirty="0" smtClean="0"/>
              <a:t>저장</a:t>
            </a:r>
            <a:endParaRPr lang="ko-KR" altLang="en-US" sz="1200" dirty="0"/>
          </a:p>
        </p:txBody>
      </p:sp>
      <p:sp>
        <p:nvSpPr>
          <p:cNvPr id="30" name="오른쪽 화살표 75"/>
          <p:cNvSpPr/>
          <p:nvPr/>
        </p:nvSpPr>
        <p:spPr>
          <a:xfrm rot="10800000">
            <a:off x="6193149" y="2411117"/>
            <a:ext cx="398814" cy="25446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4673" y="3496215"/>
            <a:ext cx="1230595" cy="455275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4673" y="4024342"/>
            <a:ext cx="1208920" cy="393709"/>
          </a:xfrm>
          <a:prstGeom prst="rect">
            <a:avLst/>
          </a:prstGeom>
        </p:spPr>
      </p:pic>
      <p:sp>
        <p:nvSpPr>
          <p:cNvPr id="33" name="오른쪽 화살표 79"/>
          <p:cNvSpPr/>
          <p:nvPr/>
        </p:nvSpPr>
        <p:spPr>
          <a:xfrm>
            <a:off x="6238170" y="3747900"/>
            <a:ext cx="398814" cy="25446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7190208" y="4439044"/>
            <a:ext cx="881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에러발생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817269" y="3399339"/>
            <a:ext cx="1452292" cy="13919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Freeform 46"/>
          <p:cNvSpPr/>
          <p:nvPr/>
        </p:nvSpPr>
        <p:spPr>
          <a:xfrm rot="5400000">
            <a:off x="5174425" y="74904"/>
            <a:ext cx="215590" cy="3030424"/>
          </a:xfrm>
          <a:custGeom>
            <a:avLst/>
            <a:gdLst>
              <a:gd name="connsiteX0" fmla="*/ 0 w 26894"/>
              <a:gd name="connsiteY0" fmla="*/ 2043953 h 2043953"/>
              <a:gd name="connsiteX1" fmla="*/ 26894 w 26894"/>
              <a:gd name="connsiteY1" fmla="*/ 0 h 2043953"/>
              <a:gd name="connsiteX0" fmla="*/ 0 w 11019"/>
              <a:gd name="connsiteY0" fmla="*/ 2043953 h 2043953"/>
              <a:gd name="connsiteX1" fmla="*/ 11019 w 11019"/>
              <a:gd name="connsiteY1" fmla="*/ 0 h 2043953"/>
              <a:gd name="connsiteX0" fmla="*/ 195316 w 206335"/>
              <a:gd name="connsiteY0" fmla="*/ 2043953 h 2043953"/>
              <a:gd name="connsiteX1" fmla="*/ 206335 w 206335"/>
              <a:gd name="connsiteY1" fmla="*/ 0 h 2043953"/>
              <a:gd name="connsiteX0" fmla="*/ 193718 w 211087"/>
              <a:gd name="connsiteY0" fmla="*/ 2050303 h 2050303"/>
              <a:gd name="connsiteX1" fmla="*/ 211087 w 211087"/>
              <a:gd name="connsiteY1" fmla="*/ 0 h 2050303"/>
              <a:gd name="connsiteX0" fmla="*/ 264704 w 282073"/>
              <a:gd name="connsiteY0" fmla="*/ 2050303 h 2050303"/>
              <a:gd name="connsiteX1" fmla="*/ 282073 w 282073"/>
              <a:gd name="connsiteY1" fmla="*/ 0 h 2050303"/>
              <a:gd name="connsiteX0" fmla="*/ 265970 w 280164"/>
              <a:gd name="connsiteY0" fmla="*/ 2047128 h 2047128"/>
              <a:gd name="connsiteX1" fmla="*/ 280164 w 280164"/>
              <a:gd name="connsiteY1" fmla="*/ 0 h 2047128"/>
              <a:gd name="connsiteX0" fmla="*/ 237097 w 251291"/>
              <a:gd name="connsiteY0" fmla="*/ 2047128 h 2047128"/>
              <a:gd name="connsiteX1" fmla="*/ 251291 w 251291"/>
              <a:gd name="connsiteY1" fmla="*/ 0 h 2047128"/>
              <a:gd name="connsiteX0" fmla="*/ 216588 w 230782"/>
              <a:gd name="connsiteY0" fmla="*/ 2047128 h 2047128"/>
              <a:gd name="connsiteX1" fmla="*/ 230782 w 230782"/>
              <a:gd name="connsiteY1" fmla="*/ 0 h 2047128"/>
              <a:gd name="connsiteX0" fmla="*/ 220394 w 234588"/>
              <a:gd name="connsiteY0" fmla="*/ 2047128 h 2047128"/>
              <a:gd name="connsiteX1" fmla="*/ 234588 w 234588"/>
              <a:gd name="connsiteY1" fmla="*/ 0 h 2047128"/>
              <a:gd name="connsiteX0" fmla="*/ 229283 w 243477"/>
              <a:gd name="connsiteY0" fmla="*/ 2047128 h 2047128"/>
              <a:gd name="connsiteX1" fmla="*/ 243477 w 243477"/>
              <a:gd name="connsiteY1" fmla="*/ 0 h 2047128"/>
              <a:gd name="connsiteX0" fmla="*/ 220395 w 234589"/>
              <a:gd name="connsiteY0" fmla="*/ 2047128 h 2047128"/>
              <a:gd name="connsiteX1" fmla="*/ 234589 w 234589"/>
              <a:gd name="connsiteY1" fmla="*/ 0 h 2047128"/>
              <a:gd name="connsiteX0" fmla="*/ 225922 w 240116"/>
              <a:gd name="connsiteY0" fmla="*/ 2047128 h 2047128"/>
              <a:gd name="connsiteX1" fmla="*/ 240116 w 240116"/>
              <a:gd name="connsiteY1" fmla="*/ 0 h 2047128"/>
              <a:gd name="connsiteX0" fmla="*/ 223700 w 237894"/>
              <a:gd name="connsiteY0" fmla="*/ 2047128 h 2047128"/>
              <a:gd name="connsiteX1" fmla="*/ 237894 w 237894"/>
              <a:gd name="connsiteY1" fmla="*/ 0 h 2047128"/>
              <a:gd name="connsiteX0" fmla="*/ 222595 w 236789"/>
              <a:gd name="connsiteY0" fmla="*/ 2047128 h 2047128"/>
              <a:gd name="connsiteX1" fmla="*/ 236789 w 236789"/>
              <a:gd name="connsiteY1" fmla="*/ 0 h 2047128"/>
              <a:gd name="connsiteX0" fmla="*/ 220066 w 234260"/>
              <a:gd name="connsiteY0" fmla="*/ 2047128 h 2047128"/>
              <a:gd name="connsiteX1" fmla="*/ 234260 w 234260"/>
              <a:gd name="connsiteY1" fmla="*/ 0 h 2047128"/>
              <a:gd name="connsiteX0" fmla="*/ 223861 w 238055"/>
              <a:gd name="connsiteY0" fmla="*/ 2047128 h 2047128"/>
              <a:gd name="connsiteX1" fmla="*/ 238055 w 238055"/>
              <a:gd name="connsiteY1" fmla="*/ 0 h 2047128"/>
              <a:gd name="connsiteX0" fmla="*/ 221668 w 235862"/>
              <a:gd name="connsiteY0" fmla="*/ 2047128 h 2047128"/>
              <a:gd name="connsiteX1" fmla="*/ 235862 w 235862"/>
              <a:gd name="connsiteY1" fmla="*/ 0 h 2047128"/>
              <a:gd name="connsiteX0" fmla="*/ 218406 w 232600"/>
              <a:gd name="connsiteY0" fmla="*/ 2047128 h 2047128"/>
              <a:gd name="connsiteX1" fmla="*/ 232600 w 232600"/>
              <a:gd name="connsiteY1" fmla="*/ 0 h 2047128"/>
              <a:gd name="connsiteX0" fmla="*/ 219489 w 233683"/>
              <a:gd name="connsiteY0" fmla="*/ 2047128 h 2047128"/>
              <a:gd name="connsiteX1" fmla="*/ 233683 w 233683"/>
              <a:gd name="connsiteY1" fmla="*/ 0 h 204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3683" h="2047128">
                <a:moveTo>
                  <a:pt x="219489" y="2047128"/>
                </a:moveTo>
                <a:cubicBezTo>
                  <a:pt x="-116563" y="1238810"/>
                  <a:pt x="-30340" y="563843"/>
                  <a:pt x="233683" y="0"/>
                </a:cubicBezTo>
              </a:path>
            </a:pathLst>
          </a:cu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29227" y="1525537"/>
            <a:ext cx="1580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개의 시스템 구성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상호 참조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8" name="텍스트 개체 틀 1"/>
          <p:cNvSpPr txBox="1">
            <a:spLocks/>
          </p:cNvSpPr>
          <p:nvPr/>
        </p:nvSpPr>
        <p:spPr>
          <a:xfrm>
            <a:off x="407502" y="861739"/>
            <a:ext cx="8394737" cy="370358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defPPr>
              <a:defRPr lang="ko-KR"/>
            </a:defPPr>
            <a:lvl1pPr defTabSz="685490" latinLnBrk="0">
              <a:lnSpc>
                <a:spcPts val="1275"/>
              </a:lnSpc>
              <a:spcBef>
                <a:spcPct val="20000"/>
              </a:spcBef>
              <a:defRPr sz="1200" b="1" spc="-45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pPr marL="171450" indent="-171450">
              <a:buFont typeface="Arial" charset="0"/>
              <a:buChar char="•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차 시도를 통해 조원 전체가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MySQL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 워크벤치 활용법을 배우게 되었습니다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차 시도의 실패 원인은 대신증권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환경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(Window 32bit)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Linux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기반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GPU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환경의 충돌이었습니다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429519" y="1425405"/>
            <a:ext cx="1950261" cy="28875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 smtClean="0"/>
              <a:t>1</a:t>
            </a:r>
            <a:r>
              <a:rPr kumimoji="1" lang="ko-KR" altLang="en-US" sz="1200" b="1" dirty="0" smtClean="0"/>
              <a:t>차 시도</a:t>
            </a:r>
            <a:endParaRPr kumimoji="1"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31517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336B-2CC4-714F-B954-2BFFB4D18482}" type="slidenum">
              <a:rPr kumimoji="1" lang="ko-KR" altLang="en-US" smtClean="0"/>
              <a:pPr/>
              <a:t>2</a:t>
            </a:fld>
            <a:endParaRPr kumimoji="1"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_</a:t>
            </a:r>
            <a:endParaRPr kumimoji="1"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ko-KR" altLang="en-US" dirty="0" smtClean="0"/>
              <a:t>차례</a:t>
            </a:r>
            <a:endParaRPr kumimoji="1"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pc="-45" dirty="0" smtClean="0">
                <a:latin typeface="+mn-ea"/>
              </a:rPr>
              <a:t>Background &amp; Summary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pc="-45" dirty="0">
              <a:latin typeface="+mn-e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pc="-45" dirty="0" smtClean="0">
                <a:latin typeface="+mn-ea"/>
              </a:rPr>
              <a:t>1. </a:t>
            </a:r>
            <a:r>
              <a:rPr lang="ko-KR" altLang="en-US" spc="-45" dirty="0" smtClean="0">
                <a:latin typeface="+mn-ea"/>
              </a:rPr>
              <a:t>금융권 기술도입 현황</a:t>
            </a:r>
            <a:endParaRPr lang="en-US" altLang="ko-KR" spc="-45" dirty="0" smtClean="0">
              <a:latin typeface="+mn-e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pc="-45" dirty="0" smtClean="0">
              <a:latin typeface="+mn-e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pc="-45" dirty="0" smtClean="0">
                <a:latin typeface="+mn-ea"/>
              </a:rPr>
              <a:t>2.</a:t>
            </a:r>
            <a:r>
              <a:rPr lang="ko-KR" altLang="en-US" spc="-45" dirty="0" smtClean="0">
                <a:latin typeface="+mn-ea"/>
              </a:rPr>
              <a:t> </a:t>
            </a:r>
            <a:r>
              <a:rPr lang="en-US" altLang="ko-KR" spc="-45" dirty="0" smtClean="0">
                <a:latin typeface="+mn-ea"/>
              </a:rPr>
              <a:t>LSTM</a:t>
            </a:r>
            <a:r>
              <a:rPr lang="ko-KR" altLang="en-US" spc="-45" dirty="0" smtClean="0">
                <a:latin typeface="+mn-ea"/>
              </a:rPr>
              <a:t>을 이용한 주가분석 과정</a:t>
            </a:r>
            <a:endParaRPr lang="en-US" altLang="ko-KR" spc="-45" dirty="0" smtClean="0">
              <a:latin typeface="+mn-e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pc="-45" dirty="0">
              <a:latin typeface="+mn-e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pc="-45" dirty="0" smtClean="0">
                <a:latin typeface="+mn-ea"/>
              </a:rPr>
              <a:t>3.</a:t>
            </a:r>
            <a:r>
              <a:rPr lang="ko-KR" altLang="en-US" spc="-45" dirty="0" smtClean="0">
                <a:latin typeface="+mn-ea"/>
              </a:rPr>
              <a:t> 아키텍쳐와 </a:t>
            </a:r>
            <a:r>
              <a:rPr lang="en-US" altLang="ko-KR" spc="-45" dirty="0" smtClean="0">
                <a:latin typeface="+mn-ea"/>
              </a:rPr>
              <a:t>UI</a:t>
            </a:r>
            <a:r>
              <a:rPr lang="ko-KR" altLang="en-US" spc="-45" dirty="0" smtClean="0">
                <a:latin typeface="+mn-ea"/>
              </a:rPr>
              <a:t> 구성</a:t>
            </a:r>
            <a:endParaRPr lang="en-US" altLang="ko-KR" spc="-45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954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336B-2CC4-714F-B954-2BFFB4D18482}" type="slidenum">
              <a:rPr kumimoji="1" lang="ko-KR" altLang="en-US" smtClean="0"/>
              <a:pPr/>
              <a:t>20</a:t>
            </a:fld>
            <a:endParaRPr kumimoji="1"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Architecture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최종 시스템</a:t>
            </a:r>
            <a:endParaRPr kumimoji="1"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000" y="1517924"/>
            <a:ext cx="594005" cy="58233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448" y="2854116"/>
            <a:ext cx="455861" cy="46298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5561" y="3456395"/>
            <a:ext cx="281690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System 1</a:t>
            </a: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Win32bit </a:t>
            </a:r>
            <a:r>
              <a:rPr lang="ko-KR" altLang="en-US" sz="1200" dirty="0" smtClean="0"/>
              <a:t>환경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대신증권 시세정보 </a:t>
            </a:r>
            <a:r>
              <a:rPr lang="en-US" altLang="ko-KR" sz="1200" dirty="0" smtClean="0"/>
              <a:t>Read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종목별 시세정보 </a:t>
            </a:r>
            <a:r>
              <a:rPr lang="en-US" altLang="ko-KR" sz="1200" dirty="0" smtClean="0"/>
              <a:t>DB </a:t>
            </a:r>
            <a:r>
              <a:rPr lang="ko-KR" altLang="en-US" sz="1200" dirty="0" smtClean="0"/>
              <a:t>저장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업종별 시세정보 가공하여 </a:t>
            </a:r>
            <a:r>
              <a:rPr lang="en-US" altLang="ko-KR" sz="1200" dirty="0" smtClean="0"/>
              <a:t>DB </a:t>
            </a:r>
            <a:r>
              <a:rPr lang="ko-KR" altLang="en-US" sz="1200" dirty="0" smtClean="0"/>
              <a:t>저장</a:t>
            </a: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7449" y="2856791"/>
            <a:ext cx="467251" cy="467251"/>
          </a:xfrm>
          <a:prstGeom prst="rect">
            <a:avLst/>
          </a:prstGeom>
        </p:spPr>
      </p:pic>
      <p:sp>
        <p:nvSpPr>
          <p:cNvPr id="13" name="오른쪽 화살표 59"/>
          <p:cNvSpPr/>
          <p:nvPr/>
        </p:nvSpPr>
        <p:spPr>
          <a:xfrm rot="19679473">
            <a:off x="2992874" y="2319330"/>
            <a:ext cx="398814" cy="25446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2288" y="2923288"/>
            <a:ext cx="926176" cy="34265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2214" y="2924729"/>
            <a:ext cx="997581" cy="324882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199618" y="2802194"/>
            <a:ext cx="3591664" cy="5929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5178" y="1550580"/>
            <a:ext cx="733771" cy="516272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987307" y="1418987"/>
            <a:ext cx="1768011" cy="784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64537" y="2858057"/>
            <a:ext cx="488819" cy="480891"/>
          </a:xfrm>
          <a:prstGeom prst="rect">
            <a:avLst/>
          </a:prstGeom>
        </p:spPr>
      </p:pic>
      <p:sp>
        <p:nvSpPr>
          <p:cNvPr id="20" name="오른쪽 화살표 49"/>
          <p:cNvSpPr/>
          <p:nvPr/>
        </p:nvSpPr>
        <p:spPr>
          <a:xfrm rot="16200000">
            <a:off x="4739635" y="2346089"/>
            <a:ext cx="355407" cy="27271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90495" y="2848697"/>
            <a:ext cx="476125" cy="468403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382242" y="2795619"/>
            <a:ext cx="2650451" cy="5929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7503" y="2853516"/>
            <a:ext cx="488384" cy="488384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4795" y="2847855"/>
            <a:ext cx="519113" cy="458437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98051" y="3367759"/>
            <a:ext cx="1029251" cy="384823"/>
          </a:xfrm>
          <a:prstGeom prst="rect">
            <a:avLst/>
          </a:prstGeom>
        </p:spPr>
      </p:pic>
      <p:cxnSp>
        <p:nvCxnSpPr>
          <p:cNvPr id="26" name="직선 연결선 60"/>
          <p:cNvCxnSpPr/>
          <p:nvPr/>
        </p:nvCxnSpPr>
        <p:spPr>
          <a:xfrm>
            <a:off x="399020" y="3792420"/>
            <a:ext cx="107701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61"/>
          <p:cNvCxnSpPr/>
          <p:nvPr/>
        </p:nvCxnSpPr>
        <p:spPr>
          <a:xfrm>
            <a:off x="3115901" y="2795619"/>
            <a:ext cx="0" cy="2020991"/>
          </a:xfrm>
          <a:prstGeom prst="line">
            <a:avLst/>
          </a:prstGeom>
          <a:ln>
            <a:solidFill>
              <a:srgbClr val="00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62"/>
          <p:cNvCxnSpPr/>
          <p:nvPr/>
        </p:nvCxnSpPr>
        <p:spPr>
          <a:xfrm>
            <a:off x="6865424" y="2795619"/>
            <a:ext cx="0" cy="1951979"/>
          </a:xfrm>
          <a:prstGeom prst="line">
            <a:avLst/>
          </a:prstGeom>
          <a:ln>
            <a:solidFill>
              <a:srgbClr val="00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188563" y="3464559"/>
            <a:ext cx="321748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System 2</a:t>
            </a: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리눅스 우분투 </a:t>
            </a:r>
            <a:r>
              <a:rPr lang="en-US" altLang="ko-KR" sz="1200" dirty="0" smtClean="0"/>
              <a:t>GPU1070 </a:t>
            </a:r>
            <a:r>
              <a:rPr lang="ko-KR" altLang="en-US" sz="1200" dirty="0" smtClean="0"/>
              <a:t>환경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KERAS </a:t>
            </a:r>
            <a:r>
              <a:rPr lang="ko-KR" altLang="en-US" sz="1200" dirty="0" smtClean="0"/>
              <a:t>활용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DB</a:t>
            </a:r>
            <a:r>
              <a:rPr lang="ko-KR" altLang="en-US" sz="1200" dirty="0" smtClean="0"/>
              <a:t>에 저장된 종목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업종 시세정보 읽어서 </a:t>
            </a:r>
            <a:endParaRPr lang="en-US" altLang="ko-KR" sz="1200" dirty="0" smtClean="0"/>
          </a:p>
          <a:p>
            <a:r>
              <a:rPr lang="en-US" altLang="ko-KR" sz="1200" dirty="0" smtClean="0"/>
              <a:t>   LSTM</a:t>
            </a:r>
            <a:r>
              <a:rPr lang="ko-KR" altLang="en-US" sz="1200" dirty="0" smtClean="0"/>
              <a:t> 학습 및 결과 </a:t>
            </a:r>
            <a:r>
              <a:rPr lang="en-US" altLang="ko-KR" sz="1200" dirty="0" smtClean="0"/>
              <a:t>DB </a:t>
            </a:r>
            <a:r>
              <a:rPr lang="ko-KR" altLang="en-US" sz="1200" dirty="0" smtClean="0"/>
              <a:t>저장</a:t>
            </a:r>
            <a:endParaRPr lang="ko-KR" altLang="en-US" sz="1200" dirty="0"/>
          </a:p>
        </p:txBody>
      </p:sp>
      <p:cxnSp>
        <p:nvCxnSpPr>
          <p:cNvPr id="30" name="직선 연결선 64"/>
          <p:cNvCxnSpPr/>
          <p:nvPr/>
        </p:nvCxnSpPr>
        <p:spPr>
          <a:xfrm>
            <a:off x="3281488" y="3796613"/>
            <a:ext cx="107701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02265" y="2858288"/>
            <a:ext cx="414062" cy="453707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88963" y="2950285"/>
            <a:ext cx="879991" cy="240903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6950524" y="2795121"/>
            <a:ext cx="1856432" cy="10257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6956924" y="3888215"/>
            <a:ext cx="185003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System 3</a:t>
            </a: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Web </a:t>
            </a:r>
            <a:r>
              <a:rPr lang="ko-KR" altLang="en-US" sz="1200" dirty="0" smtClean="0"/>
              <a:t>개발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CANDLE </a:t>
            </a:r>
            <a:r>
              <a:rPr lang="ko-KR" altLang="en-US" sz="1200" dirty="0" smtClean="0"/>
              <a:t>차트 구성</a:t>
            </a:r>
            <a:endParaRPr lang="ko-KR" altLang="en-US" sz="1200" dirty="0"/>
          </a:p>
        </p:txBody>
      </p:sp>
      <p:cxnSp>
        <p:nvCxnSpPr>
          <p:cNvPr id="35" name="직선 연결선 68"/>
          <p:cNvCxnSpPr/>
          <p:nvPr/>
        </p:nvCxnSpPr>
        <p:spPr>
          <a:xfrm>
            <a:off x="7017635" y="4229038"/>
            <a:ext cx="107701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10029" y="3273636"/>
            <a:ext cx="405828" cy="456346"/>
          </a:xfrm>
          <a:prstGeom prst="rect">
            <a:avLst/>
          </a:prstGeom>
        </p:spPr>
      </p:pic>
      <p:sp>
        <p:nvSpPr>
          <p:cNvPr id="37" name="오른쪽 화살표 76"/>
          <p:cNvSpPr/>
          <p:nvPr/>
        </p:nvSpPr>
        <p:spPr>
          <a:xfrm rot="12611893">
            <a:off x="6472551" y="2379613"/>
            <a:ext cx="398814" cy="25446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429519" y="1425405"/>
            <a:ext cx="1950261" cy="28875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/>
              <a:t>최종 </a:t>
            </a:r>
            <a:r>
              <a:rPr kumimoji="1" lang="en-US" altLang="ko-KR" sz="1200" b="1" dirty="0" smtClean="0"/>
              <a:t>Architecture</a:t>
            </a:r>
            <a:endParaRPr kumimoji="1" lang="ko-KR" altLang="en-US" sz="1200" b="1" dirty="0"/>
          </a:p>
        </p:txBody>
      </p:sp>
      <p:sp>
        <p:nvSpPr>
          <p:cNvPr id="40" name="텍스트 개체 틀 1"/>
          <p:cNvSpPr txBox="1">
            <a:spLocks/>
          </p:cNvSpPr>
          <p:nvPr/>
        </p:nvSpPr>
        <p:spPr>
          <a:xfrm>
            <a:off x="407502" y="861739"/>
            <a:ext cx="8394737" cy="16671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defPPr>
              <a:defRPr lang="ko-KR"/>
            </a:defPPr>
            <a:lvl1pPr defTabSz="685490" latinLnBrk="0">
              <a:lnSpc>
                <a:spcPts val="1275"/>
              </a:lnSpc>
              <a:spcBef>
                <a:spcPct val="20000"/>
              </a:spcBef>
              <a:defRPr sz="1200" b="1" spc="-45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pPr marL="171450" indent="-171450">
              <a:buFont typeface="Arial" charset="0"/>
              <a:buChar char="•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를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Cloud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에 공유하였으며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시스템 구성을 분리하여 다양한 환경에서 접속하도록 </a:t>
            </a:r>
            <a:r>
              <a:rPr lang="en-US" altLang="ko-KR" dirty="0" smtClean="0">
                <a:solidFill>
                  <a:srgbClr val="00B0F0"/>
                </a:solidFill>
              </a:rPr>
              <a:t>3</a:t>
            </a:r>
            <a:r>
              <a:rPr lang="ko-KR" altLang="en-US" dirty="0" smtClean="0">
                <a:solidFill>
                  <a:srgbClr val="00B0F0"/>
                </a:solidFill>
              </a:rPr>
              <a:t>개의 시스템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으로 구조변경하였습니다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22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336B-2CC4-714F-B954-2BFFB4D18482}" type="slidenum">
              <a:rPr kumimoji="1" lang="ko-KR" altLang="en-US" smtClean="0"/>
              <a:pPr/>
              <a:t>21</a:t>
            </a:fld>
            <a:endParaRPr kumimoji="1"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UI</a:t>
            </a:r>
            <a:r>
              <a:rPr lang="ko-KR" altLang="en-US" dirty="0" smtClean="0"/>
              <a:t> 디자인</a:t>
            </a:r>
            <a:endParaRPr kumimoji="1"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-1" r="133" b="2095"/>
          <a:stretch/>
        </p:blipFill>
        <p:spPr>
          <a:xfrm>
            <a:off x="2696640" y="1262125"/>
            <a:ext cx="6115869" cy="34316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텍스트 개체 틀 1"/>
          <p:cNvSpPr txBox="1">
            <a:spLocks/>
          </p:cNvSpPr>
          <p:nvPr/>
        </p:nvSpPr>
        <p:spPr>
          <a:xfrm>
            <a:off x="407502" y="861739"/>
            <a:ext cx="8394737" cy="184666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defPPr>
              <a:defRPr lang="ko-KR"/>
            </a:defPPr>
            <a:lvl1pPr defTabSz="685490" latinLnBrk="0">
              <a:lnSpc>
                <a:spcPts val="1275"/>
              </a:lnSpc>
              <a:spcBef>
                <a:spcPct val="20000"/>
              </a:spcBef>
              <a:defRPr sz="1200" b="1" spc="-45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Sketch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프로그램을 활용하여 아래와 같은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UI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디자인을 구성하였습니다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29519" y="1262125"/>
            <a:ext cx="1950261" cy="28875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/>
              <a:t>최초 </a:t>
            </a:r>
            <a:r>
              <a:rPr kumimoji="1" lang="en-US" altLang="ko-KR" sz="1200" b="1" dirty="0" smtClean="0"/>
              <a:t>UI</a:t>
            </a:r>
            <a:r>
              <a:rPr kumimoji="1" lang="ko-KR" altLang="en-US" sz="1200" b="1" dirty="0" smtClean="0"/>
              <a:t> 디자인</a:t>
            </a:r>
            <a:endParaRPr kumimoji="1" lang="ko-KR" alt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76878" y="2198018"/>
            <a:ext cx="11988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관심 업종 선택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꺾인 연결선 25"/>
          <p:cNvCxnSpPr>
            <a:stCxn id="12" idx="1"/>
            <a:endCxn id="8" idx="3"/>
          </p:cNvCxnSpPr>
          <p:nvPr/>
        </p:nvCxnSpPr>
        <p:spPr>
          <a:xfrm rot="10800000">
            <a:off x="1575709" y="2321129"/>
            <a:ext cx="1183821" cy="720"/>
          </a:xfrm>
          <a:prstGeom prst="bentConnector3">
            <a:avLst>
              <a:gd name="adj1" fmla="val 50000"/>
            </a:avLst>
          </a:prstGeom>
          <a:ln w="127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2759529" y="1810690"/>
            <a:ext cx="1208314" cy="1022317"/>
          </a:xfrm>
          <a:prstGeom prst="roundRect">
            <a:avLst>
              <a:gd name="adj" fmla="val 8262"/>
            </a:avLst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759529" y="2937361"/>
            <a:ext cx="1208314" cy="562257"/>
          </a:xfrm>
          <a:prstGeom prst="roundRect">
            <a:avLst>
              <a:gd name="adj" fmla="val 8262"/>
            </a:avLst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759529" y="3606832"/>
            <a:ext cx="1208314" cy="752897"/>
          </a:xfrm>
          <a:prstGeom prst="roundRect">
            <a:avLst>
              <a:gd name="adj" fmla="val 8262"/>
            </a:avLst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5" name="꺾인 연결선 25"/>
          <p:cNvCxnSpPr>
            <a:stCxn id="13" idx="1"/>
            <a:endCxn id="18" idx="3"/>
          </p:cNvCxnSpPr>
          <p:nvPr/>
        </p:nvCxnSpPr>
        <p:spPr>
          <a:xfrm rot="10800000">
            <a:off x="1575709" y="3214762"/>
            <a:ext cx="1183821" cy="3729"/>
          </a:xfrm>
          <a:prstGeom prst="bentConnector3">
            <a:avLst>
              <a:gd name="adj1" fmla="val 50000"/>
            </a:avLst>
          </a:prstGeom>
          <a:ln w="127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25"/>
          <p:cNvCxnSpPr>
            <a:stCxn id="14" idx="1"/>
            <a:endCxn id="19" idx="3"/>
          </p:cNvCxnSpPr>
          <p:nvPr/>
        </p:nvCxnSpPr>
        <p:spPr>
          <a:xfrm rot="10800000">
            <a:off x="1575709" y="3980037"/>
            <a:ext cx="1183821" cy="3245"/>
          </a:xfrm>
          <a:prstGeom prst="bentConnector3">
            <a:avLst>
              <a:gd name="adj1" fmla="val 50000"/>
            </a:avLst>
          </a:prstGeom>
          <a:ln w="127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76878" y="3091650"/>
            <a:ext cx="11988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분석할 종목 선택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6878" y="3856925"/>
            <a:ext cx="11988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LSTM</a:t>
            </a: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속성 선택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065815" y="1802527"/>
            <a:ext cx="4687440" cy="246710"/>
          </a:xfrm>
          <a:prstGeom prst="roundRect">
            <a:avLst>
              <a:gd name="adj" fmla="val 14881"/>
            </a:avLst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4065815" y="2153588"/>
            <a:ext cx="4687440" cy="2483725"/>
          </a:xfrm>
          <a:prstGeom prst="roundRect">
            <a:avLst>
              <a:gd name="adj" fmla="val 2674"/>
            </a:avLst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828934" y="923295"/>
            <a:ext cx="1974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예측값 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실제값 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RMSE</a:t>
            </a: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표시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7" name="꺾인 연결선 25"/>
          <p:cNvCxnSpPr>
            <a:stCxn id="34" idx="0"/>
            <a:endCxn id="36" idx="1"/>
          </p:cNvCxnSpPr>
          <p:nvPr/>
        </p:nvCxnSpPr>
        <p:spPr>
          <a:xfrm rot="5400000" flipH="1" flipV="1">
            <a:off x="6241174" y="1214768"/>
            <a:ext cx="756121" cy="419399"/>
          </a:xfrm>
          <a:prstGeom prst="bentConnector2">
            <a:avLst/>
          </a:prstGeom>
          <a:ln w="127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28934" y="4765387"/>
            <a:ext cx="1072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Candle</a:t>
            </a: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차트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1" name="꺾인 연결선 25"/>
          <p:cNvCxnSpPr>
            <a:stCxn id="35" idx="2"/>
            <a:endCxn id="40" idx="1"/>
          </p:cNvCxnSpPr>
          <p:nvPr/>
        </p:nvCxnSpPr>
        <p:spPr>
          <a:xfrm rot="16200000" flipH="1">
            <a:off x="6493642" y="4553205"/>
            <a:ext cx="251185" cy="419399"/>
          </a:xfrm>
          <a:prstGeom prst="bentConnector2">
            <a:avLst/>
          </a:prstGeom>
          <a:ln w="127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3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336B-2CC4-714F-B954-2BFFB4D18482}" type="slidenum">
              <a:rPr kumimoji="1" lang="ko-KR" altLang="en-US" smtClean="0"/>
              <a:pPr/>
              <a:t>22</a:t>
            </a:fld>
            <a:endParaRPr kumimoji="1"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UI</a:t>
            </a:r>
            <a:r>
              <a:rPr lang="ko-KR" altLang="en-US" dirty="0" smtClean="0"/>
              <a:t> 화면 개발</a:t>
            </a:r>
            <a:endParaRPr kumimoji="1"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6878" y="2633284"/>
            <a:ext cx="165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유사한 흐름을 보이는</a:t>
            </a:r>
            <a:endParaRPr lang="en-US" altLang="ko-KR" sz="1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인공지능 모델을 선별</a:t>
            </a:r>
            <a:endParaRPr lang="en-US" altLang="ko-KR" sz="1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4731" y="2200761"/>
            <a:ext cx="16657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보고 싶은 구간을 선별 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6877" y="1814267"/>
            <a:ext cx="16735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분석할 종목을 선택 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b="5740"/>
          <a:stretch/>
        </p:blipFill>
        <p:spPr>
          <a:xfrm>
            <a:off x="2683354" y="1272043"/>
            <a:ext cx="6085303" cy="322647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4" name="모서리가 둥근 직사각형 23"/>
          <p:cNvSpPr/>
          <p:nvPr/>
        </p:nvSpPr>
        <p:spPr>
          <a:xfrm>
            <a:off x="429519" y="1262125"/>
            <a:ext cx="1950261" cy="28875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/>
              <a:t>최종 </a:t>
            </a:r>
            <a:r>
              <a:rPr kumimoji="1" lang="en-US" altLang="ko-KR" sz="1200" b="1" dirty="0" smtClean="0"/>
              <a:t>UI</a:t>
            </a:r>
            <a:r>
              <a:rPr kumimoji="1" lang="ko-KR" altLang="en-US" sz="1200" b="1" dirty="0" smtClean="0"/>
              <a:t> 화면</a:t>
            </a:r>
            <a:endParaRPr kumimoji="1" lang="ko-KR" altLang="en-US" sz="1200" b="1" dirty="0"/>
          </a:p>
        </p:txBody>
      </p:sp>
      <p:sp>
        <p:nvSpPr>
          <p:cNvPr id="25" name="텍스트 개체 틀 1"/>
          <p:cNvSpPr txBox="1">
            <a:spLocks/>
          </p:cNvSpPr>
          <p:nvPr/>
        </p:nvSpPr>
        <p:spPr>
          <a:xfrm>
            <a:off x="407502" y="861739"/>
            <a:ext cx="8394737" cy="184666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defPPr>
              <a:defRPr lang="ko-KR"/>
            </a:defPPr>
            <a:lvl1pPr defTabSz="685490" latinLnBrk="0">
              <a:lnSpc>
                <a:spcPts val="1275"/>
              </a:lnSpc>
              <a:spcBef>
                <a:spcPct val="20000"/>
              </a:spcBef>
              <a:defRPr sz="1200" b="1" spc="-45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Node JS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와 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Plotly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를 활용하여 주식 분석을 위한 최적화 기능을 구현하였습니다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.(Web)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62308" y="2485617"/>
            <a:ext cx="14450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예측구간 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최근 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35</a:t>
            </a: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일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62307" y="3231397"/>
            <a:ext cx="1445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구간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확대 축소 시</a:t>
            </a:r>
            <a:endParaRPr lang="en-US" altLang="ko-KR" sz="1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상위 차트 연동</a:t>
            </a:r>
            <a:endParaRPr lang="en-US" altLang="ko-KR" sz="1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8" name="꺾인 연결선 25"/>
          <p:cNvCxnSpPr>
            <a:stCxn id="8" idx="1"/>
            <a:endCxn id="26" idx="3"/>
          </p:cNvCxnSpPr>
          <p:nvPr/>
        </p:nvCxnSpPr>
        <p:spPr>
          <a:xfrm rot="10800000">
            <a:off x="7407399" y="2608729"/>
            <a:ext cx="316440" cy="1295"/>
          </a:xfrm>
          <a:prstGeom prst="bentConnector3">
            <a:avLst>
              <a:gd name="adj1" fmla="val 50000"/>
            </a:avLst>
          </a:prstGeom>
          <a:ln w="127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"/>
          <p:cNvSpPr/>
          <p:nvPr/>
        </p:nvSpPr>
        <p:spPr>
          <a:xfrm>
            <a:off x="7723839" y="1901248"/>
            <a:ext cx="971342" cy="1417550"/>
          </a:xfrm>
          <a:prstGeom prst="roundRect">
            <a:avLst>
              <a:gd name="adj" fmla="val 8262"/>
            </a:avLst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7723839" y="3544436"/>
            <a:ext cx="971342" cy="611185"/>
          </a:xfrm>
          <a:prstGeom prst="roundRect">
            <a:avLst>
              <a:gd name="adj" fmla="val 8262"/>
            </a:avLst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1" name="꺾인 연결선 25"/>
          <p:cNvCxnSpPr>
            <a:stCxn id="30" idx="0"/>
            <a:endCxn id="27" idx="3"/>
          </p:cNvCxnSpPr>
          <p:nvPr/>
        </p:nvCxnSpPr>
        <p:spPr>
          <a:xfrm rot="16200000" flipV="1">
            <a:off x="7751962" y="3086888"/>
            <a:ext cx="112984" cy="802112"/>
          </a:xfrm>
          <a:prstGeom prst="bentConnector2">
            <a:avLst/>
          </a:prstGeom>
          <a:ln w="127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25"/>
          <p:cNvCxnSpPr>
            <a:stCxn id="55" idx="1"/>
            <a:endCxn id="18" idx="3"/>
          </p:cNvCxnSpPr>
          <p:nvPr/>
        </p:nvCxnSpPr>
        <p:spPr>
          <a:xfrm rot="10800000" flipV="1">
            <a:off x="2050477" y="1698548"/>
            <a:ext cx="791625" cy="238830"/>
          </a:xfrm>
          <a:prstGeom prst="bentConnector3">
            <a:avLst>
              <a:gd name="adj1" fmla="val 64439"/>
            </a:avLst>
          </a:prstGeom>
          <a:ln w="127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모서리가 둥근 직사각형 54"/>
          <p:cNvSpPr/>
          <p:nvPr/>
        </p:nvSpPr>
        <p:spPr>
          <a:xfrm>
            <a:off x="2842101" y="1591703"/>
            <a:ext cx="815498" cy="213689"/>
          </a:xfrm>
          <a:prstGeom prst="roundRect">
            <a:avLst>
              <a:gd name="adj" fmla="val 8262"/>
            </a:avLst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57" name="꺾인 연결선 25"/>
          <p:cNvCxnSpPr>
            <a:stCxn id="63" idx="1"/>
            <a:endCxn id="16" idx="3"/>
          </p:cNvCxnSpPr>
          <p:nvPr/>
        </p:nvCxnSpPr>
        <p:spPr>
          <a:xfrm rot="10800000" flipV="1">
            <a:off x="2050479" y="1888962"/>
            <a:ext cx="791622" cy="434910"/>
          </a:xfrm>
          <a:prstGeom prst="bentConnector3">
            <a:avLst>
              <a:gd name="adj1" fmla="val 51031"/>
            </a:avLst>
          </a:prstGeom>
          <a:ln w="127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62"/>
          <p:cNvSpPr/>
          <p:nvPr/>
        </p:nvSpPr>
        <p:spPr>
          <a:xfrm>
            <a:off x="2842101" y="1828467"/>
            <a:ext cx="815498" cy="120990"/>
          </a:xfrm>
          <a:prstGeom prst="roundRect">
            <a:avLst>
              <a:gd name="adj" fmla="val 8262"/>
            </a:avLst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2842101" y="1975424"/>
            <a:ext cx="3746478" cy="121698"/>
          </a:xfrm>
          <a:prstGeom prst="roundRect">
            <a:avLst>
              <a:gd name="adj" fmla="val 8262"/>
            </a:avLst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68" name="꺾인 연결선 25"/>
          <p:cNvCxnSpPr>
            <a:stCxn id="64" idx="1"/>
            <a:endCxn id="14" idx="3"/>
          </p:cNvCxnSpPr>
          <p:nvPr/>
        </p:nvCxnSpPr>
        <p:spPr>
          <a:xfrm rot="10800000" flipV="1">
            <a:off x="2034153" y="2036273"/>
            <a:ext cx="807949" cy="797066"/>
          </a:xfrm>
          <a:prstGeom prst="bentConnector3">
            <a:avLst>
              <a:gd name="adj1" fmla="val 34843"/>
            </a:avLst>
          </a:prstGeom>
          <a:ln w="127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76878" y="3055345"/>
            <a:ext cx="165727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옵션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 Feature 1 window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 Feature 5 window</a:t>
            </a:r>
          </a:p>
          <a:p>
            <a:pPr marL="228600" indent="-228600">
              <a:buAutoNum type="arabicPeriod"/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 Feature 10 window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 Feature 1 window</a:t>
            </a:r>
          </a:p>
          <a:p>
            <a:pPr marL="228600" indent="-228600">
              <a:buAutoNum type="arabicPeriod"/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 Feature 5 window</a:t>
            </a:r>
          </a:p>
          <a:p>
            <a:pPr marL="228600" indent="-228600">
              <a:buAutoNum type="arabicPeriod"/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 Feature 10window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01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00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개체 26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46538" cy="11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6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19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직사각형 14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46538" cy="119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 anchorCtr="0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200" spc="-51" dirty="0" err="1">
              <a:solidFill>
                <a:srgbClr val="000000">
                  <a:lumMod val="65000"/>
                  <a:lumOff val="35000"/>
                </a:srgbClr>
              </a:solidFill>
              <a:sym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Background &amp; Summary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832207" y="1345915"/>
            <a:ext cx="2095928" cy="209592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2000" b="1" dirty="0" smtClean="0"/>
              <a:t>금융업 기술</a:t>
            </a:r>
            <a:endParaRPr kumimoji="1" lang="en-US" altLang="ko-KR" sz="2000" b="1" dirty="0" smtClean="0"/>
          </a:p>
          <a:p>
            <a:pPr algn="ctr"/>
            <a:r>
              <a:rPr kumimoji="1" lang="ko-KR" altLang="en-US" sz="2000" b="1" dirty="0" smtClean="0"/>
              <a:t>현황 이해</a:t>
            </a:r>
            <a:endParaRPr kumimoji="1" lang="ko-KR" altLang="en-US" sz="2000" b="1" dirty="0"/>
          </a:p>
        </p:txBody>
      </p:sp>
      <p:sp>
        <p:nvSpPr>
          <p:cNvPr id="8" name="타원 7"/>
          <p:cNvSpPr/>
          <p:nvPr/>
        </p:nvSpPr>
        <p:spPr>
          <a:xfrm>
            <a:off x="3544584" y="1345915"/>
            <a:ext cx="2095928" cy="209592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2000" b="1" dirty="0" smtClean="0"/>
              <a:t>딥러닝</a:t>
            </a:r>
            <a:endParaRPr kumimoji="1" lang="en-US" altLang="ko-KR" sz="2000" b="1" dirty="0" smtClean="0"/>
          </a:p>
          <a:p>
            <a:pPr algn="ctr"/>
            <a:r>
              <a:rPr kumimoji="1" lang="ko-KR" altLang="en-US" sz="2000" b="1" dirty="0" smtClean="0"/>
              <a:t>기술의 활용</a:t>
            </a:r>
            <a:endParaRPr kumimoji="1" lang="ko-KR" altLang="en-US" sz="2000" b="1" dirty="0"/>
          </a:p>
        </p:txBody>
      </p:sp>
      <p:sp>
        <p:nvSpPr>
          <p:cNvPr id="9" name="타원 8"/>
          <p:cNvSpPr/>
          <p:nvPr/>
        </p:nvSpPr>
        <p:spPr>
          <a:xfrm>
            <a:off x="6256962" y="1345915"/>
            <a:ext cx="2095928" cy="209592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2000" b="1" dirty="0" smtClean="0"/>
              <a:t>모든 팀원의</a:t>
            </a:r>
            <a:endParaRPr kumimoji="1" lang="en-US" altLang="ko-KR" sz="2000" b="1" dirty="0" smtClean="0"/>
          </a:p>
          <a:p>
            <a:pPr algn="ctr"/>
            <a:r>
              <a:rPr kumimoji="1" lang="ko-KR" altLang="en-US" sz="2000" b="1" dirty="0" smtClean="0"/>
              <a:t>참여와 경험</a:t>
            </a:r>
            <a:endParaRPr kumimoji="1" lang="ko-KR" alt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15549" y="3665484"/>
            <a:ext cx="19292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현업의 머신러닝 적용 사례를 이해하고 시사점을 발견한다</a:t>
            </a:r>
            <a:r>
              <a:rPr kumimoji="1"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98523" y="3665484"/>
            <a:ext cx="19880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LSTM</a:t>
            </a:r>
            <a:r>
              <a:rPr kumimoji="1"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을 이용해 예측 종가와 실제 종가와의 오차를 최소화 하는</a:t>
            </a:r>
            <a:endParaRPr kumimoji="1"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모델을 만든다</a:t>
            </a:r>
            <a:r>
              <a:rPr kumimoji="1"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kumimoji="1"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34981" y="3665484"/>
            <a:ext cx="23398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빅데이터 플랫폼을 구축하는 전체 과정을 팀원들이 직간접적으로 경험한다</a:t>
            </a:r>
            <a:r>
              <a:rPr kumimoji="1"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171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336B-2CC4-714F-B954-2BFFB4D18482}" type="slidenum">
              <a:rPr kumimoji="1" lang="ko-KR" altLang="en-US" smtClean="0"/>
              <a:pPr/>
              <a:t>4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263047" y="4767263"/>
            <a:ext cx="3086100" cy="273844"/>
          </a:xfrm>
          <a:prstGeom prst="rect">
            <a:avLst/>
          </a:prstGeom>
        </p:spPr>
        <p:txBody>
          <a:bodyPr/>
          <a:lstStyle/>
          <a:p>
            <a:r>
              <a:rPr kumimoji="1" lang="en-US" altLang="ko-KR" dirty="0" smtClean="0"/>
              <a:t>Team Tensor</a:t>
            </a:r>
            <a:r>
              <a:rPr kumimoji="1" lang="de-DE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Copyright </a:t>
            </a:r>
            <a:r>
              <a:rPr kumimoji="1" lang="de-DE" altLang="ko-KR" dirty="0" smtClean="0"/>
              <a:t>© </a:t>
            </a:r>
            <a:r>
              <a:rPr kumimoji="1" lang="en-US" altLang="ko-KR" dirty="0" smtClean="0"/>
              <a:t>All rights reserved.</a:t>
            </a:r>
            <a:endParaRPr kumimoji="1"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1</a:t>
            </a:r>
            <a:endParaRPr kumimoji="1"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ko-KR" altLang="en-US" dirty="0" smtClean="0"/>
              <a:t>금융권 </a:t>
            </a:r>
            <a:endParaRPr kumimoji="1" lang="en-US" altLang="ko-KR" dirty="0" smtClean="0"/>
          </a:p>
          <a:p>
            <a:r>
              <a:rPr kumimoji="1" lang="ko-KR" altLang="en-US" dirty="0" smtClean="0"/>
              <a:t>기술도입 </a:t>
            </a:r>
            <a:endParaRPr kumimoji="1" lang="en-US" altLang="ko-KR" dirty="0" smtClean="0"/>
          </a:p>
          <a:p>
            <a:r>
              <a:rPr kumimoji="1" lang="ko-KR" altLang="en-US" dirty="0" smtClean="0"/>
              <a:t>현황</a:t>
            </a:r>
            <a:endParaRPr kumimoji="1"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kumimoji="1" lang="ko-KR" altLang="en-US" dirty="0" smtClean="0"/>
              <a:t>금융권의 자산운용 서비스에 대한 머신러닝 도입 현황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신한금융그룹 </a:t>
            </a:r>
            <a:r>
              <a:rPr kumimoji="1" lang="mr-IN" altLang="ko-KR" dirty="0"/>
              <a:t>–</a:t>
            </a:r>
            <a:r>
              <a:rPr kumimoji="1" lang="ko-KR" altLang="en-US" dirty="0"/>
              <a:t> 인공지능을 활용한 자본시장 경쟁력 강화 </a:t>
            </a:r>
            <a:r>
              <a:rPr kumimoji="1" lang="ko-KR" altLang="en-US" dirty="0" smtClean="0"/>
              <a:t>프로젝트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ko-KR" altLang="en-US" dirty="0"/>
              <a:t>주식 투자를 위한 기술적 분석 </a:t>
            </a:r>
            <a:r>
              <a:rPr kumimoji="1" lang="ko-KR" altLang="en-US" dirty="0" smtClean="0"/>
              <a:t>방법론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1659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336B-2CC4-714F-B954-2BFFB4D18482}" type="slidenum">
              <a:rPr kumimoji="1" lang="ko-KR" altLang="en-US" smtClean="0"/>
              <a:pPr/>
              <a:t>5</a:t>
            </a:fld>
            <a:endParaRPr kumimoji="1"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dirty="0"/>
              <a:t>금융권의 자산운용서비스에 대한 머신러닝 도입 현황</a:t>
            </a:r>
          </a:p>
        </p:txBody>
      </p:sp>
      <p:pic>
        <p:nvPicPr>
          <p:cNvPr id="4" name="Picture 67" descr="mage result for ì°ë¦¬ìí ë¡ê³ 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51" y="1302400"/>
            <a:ext cx="1405277" cy="43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9" descr="mage result for ì¼ì±ì¦ê¶ ë¡ê³ 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813" y="1281853"/>
            <a:ext cx="1252851" cy="46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1" descr="mage result for kbê¸ìµ ë¡ê³  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08" r="982" b="11057"/>
          <a:stretch/>
        </p:blipFill>
        <p:spPr bwMode="auto">
          <a:xfrm>
            <a:off x="3745140" y="1163671"/>
            <a:ext cx="1713692" cy="663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3" descr="mage result for ê¸°ììí ë¡ê³  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14" b="20408"/>
          <a:stretch/>
        </p:blipFill>
        <p:spPr bwMode="auto">
          <a:xfrm>
            <a:off x="5477693" y="1184219"/>
            <a:ext cx="1699424" cy="582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5" descr="mage result for NHí¬ìì¦ê¶ ë¡ê³ 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077" y="1194493"/>
            <a:ext cx="1402828" cy="663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10507" y="2124360"/>
            <a:ext cx="16555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kumimoji="1"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고객 정보와 성향을 분석하여 자산배분을 수행하는 로보어드바이저 </a:t>
            </a:r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‘</a:t>
            </a:r>
            <a:r>
              <a:rPr kumimoji="1"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우리 로보</a:t>
            </a:r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kumimoji="1"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알파</a:t>
            </a:r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  <a:r>
              <a:rPr kumimoji="1"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출시</a:t>
            </a:r>
            <a:endParaRPr kumimoji="1"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kumimoji="1"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영업점에 위치한 실물 로봇으로 서비스가 제공되며</a:t>
            </a:r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로봇은 고객과의 음성 대화를 통해 투자성향 분석 등의 서비스 제공</a:t>
            </a:r>
            <a:endParaRPr kumimoji="1"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77423" y="2124360"/>
            <a:ext cx="16555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kumimoji="1"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지난 </a:t>
            </a:r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r>
              <a:rPr kumimoji="1"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년간 주식시장 전 종목의 호가와 종가 기록을 이용하여 투자 포트폴리오 구성</a:t>
            </a:r>
            <a:endParaRPr kumimoji="1"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kumimoji="1"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약 </a:t>
            </a:r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kumimoji="1"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개월간 가상거래환경에서 테스트를 진행하여 투자 안정성 검증</a:t>
            </a:r>
            <a:endParaRPr kumimoji="1"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03243" y="2124360"/>
            <a:ext cx="16555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KB</a:t>
            </a:r>
            <a:r>
              <a:rPr kumimoji="1"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자산운용이 개발한 로보어드바이저 알고리즘인 </a:t>
            </a:r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‘KB</a:t>
            </a:r>
            <a:r>
              <a:rPr kumimoji="1"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로보라이더</a:t>
            </a:r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  <a:r>
              <a:rPr kumimoji="1"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를 제공</a:t>
            </a:r>
            <a:endParaRPr kumimoji="1"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kumimoji="1"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자산관리 뿐만 아니라 자산배분 재구성 및 사후관리 서비스까지 제공 예정</a:t>
            </a:r>
            <a:endParaRPr kumimoji="1"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39337" y="2124360"/>
            <a:ext cx="16555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kumimoji="1"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은행이 고객의 개인종합자산관리계좌</a:t>
            </a:r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(ISA)</a:t>
            </a:r>
            <a:r>
              <a:rPr kumimoji="1"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의 돈을 운용하는 일임형 </a:t>
            </a:r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ISA</a:t>
            </a:r>
            <a:r>
              <a:rPr kumimoji="1"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에 로보어드바이저를 도입</a:t>
            </a:r>
            <a:endParaRPr kumimoji="1"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kumimoji="1"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자산운용 전문인력과 로보어드바이저가 함께 자산배분 업무를 협업</a:t>
            </a:r>
            <a:endParaRPr kumimoji="1"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65156" y="2124360"/>
            <a:ext cx="16555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kumimoji="1"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사람의 개입 없이 투자하고 자산을 재구성하는 로보어드바이저 </a:t>
            </a:r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‘QV</a:t>
            </a:r>
            <a:r>
              <a:rPr kumimoji="1"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글로벌 로보앱</a:t>
            </a:r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  <a:r>
              <a:rPr kumimoji="1"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출시</a:t>
            </a:r>
            <a:endParaRPr kumimoji="1"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직선 연결선[R] 13"/>
          <p:cNvCxnSpPr/>
          <p:nvPr/>
        </p:nvCxnSpPr>
        <p:spPr>
          <a:xfrm>
            <a:off x="404425" y="1952090"/>
            <a:ext cx="14860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/>
          <p:cNvCxnSpPr/>
          <p:nvPr/>
        </p:nvCxnSpPr>
        <p:spPr>
          <a:xfrm>
            <a:off x="2138677" y="1952090"/>
            <a:ext cx="14860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/>
          <p:cNvCxnSpPr/>
          <p:nvPr/>
        </p:nvCxnSpPr>
        <p:spPr>
          <a:xfrm>
            <a:off x="3872929" y="1952090"/>
            <a:ext cx="14860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/>
          <p:cNvCxnSpPr/>
          <p:nvPr/>
        </p:nvCxnSpPr>
        <p:spPr>
          <a:xfrm>
            <a:off x="5607181" y="1952090"/>
            <a:ext cx="14860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/>
          <p:cNvCxnSpPr/>
          <p:nvPr/>
        </p:nvCxnSpPr>
        <p:spPr>
          <a:xfrm>
            <a:off x="7341433" y="1952090"/>
            <a:ext cx="14860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97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336B-2CC4-714F-B954-2BFFB4D18482}" type="slidenum">
              <a:rPr kumimoji="1" lang="ko-KR" altLang="en-US" smtClean="0"/>
              <a:pPr/>
              <a:t>6</a:t>
            </a:fld>
            <a:endParaRPr kumimoji="1"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dirty="0"/>
              <a:t>신한금융그룹 </a:t>
            </a:r>
            <a:r>
              <a:rPr kumimoji="1" lang="mr-IN" altLang="ko-KR" dirty="0"/>
              <a:t>–</a:t>
            </a:r>
            <a:r>
              <a:rPr kumimoji="1" lang="ko-KR" altLang="en-US" dirty="0"/>
              <a:t> 인공지능을 활용한 자본시장 경쟁력 강화 프로젝트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454345" y="3380198"/>
            <a:ext cx="8278689" cy="1356189"/>
          </a:xfrm>
          <a:prstGeom prst="roundRect">
            <a:avLst>
              <a:gd name="adj" fmla="val 1145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8261" y="1878956"/>
            <a:ext cx="58950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글로벌 자본 시장에 대한 분석 알고리즘 개발</a:t>
            </a:r>
            <a:endParaRPr kumimoji="1"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자본시장 상품에 대한 평가 알고리즘 개발 및 고도화</a:t>
            </a:r>
            <a:endParaRPr kumimoji="1"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인공지능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인지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딥러닝 등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핵심기술 사용 및 내재화</a:t>
            </a:r>
            <a:endParaRPr kumimoji="1"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인공지능왓슨 브랜드의 전략적 활용안 도출</a:t>
            </a:r>
            <a:endParaRPr kumimoji="1"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정형</a:t>
            </a:r>
            <a:r>
              <a:rPr kumimoji="1" lang="de-DE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·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비정형 빅데이터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구축</a:t>
            </a:r>
            <a:endParaRPr kumimoji="1"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7360" y="3511852"/>
            <a:ext cx="80115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IBM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의 인공지능 플랫폼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‘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왓슨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을 도입하여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100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억원 규모의 프로젝트 진행 중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각 계열사에서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TF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멤버를 차출하여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2016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년 파일럿 프로젝트 추진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2017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년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‘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보물섬 프로젝트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진행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2018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년 연말 프로젝트 발표 예정</a:t>
            </a:r>
            <a:endParaRPr kumimoji="1"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71" descr="mage result for ì íê¸ìµê·¸ë£¹ ë¡ê³ 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39" b="21101"/>
          <a:stretch/>
        </p:blipFill>
        <p:spPr bwMode="auto">
          <a:xfrm>
            <a:off x="232225" y="858874"/>
            <a:ext cx="3128481" cy="805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연결선[R] 7"/>
          <p:cNvCxnSpPr/>
          <p:nvPr/>
        </p:nvCxnSpPr>
        <p:spPr>
          <a:xfrm>
            <a:off x="404425" y="1695237"/>
            <a:ext cx="832860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88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336B-2CC4-714F-B954-2BFFB4D18482}" type="slidenum">
              <a:rPr kumimoji="1" lang="ko-KR" altLang="en-US" smtClean="0"/>
              <a:pPr/>
              <a:t>7</a:t>
            </a:fld>
            <a:endParaRPr kumimoji="1"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dirty="0"/>
              <a:t>주식 투자를 위한 기술적 분석 방법론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421240" y="1027415"/>
            <a:ext cx="2558266" cy="349322"/>
          </a:xfrm>
          <a:prstGeom prst="roundRect">
            <a:avLst>
              <a:gd name="adj" fmla="val 1894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smtClean="0"/>
              <a:t>Bollinger Band</a:t>
            </a:r>
            <a:endParaRPr kumimoji="1" lang="ko-KR" altLang="en-US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308278" y="1027415"/>
            <a:ext cx="2558266" cy="349322"/>
          </a:xfrm>
          <a:prstGeom prst="roundRect">
            <a:avLst>
              <a:gd name="adj" fmla="val 1894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 smtClean="0"/>
              <a:t>RSI</a:t>
            </a:r>
            <a:endParaRPr kumimoji="1" lang="ko-KR" altLang="en-US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6195317" y="1027415"/>
            <a:ext cx="2558266" cy="349322"/>
          </a:xfrm>
          <a:prstGeom prst="roundRect">
            <a:avLst>
              <a:gd name="adj" fmla="val 1894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 smtClean="0"/>
              <a:t>MACD</a:t>
            </a:r>
            <a:endParaRPr kumimoji="1" lang="ko-KR" altLang="en-US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21240" y="2815119"/>
            <a:ext cx="2558266" cy="349322"/>
          </a:xfrm>
          <a:prstGeom prst="roundRect">
            <a:avLst>
              <a:gd name="adj" fmla="val 1894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 smtClean="0"/>
              <a:t>Stochastics</a:t>
            </a:r>
            <a:endParaRPr kumimoji="1" lang="ko-KR" altLang="en-US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308278" y="2815119"/>
            <a:ext cx="2558266" cy="349322"/>
          </a:xfrm>
          <a:prstGeom prst="roundRect">
            <a:avLst>
              <a:gd name="adj" fmla="val 1894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 smtClean="0"/>
              <a:t>OBV</a:t>
            </a:r>
            <a:endParaRPr kumimoji="1" lang="ko-KR" altLang="en-US" b="1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6195317" y="2815119"/>
            <a:ext cx="2558266" cy="349322"/>
          </a:xfrm>
          <a:prstGeom prst="roundRect">
            <a:avLst>
              <a:gd name="adj" fmla="val 1894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 smtClean="0"/>
              <a:t>일목균형표</a:t>
            </a:r>
            <a:endParaRPr kumimoji="1"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21241" y="1499826"/>
            <a:ext cx="25582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존 볼린저가 </a:t>
            </a:r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1980</a:t>
            </a:r>
            <a:r>
              <a:rPr kumimoji="1"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년대에 개발한 기술적 분석도구이다</a:t>
            </a:r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</a:t>
            </a:r>
            <a:r>
              <a:rPr kumimoji="1"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일 이동평균선을 기준으로 주가가 어느 정도의 위치에 있는지를 측정하기 위한 도구이다</a:t>
            </a:r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72080" y="1499826"/>
            <a:ext cx="27383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RSI</a:t>
            </a:r>
            <a:r>
              <a:rPr kumimoji="1"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는 일정 기간 동안 주가가 전일 가격에 비해 상승한 변화량과 하락한 변화량의 평균값을 구하여</a:t>
            </a:r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상승한 변화량이 크면 과매수로</a:t>
            </a:r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하락한 변화량이 크면 과매도로 판단하는 방식이다</a:t>
            </a:r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kumimoji="1"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22920" y="1499826"/>
            <a:ext cx="2630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MACD</a:t>
            </a:r>
            <a:r>
              <a:rPr kumimoji="1"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는 장단기 이동평균선 간의 차이를 이용하여 매매신호를 포착하려는 기법으로 제럴드 아펠</a:t>
            </a:r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(Gerald Appel)</a:t>
            </a:r>
            <a:r>
              <a:rPr kumimoji="1"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에 의해 개발되었다</a:t>
            </a:r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kumimoji="1"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1241" y="3379997"/>
            <a:ext cx="2558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현 주가수준이 일정 기간 동안 변동했던 범위 내에서 상대적으로 어느 수준에 위치해 있는가를 가지고 판단하는 지표이다</a:t>
            </a:r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kumimoji="1"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72080" y="3379997"/>
            <a:ext cx="27383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거래량은 항상 주가에 선행한다는 것을 전제로 거래량 분석을 통해 분석하는 기법이다</a:t>
            </a:r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OBV</a:t>
            </a:r>
            <a:r>
              <a:rPr kumimoji="1"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지표를 이용하는 목적은 전체시장이 매집 단계에 있는지 아니면 분산단게에 있는지를 광범위하게 나타내므로 앞으로의 주가의 변화방향을 예측하는 데 있다</a:t>
            </a:r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22920" y="3379997"/>
            <a:ext cx="26306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일목균형표란 일본에서 개발된 지표로 주가의 움직임을 </a:t>
            </a:r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kumimoji="1"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개의 의미있는 선을 이용하여 주가를 예측하는 기법으로 시간 개념이 포함된 지표를 말한다</a:t>
            </a:r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kumimoji="1"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7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336B-2CC4-714F-B954-2BFFB4D18482}" type="slidenum">
              <a:rPr kumimoji="1" lang="ko-KR" altLang="en-US" smtClean="0"/>
              <a:pPr/>
              <a:t>8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263047" y="4767263"/>
            <a:ext cx="3086100" cy="273844"/>
          </a:xfrm>
          <a:prstGeom prst="rect">
            <a:avLst/>
          </a:prstGeom>
        </p:spPr>
        <p:txBody>
          <a:bodyPr/>
          <a:lstStyle/>
          <a:p>
            <a:r>
              <a:rPr kumimoji="1" lang="en-US" altLang="ko-KR" dirty="0" smtClean="0"/>
              <a:t>Team Tensor</a:t>
            </a:r>
            <a:r>
              <a:rPr kumimoji="1" lang="de-DE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Copyright </a:t>
            </a:r>
            <a:r>
              <a:rPr kumimoji="1" lang="de-DE" altLang="ko-KR" dirty="0" smtClean="0"/>
              <a:t>© </a:t>
            </a:r>
            <a:r>
              <a:rPr kumimoji="1" lang="en-US" altLang="ko-KR" dirty="0" smtClean="0"/>
              <a:t>All rights reserved.</a:t>
            </a:r>
            <a:endParaRPr kumimoji="1"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2</a:t>
            </a:r>
            <a:endParaRPr kumimoji="1"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ko-KR" dirty="0" smtClean="0"/>
              <a:t>LSTM</a:t>
            </a:r>
            <a:r>
              <a:rPr kumimoji="1" lang="ko-KR" altLang="en-US" dirty="0" smtClean="0"/>
              <a:t>을 이용한</a:t>
            </a:r>
            <a:endParaRPr kumimoji="1" lang="en-US" altLang="ko-KR" dirty="0" smtClean="0"/>
          </a:p>
          <a:p>
            <a:r>
              <a:rPr kumimoji="1" lang="ko-KR" altLang="en-US" dirty="0" smtClean="0"/>
              <a:t>주가분석 과정</a:t>
            </a:r>
            <a:endParaRPr kumimoji="1"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13"/>
          </p:nvPr>
        </p:nvSpPr>
        <p:spPr/>
        <p:txBody>
          <a:bodyPr>
            <a:noAutofit/>
          </a:bodyPr>
          <a:lstStyle/>
          <a:p>
            <a:r>
              <a:rPr lang="ko-KR" altLang="en-US" sz="1600" dirty="0"/>
              <a:t>데이터 분석 </a:t>
            </a:r>
            <a:r>
              <a:rPr lang="en-US" altLang="ko-KR" sz="1600" dirty="0"/>
              <a:t>(1)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LSTM</a:t>
            </a:r>
            <a:r>
              <a:rPr lang="ko-KR" altLang="en-US" sz="1600" dirty="0"/>
              <a:t> 신경망 분석 시스템 </a:t>
            </a:r>
            <a:r>
              <a:rPr lang="ko-KR" altLang="en-US" sz="1600" dirty="0" smtClean="0"/>
              <a:t>개발</a:t>
            </a:r>
            <a:endParaRPr lang="en-US" altLang="ko-KR" sz="1600" dirty="0" smtClean="0"/>
          </a:p>
          <a:p>
            <a:r>
              <a:rPr lang="ko-KR" altLang="en-US" sz="1600" dirty="0"/>
              <a:t>데이터 분석 </a:t>
            </a:r>
            <a:r>
              <a:rPr lang="en-US" altLang="ko-KR" sz="1600" dirty="0"/>
              <a:t>(2)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3</a:t>
            </a:r>
            <a:r>
              <a:rPr lang="ko-KR" altLang="en-US" sz="1600" dirty="0"/>
              <a:t>차원 데이터 </a:t>
            </a:r>
            <a:r>
              <a:rPr lang="ko-KR" altLang="en-US" sz="1600" dirty="0" smtClean="0"/>
              <a:t>준비</a:t>
            </a:r>
            <a:endParaRPr lang="en-US" altLang="ko-KR" sz="1600" dirty="0" smtClean="0"/>
          </a:p>
          <a:p>
            <a:r>
              <a:rPr lang="ko-KR" altLang="en-US" sz="1600" dirty="0"/>
              <a:t>데이터 분석 </a:t>
            </a:r>
            <a:r>
              <a:rPr lang="en-US" altLang="ko-KR" sz="1600" dirty="0"/>
              <a:t>(3)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종가 예측 시스템 </a:t>
            </a:r>
            <a:r>
              <a:rPr lang="ko-KR" altLang="en-US" sz="1600" dirty="0" smtClean="0"/>
              <a:t>구축</a:t>
            </a:r>
            <a:endParaRPr lang="en-US" altLang="ko-KR" sz="1600" dirty="0" smtClean="0"/>
          </a:p>
          <a:p>
            <a:r>
              <a:rPr lang="ko-KR" altLang="en-US" sz="1600" dirty="0"/>
              <a:t>결과 분석 </a:t>
            </a:r>
            <a:r>
              <a:rPr lang="en-US" altLang="ko-KR" sz="1600" dirty="0"/>
              <a:t>(1)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적정 </a:t>
            </a:r>
            <a:r>
              <a:rPr lang="en-US" altLang="ko-KR" sz="1600" dirty="0"/>
              <a:t>Epoch </a:t>
            </a:r>
            <a:r>
              <a:rPr lang="ko-KR" altLang="en-US" sz="1600" dirty="0" smtClean="0"/>
              <a:t>확인</a:t>
            </a:r>
            <a:endParaRPr lang="en-US" altLang="ko-KR" sz="1600" dirty="0" smtClean="0"/>
          </a:p>
          <a:p>
            <a:r>
              <a:rPr lang="ko-KR" altLang="en-US" sz="1600" dirty="0"/>
              <a:t>결과 분석 </a:t>
            </a:r>
            <a:r>
              <a:rPr lang="en-US" altLang="ko-KR" sz="1600" dirty="0"/>
              <a:t>(2)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적정 </a:t>
            </a:r>
            <a:r>
              <a:rPr lang="en-US" altLang="ko-KR" sz="1600" dirty="0"/>
              <a:t>Window </a:t>
            </a:r>
            <a:r>
              <a:rPr lang="ko-KR" altLang="en-US" sz="1600" dirty="0" smtClean="0"/>
              <a:t>확인</a:t>
            </a:r>
            <a:endParaRPr lang="en-US" altLang="ko-KR" sz="1600" dirty="0" smtClean="0"/>
          </a:p>
          <a:p>
            <a:r>
              <a:rPr lang="ko-KR" altLang="en-US" sz="1600" dirty="0"/>
              <a:t>결과 분석 </a:t>
            </a:r>
            <a:r>
              <a:rPr lang="en-US" altLang="ko-KR" sz="1600" dirty="0"/>
              <a:t>(3)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Best </a:t>
            </a:r>
            <a:r>
              <a:rPr lang="en-US" altLang="ko-KR" sz="1600" dirty="0" smtClean="0"/>
              <a:t>Case</a:t>
            </a:r>
          </a:p>
          <a:p>
            <a:r>
              <a:rPr lang="ko-KR" altLang="en-US" sz="1600" dirty="0"/>
              <a:t>결과 분석 </a:t>
            </a:r>
            <a:r>
              <a:rPr lang="en-US" altLang="ko-KR" sz="1600" dirty="0"/>
              <a:t>(4)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Worst </a:t>
            </a:r>
            <a:r>
              <a:rPr lang="en-US" altLang="ko-KR" sz="1600" dirty="0" smtClean="0"/>
              <a:t>Case</a:t>
            </a:r>
          </a:p>
          <a:p>
            <a:r>
              <a:rPr lang="ko-KR" altLang="en-US" sz="1600" dirty="0"/>
              <a:t>결과 분석 </a:t>
            </a:r>
            <a:r>
              <a:rPr lang="en-US" altLang="ko-KR" sz="1600" dirty="0"/>
              <a:t>(5)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Insight</a:t>
            </a:r>
          </a:p>
          <a:p>
            <a:r>
              <a:rPr lang="ko-KR" altLang="en-US" sz="1600" dirty="0"/>
              <a:t>결과 분석 </a:t>
            </a:r>
            <a:r>
              <a:rPr lang="en-US" altLang="ko-KR" sz="1600" dirty="0"/>
              <a:t>(6)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추가 테스트</a:t>
            </a: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423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336B-2CC4-714F-B954-2BFFB4D18482}" type="slidenum">
              <a:rPr kumimoji="1" lang="ko-KR" altLang="en-US" smtClean="0"/>
              <a:pPr/>
              <a:t>9</a:t>
            </a:fld>
            <a:endParaRPr kumimoji="1"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데이터 분석 </a:t>
            </a:r>
            <a:r>
              <a:rPr lang="en-US" altLang="ko-KR" dirty="0" smtClean="0"/>
              <a:t>(1)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LSTM</a:t>
            </a:r>
            <a:r>
              <a:rPr lang="ko-KR" altLang="en-US" dirty="0" smtClean="0"/>
              <a:t> 신경망 분석 시스템 개발</a:t>
            </a:r>
            <a:endParaRPr kumimoji="1" lang="ko-KR" altLang="en-US" dirty="0"/>
          </a:p>
        </p:txBody>
      </p:sp>
      <p:cxnSp>
        <p:nvCxnSpPr>
          <p:cNvPr id="8" name="직선 연결선 40"/>
          <p:cNvCxnSpPr/>
          <p:nvPr/>
        </p:nvCxnSpPr>
        <p:spPr>
          <a:xfrm>
            <a:off x="4805587" y="1227659"/>
            <a:ext cx="0" cy="3604457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1378078" y="1665267"/>
            <a:ext cx="929852" cy="703637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0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개발환경</a:t>
            </a:r>
            <a:endParaRPr lang="en-US" altLang="ko-KR" sz="10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0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(GPU1070, Pycharm) </a:t>
            </a:r>
            <a:endParaRPr lang="ko-KR" altLang="en-US" sz="10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372262" y="3874802"/>
            <a:ext cx="3318184" cy="453641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0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Training_ Validation Loss </a:t>
            </a:r>
            <a:r>
              <a:rPr lang="ko-KR" altLang="en-US" sz="10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그래프 출력</a:t>
            </a:r>
            <a:endParaRPr lang="en-US" altLang="ko-KR" sz="10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0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(EPOCH </a:t>
            </a:r>
            <a:r>
              <a:rPr lang="ko-KR" altLang="en-US" sz="10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확정 </a:t>
            </a:r>
            <a:r>
              <a:rPr lang="en-US" altLang="ko-KR" sz="10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30)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386190" y="1665266"/>
            <a:ext cx="1341761" cy="703637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0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종목별 시세정보</a:t>
            </a:r>
            <a:endParaRPr lang="en-US" altLang="ko-KR" sz="10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0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(17</a:t>
            </a:r>
            <a:r>
              <a:rPr lang="ko-KR" altLang="en-US" sz="10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년 </a:t>
            </a:r>
            <a:r>
              <a:rPr lang="en-US" altLang="ko-KR" sz="10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  <a:r>
              <a:rPr lang="ko-KR" altLang="en-US" sz="10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월 이후</a:t>
            </a:r>
            <a:r>
              <a:rPr lang="en-US" altLang="ko-KR" sz="10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0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ko-KR" altLang="en-US" sz="10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대신증권 </a:t>
            </a:r>
            <a:r>
              <a:rPr lang="en-US" altLang="ko-KR" sz="10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API)</a:t>
            </a:r>
            <a:r>
              <a:rPr lang="ko-KR" altLang="en-US" sz="10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endParaRPr lang="ko-KR" altLang="en-US" sz="10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771738" y="1665266"/>
            <a:ext cx="918708" cy="696858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0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LSTM</a:t>
            </a:r>
            <a:r>
              <a:rPr lang="ko-KR" altLang="en-US" sz="10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적용</a:t>
            </a:r>
            <a:endParaRPr lang="en-US" altLang="ko-KR" sz="10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0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(Python,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0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Keras)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1372262" y="2530586"/>
            <a:ext cx="3318184" cy="1294459"/>
            <a:chOff x="942139" y="4203442"/>
            <a:chExt cx="3311833" cy="1385685"/>
          </a:xfrm>
          <a:solidFill>
            <a:schemeClr val="bg1">
              <a:lumMod val="95000"/>
            </a:schemeClr>
          </a:solidFill>
        </p:grpSpPr>
        <p:sp>
          <p:nvSpPr>
            <p:cNvPr id="15" name="모서리가 둥근 직사각형 14"/>
            <p:cNvSpPr/>
            <p:nvPr/>
          </p:nvSpPr>
          <p:spPr>
            <a:xfrm>
              <a:off x="942139" y="4203442"/>
              <a:ext cx="3311833" cy="1385685"/>
            </a:xfrm>
            <a:prstGeom prst="roundRect">
              <a:avLst>
                <a:gd name="adj" fmla="val 8612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sz="1000" b="1" spc="-6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251436" y="4301228"/>
              <a:ext cx="2778300" cy="121405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anchor="t" anchorCtr="0">
              <a:noAutofit/>
            </a:bodyPr>
            <a:lstStyle/>
            <a:p>
              <a:pPr fontAlgn="base">
                <a:spcBef>
                  <a:spcPts val="600"/>
                </a:spcBef>
                <a:spcAft>
                  <a:spcPct val="0"/>
                </a:spcAft>
                <a:buFont typeface="Wingdings" pitchFamily="2" charset="2"/>
                <a:buChar char="§"/>
              </a:pPr>
              <a:r>
                <a:rPr lang="ko-KR" altLang="en-US" sz="1000" b="1" spc="-60" dirty="0" smtClean="0">
                  <a:latin typeface="+mn-ea"/>
                </a:rPr>
                <a:t> 종목별로 엑셀에 저장 </a:t>
              </a:r>
              <a:r>
                <a:rPr lang="en-US" altLang="ko-KR" sz="1000" b="1" spc="-60" dirty="0" smtClean="0">
                  <a:latin typeface="+mn-ea"/>
                </a:rPr>
                <a:t/>
              </a:r>
              <a:br>
                <a:rPr lang="en-US" altLang="ko-KR" sz="1000" b="1" spc="-60" dirty="0" smtClean="0">
                  <a:latin typeface="+mn-ea"/>
                </a:rPr>
              </a:br>
              <a:r>
                <a:rPr lang="en-US" altLang="ko-KR" sz="1000" b="1" spc="-60" dirty="0" smtClean="0">
                  <a:latin typeface="+mn-ea"/>
                </a:rPr>
                <a:t>  (</a:t>
              </a:r>
              <a:r>
                <a:rPr lang="ko-KR" altLang="en-US" sz="1000" b="1" spc="-60" dirty="0" smtClean="0">
                  <a:latin typeface="+mn-ea"/>
                </a:rPr>
                <a:t>시가</a:t>
              </a:r>
              <a:r>
                <a:rPr lang="en-US" altLang="ko-KR" sz="1000" b="1" spc="-60" dirty="0" smtClean="0">
                  <a:latin typeface="+mn-ea"/>
                </a:rPr>
                <a:t>,</a:t>
              </a:r>
              <a:r>
                <a:rPr lang="ko-KR" altLang="en-US" sz="1000" b="1" spc="-60" dirty="0" smtClean="0">
                  <a:latin typeface="+mn-ea"/>
                </a:rPr>
                <a:t>고가</a:t>
              </a:r>
              <a:r>
                <a:rPr lang="en-US" altLang="ko-KR" sz="1000" b="1" spc="-60" dirty="0" smtClean="0">
                  <a:latin typeface="+mn-ea"/>
                </a:rPr>
                <a:t>,</a:t>
              </a:r>
              <a:r>
                <a:rPr lang="ko-KR" altLang="en-US" sz="1000" b="1" spc="-60" dirty="0" smtClean="0">
                  <a:latin typeface="+mn-ea"/>
                </a:rPr>
                <a:t>저가</a:t>
              </a:r>
              <a:r>
                <a:rPr lang="en-US" altLang="ko-KR" sz="1000" b="1" spc="-60" dirty="0" smtClean="0">
                  <a:latin typeface="+mn-ea"/>
                </a:rPr>
                <a:t>,</a:t>
              </a:r>
              <a:r>
                <a:rPr lang="ko-KR" altLang="en-US" sz="1000" b="1" spc="-60" dirty="0" smtClean="0">
                  <a:latin typeface="+mn-ea"/>
                </a:rPr>
                <a:t>종가</a:t>
              </a:r>
              <a:r>
                <a:rPr lang="en-US" altLang="ko-KR" sz="1000" b="1" spc="-60" dirty="0" smtClean="0">
                  <a:latin typeface="+mn-ea"/>
                </a:rPr>
                <a:t>, </a:t>
              </a:r>
              <a:r>
                <a:rPr lang="ko-KR" altLang="en-US" sz="1000" b="1" spc="-60" dirty="0" smtClean="0">
                  <a:latin typeface="+mn-ea"/>
                </a:rPr>
                <a:t>거래량</a:t>
              </a:r>
              <a:r>
                <a:rPr lang="en-US" altLang="ko-KR" sz="1000" b="1" spc="-60" dirty="0" smtClean="0">
                  <a:latin typeface="+mn-ea"/>
                </a:rPr>
                <a:t>)</a:t>
              </a:r>
            </a:p>
            <a:p>
              <a:pPr fontAlgn="base">
                <a:spcBef>
                  <a:spcPts val="600"/>
                </a:spcBef>
                <a:spcAft>
                  <a:spcPct val="0"/>
                </a:spcAft>
                <a:buFont typeface="Wingdings" pitchFamily="2" charset="2"/>
                <a:buChar char="§"/>
              </a:pPr>
              <a:r>
                <a:rPr lang="en-US" altLang="ko-KR" sz="1000" b="1" spc="-60" dirty="0" smtClean="0">
                  <a:latin typeface="+mn-ea"/>
                </a:rPr>
                <a:t> MinMax Scaling, Inverse Transform</a:t>
              </a:r>
            </a:p>
            <a:p>
              <a:pPr fontAlgn="base">
                <a:spcBef>
                  <a:spcPts val="600"/>
                </a:spcBef>
                <a:spcAft>
                  <a:spcPct val="0"/>
                </a:spcAft>
                <a:buFont typeface="Wingdings" pitchFamily="2" charset="2"/>
                <a:buChar char="§"/>
              </a:pPr>
              <a:r>
                <a:rPr lang="en-US" altLang="ko-KR" sz="1000" b="1" spc="-60" dirty="0" smtClean="0">
                  <a:latin typeface="+mn-ea"/>
                </a:rPr>
                <a:t> LSTM </a:t>
              </a:r>
              <a:r>
                <a:rPr lang="ko-KR" altLang="en-US" sz="1000" b="1" spc="-60" dirty="0">
                  <a:latin typeface="+mn-ea"/>
                </a:rPr>
                <a:t>신경망 </a:t>
              </a:r>
              <a:r>
                <a:rPr lang="ko-KR" altLang="en-US" sz="1000" b="1" spc="-60" dirty="0" smtClean="0">
                  <a:latin typeface="+mn-ea"/>
                </a:rPr>
                <a:t>적용</a:t>
              </a:r>
              <a:r>
                <a:rPr lang="en-US" altLang="ko-KR" sz="1000" b="1" spc="-60" dirty="0" smtClean="0">
                  <a:latin typeface="+mn-ea"/>
                </a:rPr>
                <a:t> (Window size </a:t>
              </a:r>
              <a:r>
                <a:rPr lang="ko-KR" altLang="en-US" sz="1000" b="1" spc="-60" dirty="0" smtClean="0">
                  <a:latin typeface="+mn-ea"/>
                </a:rPr>
                <a:t>다각화</a:t>
              </a:r>
              <a:r>
                <a:rPr lang="en-US" altLang="ko-KR" sz="1000" b="1" spc="-60" dirty="0" smtClean="0">
                  <a:latin typeface="+mn-ea"/>
                </a:rPr>
                <a:t>)</a:t>
              </a:r>
            </a:p>
            <a:p>
              <a:pPr fontAlgn="base">
                <a:spcBef>
                  <a:spcPts val="600"/>
                </a:spcBef>
                <a:spcAft>
                  <a:spcPct val="0"/>
                </a:spcAft>
                <a:buFont typeface="Wingdings" pitchFamily="2" charset="2"/>
                <a:buChar char="§"/>
              </a:pPr>
              <a:r>
                <a:rPr lang="ko-KR" altLang="en-US" sz="1000" b="1" spc="-60" dirty="0" smtClean="0">
                  <a:latin typeface="+mn-ea"/>
                </a:rPr>
                <a:t> </a:t>
              </a:r>
              <a:r>
                <a:rPr lang="en-US" altLang="ko-KR" sz="1000" b="1" spc="-60" dirty="0" smtClean="0">
                  <a:latin typeface="+mn-ea"/>
                </a:rPr>
                <a:t>LOSS </a:t>
              </a:r>
              <a:r>
                <a:rPr lang="ko-KR" altLang="en-US" sz="1000" b="1" spc="-60" dirty="0" smtClean="0">
                  <a:latin typeface="+mn-ea"/>
                </a:rPr>
                <a:t>산정</a:t>
              </a:r>
              <a:r>
                <a:rPr lang="en-US" altLang="ko-KR" sz="1000" b="1" spc="-60" dirty="0" smtClean="0">
                  <a:latin typeface="+mn-ea"/>
                </a:rPr>
                <a:t>: Training, Validation (Scaling)</a:t>
              </a:r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369967" y="1665267"/>
            <a:ext cx="874730" cy="707221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0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필요자원</a:t>
            </a:r>
            <a:endParaRPr lang="en-US" altLang="ko-KR" sz="10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69967" y="2501709"/>
            <a:ext cx="874729" cy="1323335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0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Data </a:t>
            </a:r>
            <a:r>
              <a:rPr lang="ko-KR" altLang="en-US" sz="10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준비</a:t>
            </a:r>
            <a:endParaRPr lang="en-US" altLang="ko-KR" sz="10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0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및</a:t>
            </a:r>
            <a:endParaRPr lang="en-US" altLang="ko-KR" sz="10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0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신경망</a:t>
            </a:r>
            <a:endParaRPr lang="en-US" altLang="ko-KR" sz="10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0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적용</a:t>
            </a:r>
            <a:endParaRPr lang="en-US" altLang="ko-KR" sz="10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69965" y="3877471"/>
            <a:ext cx="891995" cy="450972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0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Training</a:t>
            </a:r>
          </a:p>
        </p:txBody>
      </p:sp>
      <p:sp>
        <p:nvSpPr>
          <p:cNvPr id="20" name="순서도: 수동 연산 52"/>
          <p:cNvSpPr/>
          <p:nvPr/>
        </p:nvSpPr>
        <p:spPr>
          <a:xfrm>
            <a:off x="1575861" y="2376926"/>
            <a:ext cx="2898561" cy="144000"/>
          </a:xfrm>
          <a:prstGeom prst="flowChartManualOperation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000" spc="-60" dirty="0" err="1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950375" y="1586777"/>
            <a:ext cx="1132081" cy="769511"/>
          </a:xfrm>
          <a:prstGeom prst="rect">
            <a:avLst/>
          </a:prstGeom>
          <a:noFill/>
          <a:ln>
            <a:noFill/>
          </a:ln>
        </p:spPr>
        <p:txBody>
          <a:bodyPr wrap="square" anchor="t" anchorCtr="0">
            <a:no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ko-KR" altLang="en-US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평가 영역 </a:t>
            </a:r>
            <a:r>
              <a:rPr lang="en-US" altLang="ko-KR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동일한 </a:t>
            </a:r>
            <a:r>
              <a:rPr lang="en-US" altLang="ko-KR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50</a:t>
            </a:r>
            <a:r>
              <a:rPr lang="ko-KR" altLang="en-US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 종목 대상</a:t>
            </a:r>
            <a:r>
              <a:rPr lang="en-US" altLang="ko-KR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575794"/>
              </p:ext>
            </p:extLst>
          </p:nvPr>
        </p:nvGraphicFramePr>
        <p:xfrm>
          <a:off x="6104698" y="1665267"/>
          <a:ext cx="2631092" cy="1896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357">
                  <a:extLst>
                    <a:ext uri="{9D8B030D-6E8A-4147-A177-3AD203B41FA5}">
                      <a16:colId xmlns:a16="http://schemas.microsoft.com/office/drawing/2014/main" val="149423217"/>
                    </a:ext>
                  </a:extLst>
                </a:gridCol>
                <a:gridCol w="1041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06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구분</a:t>
                      </a:r>
                      <a:endParaRPr lang="ko-KR" altLang="en-US" sz="1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Window</a:t>
                      </a:r>
                      <a:endParaRPr lang="ko-KR" altLang="en-US" sz="1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RMSE</a:t>
                      </a:r>
                      <a:endParaRPr lang="ko-KR" altLang="en-US" sz="1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676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Training 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Score</a:t>
                      </a:r>
                      <a:endParaRPr lang="ko-KR" altLang="en-US" sz="1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0.0022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6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5</a:t>
                      </a:r>
                      <a:endParaRPr lang="ko-KR" altLang="en-US" sz="1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0.0020</a:t>
                      </a:r>
                      <a:endParaRPr lang="en-US" altLang="ko-KR" sz="1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1783220"/>
                  </a:ext>
                </a:extLst>
              </a:tr>
              <a:tr h="2106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10</a:t>
                      </a:r>
                      <a:endParaRPr lang="ko-KR" altLang="en-US" sz="1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0.0028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5674915"/>
                  </a:ext>
                </a:extLst>
              </a:tr>
              <a:tr h="2106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22</a:t>
                      </a:r>
                      <a:endParaRPr lang="ko-KR" altLang="en-US" sz="1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0.0036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1105054"/>
                  </a:ext>
                </a:extLst>
              </a:tr>
              <a:tr h="210676">
                <a:tc rowSpan="4">
                  <a:txBody>
                    <a:bodyPr/>
                    <a:lstStyle/>
                    <a:p>
                      <a:pPr marL="0" marR="0" indent="0" algn="ctr" defTabSz="9139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Test</a:t>
                      </a:r>
                    </a:p>
                    <a:p>
                      <a:pPr marL="0" marR="0" indent="0" algn="ctr" defTabSz="9139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Score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39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0.00478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6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39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0.00473</a:t>
                      </a:r>
                      <a:endParaRPr lang="en-US" altLang="ko-KR" sz="1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5600634"/>
                  </a:ext>
                </a:extLst>
              </a:tr>
              <a:tr h="2106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39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0.00827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9353974"/>
                  </a:ext>
                </a:extLst>
              </a:tr>
              <a:tr h="2106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39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22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0.01411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8950652"/>
                  </a:ext>
                </a:extLst>
              </a:tr>
            </a:tbl>
          </a:graphicData>
        </a:graphic>
      </p:graphicFrame>
      <p:sp>
        <p:nvSpPr>
          <p:cNvPr id="27" name="텍스트 개체 틀 1"/>
          <p:cNvSpPr txBox="1">
            <a:spLocks/>
          </p:cNvSpPr>
          <p:nvPr/>
        </p:nvSpPr>
        <p:spPr>
          <a:xfrm>
            <a:off x="414533" y="824358"/>
            <a:ext cx="8342730" cy="202684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/>
          <a:p>
            <a:pPr marL="285750" marR="0" lvl="0" indent="-285750" algn="l" defTabSz="913986" rtl="0" eaLnBrk="1" fontAlgn="auto" latinLnBrk="0" hangingPunct="1">
              <a:lnSpc>
                <a:spcPts val="17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b="1" spc="-6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LSTM </a:t>
            </a:r>
            <a:r>
              <a:rPr lang="ko-KR" altLang="en-US" b="1" spc="-6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모델을 활용하여 종목별 주가 예측의 정확도를 향상하고자 </a:t>
            </a:r>
            <a:r>
              <a:rPr lang="en-US" altLang="ko-KR" b="1" spc="-60" dirty="0" smtClean="0">
                <a:solidFill>
                  <a:srgbClr val="00B0F0"/>
                </a:solidFill>
                <a:latin typeface="+mn-ea"/>
              </a:rPr>
              <a:t>LSTM </a:t>
            </a:r>
            <a:r>
              <a:rPr lang="ko-KR" altLang="en-US" b="1" spc="-60" dirty="0" smtClean="0">
                <a:solidFill>
                  <a:srgbClr val="00B0F0"/>
                </a:solidFill>
                <a:latin typeface="+mn-ea"/>
              </a:rPr>
              <a:t>신경망 분석 시스템</a:t>
            </a:r>
            <a:r>
              <a:rPr lang="ko-KR" altLang="en-US" b="1" spc="-6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을 개발함</a:t>
            </a:r>
            <a:r>
              <a:rPr lang="en-US" altLang="ko-KR" b="1" spc="-6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ko-KR" altLang="en-US" b="1" spc="-6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</a:t>
            </a:r>
            <a:r>
              <a:rPr kumimoji="0" lang="ko-KR" altLang="en-US" b="1" i="0" u="none" strike="noStrike" kern="1200" cap="none" spc="-6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</a:rPr>
              <a:t> </a:t>
            </a:r>
            <a:r>
              <a:rPr lang="ko-KR" altLang="en-US" b="1" spc="-6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0" lang="ko-KR" altLang="en-US" b="1" i="0" u="none" strike="noStrike" kern="1200" cap="none" spc="-6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</a:rPr>
              <a:t>  </a:t>
            </a:r>
            <a:r>
              <a:rPr kumimoji="0" lang="en-US" altLang="ko-KR" b="1" i="0" u="none" strike="noStrike" kern="1200" cap="none" spc="-6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</a:rPr>
              <a:t> 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372262" y="4376156"/>
            <a:ext cx="3318184" cy="453641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0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전체의 </a:t>
            </a:r>
            <a:r>
              <a:rPr lang="en-US" altLang="ko-KR" sz="10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20%</a:t>
            </a:r>
            <a:r>
              <a:rPr lang="ko-KR" altLang="en-US" sz="10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로 산정한 </a:t>
            </a:r>
            <a:r>
              <a:rPr lang="en-US" altLang="ko-KR" sz="10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Test Set</a:t>
            </a:r>
            <a:r>
              <a:rPr lang="ko-KR" altLang="en-US" sz="10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에</a:t>
            </a:r>
            <a:r>
              <a:rPr lang="en-US" altLang="ko-KR" sz="10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0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대해 </a:t>
            </a:r>
            <a:endParaRPr lang="en-US" altLang="ko-KR" sz="10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0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Prediction</a:t>
            </a:r>
            <a:r>
              <a:rPr lang="ko-KR" altLang="en-US" sz="10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과 실제 결과를 비교함</a:t>
            </a:r>
            <a:r>
              <a:rPr lang="en-US" altLang="ko-KR" sz="10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69965" y="4378825"/>
            <a:ext cx="891995" cy="441523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0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Chart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955265" y="4069778"/>
            <a:ext cx="1143234" cy="512510"/>
          </a:xfrm>
          <a:prstGeom prst="rect">
            <a:avLst/>
          </a:prstGeom>
          <a:noFill/>
          <a:ln>
            <a:noFill/>
          </a:ln>
        </p:spPr>
        <p:txBody>
          <a:bodyPr wrap="square" anchor="t" anchorCtr="0">
            <a:no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en-US" altLang="ko-KR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차트의 흐름에 대한 평가 </a:t>
            </a:r>
            <a:endParaRPr lang="en-US" altLang="ko-KR" sz="1200" b="1" spc="-6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021673" y="4076084"/>
            <a:ext cx="263304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Window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Size가 커질수록 급등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혹은 급락에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대해서는 둔감하게 예측함.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윈도우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사이즈에 관계없이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트렌드 예측가능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69965" y="1236181"/>
            <a:ext cx="4320481" cy="28875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 smtClean="0"/>
              <a:t>1.</a:t>
            </a:r>
            <a:r>
              <a:rPr kumimoji="1" lang="ko-KR" altLang="en-US" sz="1200" b="1" dirty="0" smtClean="0"/>
              <a:t> 기술적 적용 과정</a:t>
            </a:r>
            <a:endParaRPr kumimoji="1" lang="ko-KR" altLang="en-US" sz="1200" b="1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4920729" y="1236181"/>
            <a:ext cx="3828370" cy="28875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 smtClean="0"/>
              <a:t>2.</a:t>
            </a:r>
            <a:r>
              <a:rPr kumimoji="1" lang="ko-KR" altLang="en-US" sz="1200" b="1" dirty="0" smtClean="0"/>
              <a:t> 정량 평가</a:t>
            </a:r>
            <a:endParaRPr kumimoji="1" lang="ko-KR" altLang="en-US" sz="1200" b="1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4920729" y="3714646"/>
            <a:ext cx="3828370" cy="28875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 smtClean="0"/>
              <a:t>3.</a:t>
            </a:r>
            <a:r>
              <a:rPr kumimoji="1" lang="ko-KR" altLang="en-US" sz="1200" b="1" dirty="0" smtClean="0"/>
              <a:t> 정성 평가</a:t>
            </a:r>
            <a:endParaRPr kumimoji="1"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8285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lLYTDu8DketWSgf0NzZAQ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11994</TotalTime>
  <Words>1747</Words>
  <Application>Microsoft Office PowerPoint</Application>
  <PresentationFormat>화면 슬라이드 쇼(16:9)</PresentationFormat>
  <Paragraphs>388</Paragraphs>
  <Slides>23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Mangal</vt:lpstr>
      <vt:lpstr>맑은 고딕</vt:lpstr>
      <vt:lpstr>맑은 고딕</vt:lpstr>
      <vt:lpstr>Arial</vt:lpstr>
      <vt:lpstr>Wingdings</vt:lpstr>
      <vt:lpstr>Office 테마</vt:lpstr>
      <vt:lpstr>think-cell Slide</vt:lpstr>
      <vt:lpstr>LSTM을 이용한  주가예측</vt:lpstr>
      <vt:lpstr>_</vt:lpstr>
      <vt:lpstr>Background &amp; Summary</vt:lpstr>
      <vt:lpstr>1</vt:lpstr>
      <vt:lpstr>금융권의 자산운용서비스에 대한 머신러닝 도입 현황</vt:lpstr>
      <vt:lpstr>신한금융그룹 – 인공지능을 활용한 자본시장 경쟁력 강화 프로젝트</vt:lpstr>
      <vt:lpstr>주식 투자를 위한 기술적 분석 방법론</vt:lpstr>
      <vt:lpstr>2</vt:lpstr>
      <vt:lpstr>데이터 분석 (1) : LSTM 신경망 분석 시스템 개발</vt:lpstr>
      <vt:lpstr>데이터 분석 (2) : 3차원 데이터 준비</vt:lpstr>
      <vt:lpstr>데이터 분석 (3) : 종가 예측 시스템 구축</vt:lpstr>
      <vt:lpstr>결과 분석 (1) : 적정 Epoch 확인</vt:lpstr>
      <vt:lpstr>결과 분석 (2) : 적정 Window 확인</vt:lpstr>
      <vt:lpstr>결과 분석 (3) : Best Case</vt:lpstr>
      <vt:lpstr>결과 분석 (4) : Worst Case</vt:lpstr>
      <vt:lpstr>결과 분석 (5) : Insight</vt:lpstr>
      <vt:lpstr>결과 분석 (6) : 추가 테스트</vt:lpstr>
      <vt:lpstr>3</vt:lpstr>
      <vt:lpstr>Architecture : 1차 시도</vt:lpstr>
      <vt:lpstr>Architecture : 최종 시스템</vt:lpstr>
      <vt:lpstr>UI 디자인</vt:lpstr>
      <vt:lpstr>UI 화면 개발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 제목</dc:title>
  <dc:creator>Hannah Song</dc:creator>
  <cp:lastModifiedBy>user</cp:lastModifiedBy>
  <cp:revision>1072</cp:revision>
  <dcterms:created xsi:type="dcterms:W3CDTF">2018-01-20T10:25:07Z</dcterms:created>
  <dcterms:modified xsi:type="dcterms:W3CDTF">2019-03-18T12:49:09Z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C:\Users\kuyngjin\Documents\카카오톡 받은 파일\AmazonEcho final 1.1 (1).pptx</vt:lpwstr>
  </property>
</Properties>
</file>