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93"/>
  </p:notesMasterIdLst>
  <p:handoutMasterIdLst>
    <p:handoutMasterId r:id="rId94"/>
  </p:handoutMasterIdLst>
  <p:sldIdLst>
    <p:sldId id="257" r:id="rId2"/>
    <p:sldId id="295" r:id="rId3"/>
    <p:sldId id="335" r:id="rId4"/>
    <p:sldId id="336" r:id="rId5"/>
    <p:sldId id="337" r:id="rId6"/>
    <p:sldId id="338" r:id="rId7"/>
    <p:sldId id="268" r:id="rId8"/>
    <p:sldId id="269" r:id="rId9"/>
    <p:sldId id="278" r:id="rId10"/>
    <p:sldId id="279" r:id="rId11"/>
    <p:sldId id="284" r:id="rId12"/>
    <p:sldId id="286" r:id="rId13"/>
    <p:sldId id="285" r:id="rId14"/>
    <p:sldId id="280" r:id="rId15"/>
    <p:sldId id="283" r:id="rId16"/>
    <p:sldId id="282" r:id="rId17"/>
    <p:sldId id="281" r:id="rId18"/>
    <p:sldId id="287" r:id="rId19"/>
    <p:sldId id="290" r:id="rId20"/>
    <p:sldId id="289" r:id="rId21"/>
    <p:sldId id="288" r:id="rId22"/>
    <p:sldId id="291" r:id="rId23"/>
    <p:sldId id="292" r:id="rId24"/>
    <p:sldId id="293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339" r:id="rId40"/>
    <p:sldId id="296" r:id="rId41"/>
    <p:sldId id="340" r:id="rId42"/>
    <p:sldId id="341" r:id="rId43"/>
    <p:sldId id="361" r:id="rId44"/>
    <p:sldId id="300" r:id="rId45"/>
    <p:sldId id="301" r:id="rId46"/>
    <p:sldId id="302" r:id="rId47"/>
    <p:sldId id="303" r:id="rId48"/>
    <p:sldId id="304" r:id="rId49"/>
    <p:sldId id="305" r:id="rId50"/>
    <p:sldId id="297" r:id="rId51"/>
    <p:sldId id="306" r:id="rId52"/>
    <p:sldId id="307" r:id="rId53"/>
    <p:sldId id="315" r:id="rId54"/>
    <p:sldId id="310" r:id="rId55"/>
    <p:sldId id="311" r:id="rId56"/>
    <p:sldId id="312" r:id="rId57"/>
    <p:sldId id="308" r:id="rId58"/>
    <p:sldId id="313" r:id="rId59"/>
    <p:sldId id="362" r:id="rId60"/>
    <p:sldId id="363" r:id="rId61"/>
    <p:sldId id="364" r:id="rId62"/>
    <p:sldId id="309" r:id="rId63"/>
    <p:sldId id="365" r:id="rId64"/>
    <p:sldId id="314" r:id="rId65"/>
    <p:sldId id="366" r:id="rId66"/>
    <p:sldId id="367" r:id="rId67"/>
    <p:sldId id="317" r:id="rId68"/>
    <p:sldId id="320" r:id="rId69"/>
    <p:sldId id="321" r:id="rId70"/>
    <p:sldId id="318" r:id="rId71"/>
    <p:sldId id="368" r:id="rId72"/>
    <p:sldId id="319" r:id="rId73"/>
    <p:sldId id="323" r:id="rId74"/>
    <p:sldId id="324" r:id="rId75"/>
    <p:sldId id="325" r:id="rId76"/>
    <p:sldId id="326" r:id="rId77"/>
    <p:sldId id="327" r:id="rId78"/>
    <p:sldId id="369" r:id="rId79"/>
    <p:sldId id="370" r:id="rId80"/>
    <p:sldId id="328" r:id="rId81"/>
    <p:sldId id="329" r:id="rId82"/>
    <p:sldId id="330" r:id="rId83"/>
    <p:sldId id="371" r:id="rId84"/>
    <p:sldId id="357" r:id="rId85"/>
    <p:sldId id="358" r:id="rId86"/>
    <p:sldId id="331" r:id="rId87"/>
    <p:sldId id="359" r:id="rId88"/>
    <p:sldId id="372" r:id="rId89"/>
    <p:sldId id="360" r:id="rId90"/>
    <p:sldId id="332" r:id="rId91"/>
    <p:sldId id="373" r:id="rId92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振豐 劉" initials="振豐" lastIdx="3" clrIdx="0">
    <p:extLst>
      <p:ext uri="{19B8F6BF-5375-455C-9EA6-DF929625EA0E}">
        <p15:presenceInfo xmlns:p15="http://schemas.microsoft.com/office/powerpoint/2012/main" userId="41f50dd2dd98360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F6FAED-E4DB-4FE7-8166-D59227317F36}" v="537" dt="2022-06-15T17:25:20.9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15T21:35:10.133" idx="3">
    <p:pos x="6525" y="3498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1DB87B-76D5-443C-BF74-212C2493D552}" type="datetime1">
              <a:rPr lang="zh-TW" altLang="en-US" smtClean="0"/>
              <a:t>2022/6/16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AF67D5F-147F-4337-9446-366E8ECA0CD3}" type="datetime1">
              <a:rPr lang="zh-TW" altLang="en-US" smtClean="0"/>
              <a:t>2022/6/16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AF67D5F-147F-4337-9446-366E8ECA0CD3}" type="datetime1">
              <a:rPr lang="zh-TW" altLang="en-US" smtClean="0"/>
              <a:t>2022/6/16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12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policy:132,one-hot encoding</a:t>
            </a:r>
            <a:r>
              <a:rPr lang="zh-TW" altLang="en-US" dirty="0"/>
              <a:t> 後的</a:t>
            </a:r>
            <a:r>
              <a:rPr lang="en-US" altLang="zh-TW" dirty="0"/>
              <a:t>one-hot code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7D5F-147F-4337-9446-366E8ECA0CD3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B41D33-19C8-4450-B3C5-BE83E9C8F0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1056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dash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7D5F-147F-4337-9446-366E8ECA0CD3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B41D33-19C8-4450-B3C5-BE83E9C8F0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707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Input shape = 3*4*14</a:t>
            </a:r>
          </a:p>
          <a:p>
            <a:r>
              <a:rPr lang="en-US" altLang="zh-TW" dirty="0" err="1"/>
              <a:t>State.pieces_array</a:t>
            </a:r>
            <a:r>
              <a:rPr lang="en-US" altLang="zh-TW" dirty="0"/>
              <a:t> = 2*7*12</a:t>
            </a:r>
          </a:p>
          <a:p>
            <a:r>
              <a:rPr lang="en-US" altLang="zh-TW" dirty="0"/>
              <a:t>Reshape </a:t>
            </a:r>
            <a:r>
              <a:rPr lang="zh-TW" altLang="en-US" dirty="0"/>
              <a:t>的</a:t>
            </a:r>
            <a:r>
              <a:rPr lang="en-US" altLang="zh-TW" dirty="0"/>
              <a:t>1</a:t>
            </a:r>
            <a:r>
              <a:rPr lang="zh-TW" altLang="en-US" dirty="0"/>
              <a:t>巷是把資料在打包成一個陣列，放在其陣列的第一個位置</a:t>
            </a:r>
            <a:endParaRPr lang="en-US" altLang="zh-TW" dirty="0"/>
          </a:p>
          <a:p>
            <a:r>
              <a:rPr lang="zh-TW" altLang="en-US" dirty="0"/>
              <a:t>因為</a:t>
            </a:r>
            <a:r>
              <a:rPr lang="en-US" altLang="zh-TW" dirty="0"/>
              <a:t>predict</a:t>
            </a:r>
            <a:r>
              <a:rPr lang="zh-TW" altLang="en-US" dirty="0"/>
              <a:t>可以通時丟很多筆資料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7D5F-147F-4337-9446-366E8ECA0CD3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B41D33-19C8-4450-B3C5-BE83E9C8F0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2495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如果纖手獲勝活傳價值為</a:t>
            </a:r>
            <a:r>
              <a:rPr lang="en-US" altLang="zh-TW" dirty="0"/>
              <a:t>1or-1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7D5F-147F-4337-9446-366E8ECA0CD3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B41D33-19C8-4450-B3C5-BE83E9C8F0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1872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Xs</a:t>
            </a:r>
            <a:r>
              <a:rPr lang="en-US" altLang="zh-TW" dirty="0"/>
              <a:t> = 2*7*12</a:t>
            </a:r>
          </a:p>
          <a:p>
            <a:r>
              <a:rPr lang="en-US" altLang="zh-TW" dirty="0"/>
              <a:t>Reshape = 500*2*3*3</a:t>
            </a:r>
          </a:p>
          <a:p>
            <a:r>
              <a:rPr lang="en-US" altLang="zh-TW" dirty="0"/>
              <a:t>Transpose = 500*3*3*2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策略為分類問題，所以使用</a:t>
            </a:r>
            <a:r>
              <a:rPr lang="en-US" altLang="zh-TW" dirty="0"/>
              <a:t>categorical </a:t>
            </a:r>
            <a:r>
              <a:rPr lang="en-US" altLang="zh-TW" dirty="0" err="1"/>
              <a:t>crossentropy</a:t>
            </a:r>
            <a:r>
              <a:rPr lang="en-US" altLang="zh-TW" dirty="0"/>
              <a:t>(</a:t>
            </a:r>
            <a:r>
              <a:rPr lang="zh-TW" altLang="en-US" dirty="0"/>
              <a:t>多類別分類誤差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局勢價值為迴歸問題，所以使用</a:t>
            </a:r>
            <a:r>
              <a:rPr lang="en-US" altLang="zh-TW" dirty="0" err="1"/>
              <a:t>mse</a:t>
            </a:r>
            <a:r>
              <a:rPr lang="en-US" altLang="zh-TW" dirty="0"/>
              <a:t>(</a:t>
            </a:r>
            <a:r>
              <a:rPr lang="zh-TW" altLang="en-US" dirty="0"/>
              <a:t>均方差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7D5F-147F-4337-9446-366E8ECA0CD3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B41D33-19C8-4450-B3C5-BE83E9C8F0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977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7D5F-147F-4337-9446-366E8ECA0CD3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B41D33-19C8-4450-B3C5-BE83E9C8F0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4244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else</a:t>
            </a:r>
            <a:r>
              <a:rPr lang="zh-TW" altLang="en-US" dirty="0"/>
              <a:t>那邊，會翻轉成敵方先手，所以勝負要變成</a:t>
            </a:r>
            <a:r>
              <a:rPr lang="en-US" altLang="zh-TW" dirty="0"/>
              <a:t>1-y,y win-&gt;x lose ,so 1-1=0 == +0(lose)else,1+0=1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7D5F-147F-4337-9446-366E8ECA0CD3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B41D33-19C8-4450-B3C5-BE83E9C8F0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3630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一開始是隨機下棋產生資料，所以會用到</a:t>
            </a:r>
            <a:r>
              <a:rPr lang="en-US" altLang="zh-TW"/>
              <a:t>random</a:t>
            </a:r>
            <a:r>
              <a:rPr lang="zh-TW" altLang="en-US"/>
              <a:t>模組</a:t>
            </a:r>
            <a:endParaRPr lang="en-US" altLang="zh-TW"/>
          </a:p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AF67D5F-147F-4337-9446-366E8ECA0CD3}" type="datetime1">
              <a:rPr lang="zh-TW" altLang="en-US" smtClean="0"/>
              <a:t>2022/6/16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8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AF67D5F-147F-4337-9446-366E8ECA0CD3}" type="datetime1">
              <a:rPr lang="zh-TW" altLang="en-US" smtClean="0"/>
              <a:t>2022/6/16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1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池化層可以把一些比較不重要的特徵丟掉，只留下少數重要的；或者合併特徵</a:t>
            </a:r>
            <a:endParaRPr lang="en-US" altLang="zh-TW" dirty="0"/>
          </a:p>
          <a:p>
            <a:r>
              <a:rPr lang="en-US" altLang="zh-TW" dirty="0"/>
              <a:t>132=12</a:t>
            </a:r>
            <a:r>
              <a:rPr lang="zh-TW" altLang="en-US" dirty="0"/>
              <a:t>*</a:t>
            </a:r>
            <a:r>
              <a:rPr lang="en-US" altLang="zh-TW" dirty="0"/>
              <a:t>11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7D5F-147F-4337-9446-366E8ECA0CD3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B41D33-19C8-4450-B3C5-BE83E9C8F0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5184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影像跟棋盤的差異</a:t>
            </a:r>
            <a:endParaRPr lang="en-US" altLang="zh-TW" dirty="0"/>
          </a:p>
          <a:p>
            <a:r>
              <a:rPr lang="zh-TW" altLang="en-US" dirty="0"/>
              <a:t>退化理論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7D5F-147F-4337-9446-366E8ECA0CD3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B41D33-19C8-4450-B3C5-BE83E9C8F0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4260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Hypothesis</a:t>
            </a:r>
          </a:p>
          <a:p>
            <a:r>
              <a:rPr lang="zh-TW" altLang="en-US" dirty="0"/>
              <a:t>簡單來說就是將輸出的結果減掉原本的輸入，得到差異再加上原本的值</a:t>
            </a:r>
            <a:endParaRPr lang="en-US" altLang="zh-TW" dirty="0"/>
          </a:p>
          <a:p>
            <a:r>
              <a:rPr lang="zh-TW" altLang="en-US" dirty="0"/>
              <a:t>如果差異為零那下一個密集層或殘差塊的輸入其實不變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7D5F-147F-4337-9446-366E8ECA0CD3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B41D33-19C8-4450-B3C5-BE83E9C8F0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4391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14:</a:t>
            </a:r>
            <a:r>
              <a:rPr lang="zh-TW" altLang="en-US" dirty="0"/>
              <a:t>雞、獅子、鹿、象、持駒雞、鹿、象</a:t>
            </a:r>
            <a:endParaRPr lang="en-US" altLang="zh-TW" dirty="0"/>
          </a:p>
          <a:p>
            <a:r>
              <a:rPr lang="en-US" altLang="zh-TW" dirty="0"/>
              <a:t>12(</a:t>
            </a:r>
            <a:r>
              <a:rPr lang="zh-TW" altLang="en-US" dirty="0"/>
              <a:t>棋盤位置有</a:t>
            </a:r>
            <a:r>
              <a:rPr lang="en-US" altLang="zh-TW" dirty="0"/>
              <a:t>12</a:t>
            </a:r>
            <a:r>
              <a:rPr lang="zh-TW" altLang="en-US" dirty="0"/>
              <a:t>個</a:t>
            </a:r>
            <a:r>
              <a:rPr lang="en-US" altLang="zh-TW" dirty="0"/>
              <a:t>)*11(</a:t>
            </a:r>
            <a:r>
              <a:rPr lang="zh-TW" altLang="en-US" dirty="0"/>
              <a:t>動作數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7D5F-147F-4337-9446-366E8ECA0CD3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B41D33-19C8-4450-B3C5-BE83E9C8F0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5584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padding</a:t>
            </a:r>
            <a:r>
              <a:rPr lang="zh-TW" altLang="en-US" dirty="0"/>
              <a:t>是受否要添補法，捲積層會使陣列縮小</a:t>
            </a:r>
            <a:endParaRPr lang="en-US" altLang="zh-TW" dirty="0"/>
          </a:p>
          <a:p>
            <a:r>
              <a:rPr lang="zh-TW" altLang="en-US" dirty="0"/>
              <a:t>偏值可以使訓練模型更準確，可以自己試著條看看</a:t>
            </a:r>
            <a:endParaRPr lang="en-US" altLang="zh-TW" dirty="0"/>
          </a:p>
          <a:p>
            <a:r>
              <a:rPr lang="en-US" altLang="zh-TW" dirty="0" err="1"/>
              <a:t>Kernal_initializer</a:t>
            </a:r>
            <a:r>
              <a:rPr lang="zh-TW" altLang="en-US" dirty="0"/>
              <a:t>是用常態分布進行權重初始化</a:t>
            </a:r>
            <a:endParaRPr lang="en-US" altLang="zh-TW" dirty="0"/>
          </a:p>
          <a:p>
            <a:r>
              <a:rPr lang="zh-TW" altLang="en-US" dirty="0"/>
              <a:t>常規化參數是以</a:t>
            </a:r>
            <a:r>
              <a:rPr lang="en-US" altLang="zh-TW" dirty="0"/>
              <a:t>L2</a:t>
            </a:r>
            <a:r>
              <a:rPr lang="zh-TW" altLang="en-US" dirty="0"/>
              <a:t>進行正規化，使資料穩定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7D5F-147F-4337-9446-366E8ECA0CD3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B41D33-19C8-4450-B3C5-BE83E9C8F0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3282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Batchnormalization</a:t>
            </a:r>
            <a:r>
              <a:rPr lang="en-US" altLang="zh-TW" dirty="0"/>
              <a:t> </a:t>
            </a:r>
            <a:r>
              <a:rPr lang="zh-TW" altLang="en-US" dirty="0"/>
              <a:t>使輸出平均值接近零，標準差接近</a:t>
            </a:r>
            <a:r>
              <a:rPr lang="en-US" altLang="zh-TW" dirty="0"/>
              <a:t>1 </a:t>
            </a:r>
            <a:r>
              <a:rPr lang="zh-TW" altLang="en-US" dirty="0"/>
              <a:t>，降低</a:t>
            </a:r>
            <a:r>
              <a:rPr lang="en-US" altLang="zh-TW" dirty="0"/>
              <a:t>overfitting</a:t>
            </a:r>
            <a:r>
              <a:rPr lang="zh-TW" altLang="en-US" dirty="0"/>
              <a:t>，</a:t>
            </a:r>
            <a:r>
              <a:rPr lang="en-US" altLang="zh-TW" dirty="0"/>
              <a:t>more </a:t>
            </a:r>
            <a:r>
              <a:rPr lang="en-US" altLang="zh-TW" dirty="0" err="1"/>
              <a:t>eazy</a:t>
            </a:r>
            <a:r>
              <a:rPr lang="en-US" altLang="zh-TW" dirty="0"/>
              <a:t> to train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7D5F-147F-4337-9446-366E8ECA0CD3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B41D33-19C8-4450-B3C5-BE83E9C8F0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277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8" name="日期版面配置區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404043-DD7E-40CF-8DE6-3F59F886B0F9}" type="datetime1">
              <a:rPr lang="zh-TW" altLang="en-US" smtClean="0"/>
              <a:t>2022/6/16</a:t>
            </a:fld>
            <a:endParaRPr lang="en-US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16178D-7688-4D69-9A9A-47E3D5F9C180}" type="datetime1">
              <a:rPr lang="zh-TW" altLang="en-US" smtClean="0"/>
              <a:t>2022/6/16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日期版面配置區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836E5E-68AD-4D15-9582-9D1A8DD7797C}" type="datetime1">
              <a:rPr lang="zh-TW" altLang="en-US" smtClean="0"/>
              <a:t>2022/6/16</a:t>
            </a:fld>
            <a:endParaRPr lang="en-US"/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/>
          </a:p>
        </p:txBody>
      </p:sp>
      <p:sp>
        <p:nvSpPr>
          <p:cNvPr id="8" name="日期版面配置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F5A32A-73AF-474E-912C-399A60933CED}" type="datetime1">
              <a:rPr lang="zh-TW" altLang="en-US" smtClean="0"/>
              <a:t>2022/6/16</a:t>
            </a:fld>
            <a:endParaRPr lang="en-US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ADD26C-70EE-4A95-A2D7-79CC6A53E499}" type="datetime1">
              <a:rPr lang="zh-TW" altLang="en-US" smtClean="0"/>
              <a:t>2022/6/16</a:t>
            </a:fld>
            <a:endParaRPr lang="en-US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896133-C0A4-46C1-9E0C-9447641473FE}" type="datetime1">
              <a:rPr lang="zh-TW" altLang="en-US" smtClean="0"/>
              <a:t>2022/6/16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FF17EA-A3F0-42FB-83FA-B4C294117061}" type="datetime1">
              <a:rPr lang="zh-TW" altLang="en-US" smtClean="0"/>
              <a:t>2022/6/16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17DD86-1281-4F57-A3CF-DA6C56708CE3}" type="datetime1">
              <a:rPr lang="zh-TW" altLang="en-US" smtClean="0"/>
              <a:t>2022/6/16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7A0EB8-9F0F-4198-AF62-A78F526620F3}" type="datetime1">
              <a:rPr lang="zh-TW" altLang="en-US" smtClean="0"/>
              <a:t>2022/6/16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日期版面配置區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76EFBD6B-32E4-4BAF-BD35-1CEC698E751A}" type="datetime1">
              <a:rPr lang="zh-TW" altLang="en-US" smtClean="0"/>
              <a:t>2022/6/16</a:t>
            </a:fld>
            <a:endParaRPr lang="en-US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8CE8A9-523B-4EF5-89D8-AD04B13D2D74}" type="datetime1">
              <a:rPr lang="zh-TW" altLang="en-US" smtClean="0"/>
              <a:t>2022/6/16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8CB3AF9-72E1-4780-BE55-D8B614F946E6}" type="datetime1">
              <a:rPr lang="zh-TW" altLang="en-US" smtClean="0"/>
              <a:t>2022/6/16</a:t>
            </a:fld>
            <a:endParaRPr 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1" kern="1200" cap="all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Relationship Id="rId9" Type="http://schemas.openxmlformats.org/officeDocument/2006/relationships/comments" Target="../comments/commen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nsorflow.org/api_docs/python/tf/keras/layers/BatchNormalization" TargetMode="External"/><Relationship Id="rId3" Type="http://schemas.openxmlformats.org/officeDocument/2006/relationships/hyperlink" Target="https://medium.com/@hupinwei/%E6%B7%B1%E5%BA%A6%E5%AD%B8%E7%BF%92-resnet%E4%B9%8B%E6%AE%98%E5%B7%AE%E5%AD%B8%E7%BF%92-f3ac36701b2f" TargetMode="External"/><Relationship Id="rId7" Type="http://schemas.openxmlformats.org/officeDocument/2006/relationships/hyperlink" Target="https://www.tensorflow.org/api_docs/python/tf/keras/regularizers/L2" TargetMode="External"/><Relationship Id="rId2" Type="http://schemas.openxmlformats.org/officeDocument/2006/relationships/hyperlink" Target="https://github.com/suragnair/alpha-zero-gener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nsorflow.org/api_docs/python/tf/keras/initializers/HeNormal" TargetMode="External"/><Relationship Id="rId5" Type="http://schemas.openxmlformats.org/officeDocument/2006/relationships/hyperlink" Target="https://www.flag.com.tw/books/product/F1315" TargetMode="External"/><Relationship Id="rId4" Type="http://schemas.openxmlformats.org/officeDocument/2006/relationships/hyperlink" Target="https://liaowc.github.io/blog/mcts-monte-carlo-tree-searc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矩形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r>
              <a:rPr lang="zh-TW" altLang="en-US"/>
              <a:t>以</a:t>
            </a:r>
            <a:r>
              <a:rPr lang="en-US" altLang="zh-TW"/>
              <a:t>ALPHAZERO</a:t>
            </a:r>
            <a:r>
              <a:rPr lang="zh-TW" altLang="en-US"/>
              <a:t>實作賽局遊戲</a:t>
            </a:r>
            <a:r>
              <a:rPr lang="en-US" altLang="zh-TW"/>
              <a:t>AI</a:t>
            </a:r>
            <a:endParaRPr lang="zh-tw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/>
              <a:t>4109064207</a:t>
            </a:r>
            <a:r>
              <a:rPr lang="zh-TW" altLang="en-US"/>
              <a:t> 電資二 劉振豐、</a:t>
            </a:r>
            <a:r>
              <a:rPr lang="en-US" altLang="zh-TW"/>
              <a:t>4110064218</a:t>
            </a:r>
            <a:r>
              <a:rPr lang="zh-TW" altLang="en-US"/>
              <a:t> 電資一 蔡旺霖</a:t>
            </a:r>
            <a:endParaRPr lang="en-US" altLang="zh-TW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圖片 5" descr="標誌特寫&#10;&#10;自動產生的描述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6BD3FD-FEA3-1B06-CD80-23890E4B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F5A32A-73AF-474E-912C-399A60933CED}" type="datetime1">
              <a:rPr lang="zh-TW" altLang="en-US" smtClean="0"/>
              <a:t>2022/6/16</a:t>
            </a:fld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2CD9E6B-3C91-EFC0-01B0-6DBEFF93B3DA}"/>
              </a:ext>
            </a:extLst>
          </p:cNvPr>
          <p:cNvSpPr txBox="1"/>
          <p:nvPr/>
        </p:nvSpPr>
        <p:spPr>
          <a:xfrm>
            <a:off x="374849" y="1061443"/>
            <a:ext cx="11329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err="1">
                <a:latin typeface="Arial Black" panose="020B0A04020102020204" pitchFamily="34" charset="0"/>
              </a:rPr>
              <a:t>is_lose</a:t>
            </a:r>
            <a:r>
              <a:rPr lang="en-US" altLang="zh-TW" sz="3600">
                <a:latin typeface="Arial Black" panose="020B0A04020102020204" pitchFamily="34" charset="0"/>
              </a:rPr>
              <a:t>()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6CE7DE3C-4561-7B7F-5B8F-630790887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849" y="2623931"/>
            <a:ext cx="8344415" cy="2252843"/>
          </a:xfrm>
        </p:spPr>
      </p:pic>
    </p:spTree>
    <p:extLst>
      <p:ext uri="{BB962C8B-B14F-4D97-AF65-F5344CB8AC3E}">
        <p14:creationId xmlns:p14="http://schemas.microsoft.com/office/powerpoint/2010/main" val="800002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6BD3FD-FEA3-1B06-CD80-23890E4B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F5A32A-73AF-474E-912C-399A60933CED}" type="datetime1">
              <a:rPr lang="zh-TW" altLang="en-US" smtClean="0"/>
              <a:t>2022/6/16</a:t>
            </a:fld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E709615-D59A-82FF-FE8B-ADE221B05CBA}"/>
              </a:ext>
            </a:extLst>
          </p:cNvPr>
          <p:cNvSpPr txBox="1"/>
          <p:nvPr/>
        </p:nvSpPr>
        <p:spPr>
          <a:xfrm>
            <a:off x="354769" y="1010195"/>
            <a:ext cx="11029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err="1">
                <a:latin typeface="Arial Black" panose="020B0A04020102020204" pitchFamily="34" charset="0"/>
              </a:rPr>
              <a:t>is_draw</a:t>
            </a:r>
            <a:r>
              <a:rPr lang="en-US" altLang="zh-TW" sz="3600">
                <a:latin typeface="Arial Black" panose="020B0A04020102020204" pitchFamily="34" charset="0"/>
              </a:rPr>
              <a:t>()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EACD7A3-E4F4-FA09-A629-F8E23F932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60" y="2932043"/>
            <a:ext cx="7120040" cy="149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52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6BD3FD-FEA3-1B06-CD80-23890E4B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F5A32A-73AF-474E-912C-399A60933CED}" type="datetime1">
              <a:rPr lang="zh-TW" altLang="en-US" smtClean="0"/>
              <a:t>2022/6/16</a:t>
            </a:fld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716675D-F706-E301-01AD-84330CFDB6E0}"/>
              </a:ext>
            </a:extLst>
          </p:cNvPr>
          <p:cNvSpPr txBox="1"/>
          <p:nvPr/>
        </p:nvSpPr>
        <p:spPr>
          <a:xfrm>
            <a:off x="581192" y="1036320"/>
            <a:ext cx="11029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err="1">
                <a:latin typeface="Arial Black" panose="020B0A04020102020204" pitchFamily="34" charset="0"/>
              </a:rPr>
              <a:t>is_down</a:t>
            </a:r>
            <a:r>
              <a:rPr lang="en-US" altLang="zh-TW" sz="3600">
                <a:latin typeface="Arial Black" panose="020B0A04020102020204" pitchFamily="34" charset="0"/>
              </a:rPr>
              <a:t>()</a:t>
            </a:r>
            <a:endParaRPr lang="zh-TW" altLang="en-US" sz="3600">
              <a:latin typeface="Arial Black" panose="020B0A04020102020204" pitchFamily="34" charset="0"/>
            </a:endParaRP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3BD75A75-6BCF-1C50-23E3-0C72877BF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872" y="2761013"/>
            <a:ext cx="8453478" cy="1694380"/>
          </a:xfrm>
        </p:spPr>
      </p:pic>
    </p:spTree>
    <p:extLst>
      <p:ext uri="{BB962C8B-B14F-4D97-AF65-F5344CB8AC3E}">
        <p14:creationId xmlns:p14="http://schemas.microsoft.com/office/powerpoint/2010/main" val="4144679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6BD3FD-FEA3-1B06-CD80-23890E4B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F5A32A-73AF-474E-912C-399A60933CED}" type="datetime1">
              <a:rPr lang="zh-TW" altLang="en-US" smtClean="0"/>
              <a:t>2022/6/16</a:t>
            </a:fld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B4EA233-EF7F-D051-103E-929086D4ECA3}"/>
              </a:ext>
            </a:extLst>
          </p:cNvPr>
          <p:cNvSpPr txBox="1"/>
          <p:nvPr/>
        </p:nvSpPr>
        <p:spPr>
          <a:xfrm>
            <a:off x="581192" y="882649"/>
            <a:ext cx="11029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err="1">
                <a:latin typeface="Arial Black" panose="020B0A04020102020204" pitchFamily="34" charset="0"/>
              </a:rPr>
              <a:t>pieces_array</a:t>
            </a:r>
            <a:r>
              <a:rPr lang="en-US" altLang="zh-TW" sz="3600">
                <a:latin typeface="Arial Black" panose="020B0A04020102020204" pitchFamily="34" charset="0"/>
              </a:rPr>
              <a:t>()</a:t>
            </a:r>
            <a:endParaRPr lang="zh-TW" altLang="en-US" sz="3600">
              <a:latin typeface="Arial Black" panose="020B0A04020102020204" pitchFamily="34" charset="0"/>
            </a:endParaRP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5084813A-0D89-5175-BF0C-A7A6A56AE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527007"/>
            <a:ext cx="7799167" cy="4898881"/>
          </a:xfrm>
        </p:spPr>
      </p:pic>
    </p:spTree>
    <p:extLst>
      <p:ext uri="{BB962C8B-B14F-4D97-AF65-F5344CB8AC3E}">
        <p14:creationId xmlns:p14="http://schemas.microsoft.com/office/powerpoint/2010/main" val="1016851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9109B77B-F144-7502-DCB3-FCB7A69259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448222"/>
              </p:ext>
            </p:extLst>
          </p:nvPr>
        </p:nvGraphicFramePr>
        <p:xfrm>
          <a:off x="425675" y="1384280"/>
          <a:ext cx="3241861" cy="4887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123">
                  <a:extLst>
                    <a:ext uri="{9D8B030D-6E8A-4147-A177-3AD203B41FA5}">
                      <a16:colId xmlns:a16="http://schemas.microsoft.com/office/drawing/2014/main" val="1752945821"/>
                    </a:ext>
                  </a:extLst>
                </a:gridCol>
                <a:gridCol w="463123">
                  <a:extLst>
                    <a:ext uri="{9D8B030D-6E8A-4147-A177-3AD203B41FA5}">
                      <a16:colId xmlns:a16="http://schemas.microsoft.com/office/drawing/2014/main" val="2334768717"/>
                    </a:ext>
                  </a:extLst>
                </a:gridCol>
                <a:gridCol w="463123">
                  <a:extLst>
                    <a:ext uri="{9D8B030D-6E8A-4147-A177-3AD203B41FA5}">
                      <a16:colId xmlns:a16="http://schemas.microsoft.com/office/drawing/2014/main" val="667792873"/>
                    </a:ext>
                  </a:extLst>
                </a:gridCol>
                <a:gridCol w="463123">
                  <a:extLst>
                    <a:ext uri="{9D8B030D-6E8A-4147-A177-3AD203B41FA5}">
                      <a16:colId xmlns:a16="http://schemas.microsoft.com/office/drawing/2014/main" val="2929240552"/>
                    </a:ext>
                  </a:extLst>
                </a:gridCol>
                <a:gridCol w="463123">
                  <a:extLst>
                    <a:ext uri="{9D8B030D-6E8A-4147-A177-3AD203B41FA5}">
                      <a16:colId xmlns:a16="http://schemas.microsoft.com/office/drawing/2014/main" val="1368062796"/>
                    </a:ext>
                  </a:extLst>
                </a:gridCol>
                <a:gridCol w="463123">
                  <a:extLst>
                    <a:ext uri="{9D8B030D-6E8A-4147-A177-3AD203B41FA5}">
                      <a16:colId xmlns:a16="http://schemas.microsoft.com/office/drawing/2014/main" val="1118072875"/>
                    </a:ext>
                  </a:extLst>
                </a:gridCol>
                <a:gridCol w="463123">
                  <a:extLst>
                    <a:ext uri="{9D8B030D-6E8A-4147-A177-3AD203B41FA5}">
                      <a16:colId xmlns:a16="http://schemas.microsoft.com/office/drawing/2014/main" val="888554449"/>
                    </a:ext>
                  </a:extLst>
                </a:gridCol>
              </a:tblGrid>
              <a:tr h="543008">
                <a:tc gridSpan="7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533553"/>
                  </a:ext>
                </a:extLst>
              </a:tr>
              <a:tr h="54300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87684"/>
                  </a:ext>
                </a:extLst>
              </a:tr>
              <a:tr h="54300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851292"/>
                  </a:ext>
                </a:extLst>
              </a:tr>
              <a:tr h="54300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807866"/>
                  </a:ext>
                </a:extLst>
              </a:tr>
              <a:tr h="54300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289918"/>
                  </a:ext>
                </a:extLst>
              </a:tr>
              <a:tr h="54300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741438"/>
                  </a:ext>
                </a:extLst>
              </a:tr>
              <a:tr h="543008">
                <a:tc>
                  <a:txBody>
                    <a:bodyPr/>
                    <a:lstStyle/>
                    <a:p>
                      <a:r>
                        <a:rPr lang="en-US" altLang="zh-TW"/>
                        <a:t>0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531321"/>
                  </a:ext>
                </a:extLst>
              </a:tr>
              <a:tr h="543008">
                <a:tc>
                  <a:txBody>
                    <a:bodyPr/>
                    <a:lstStyle/>
                    <a:p>
                      <a:r>
                        <a:rPr lang="en-US" altLang="zh-TW"/>
                        <a:t>0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0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0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662901"/>
                  </a:ext>
                </a:extLst>
              </a:tr>
              <a:tr h="543008">
                <a:tc gridSpan="7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187411"/>
                  </a:ext>
                </a:extLst>
              </a:tr>
            </a:tbl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6BD3FD-FEA3-1B06-CD80-23890E4B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F5A32A-73AF-474E-912C-399A60933CED}" type="datetime1">
              <a:rPr lang="zh-TW" altLang="en-US" smtClean="0"/>
              <a:t>2022/6/16</a:t>
            </a:fld>
            <a:endParaRPr 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589EDB9-FE55-9B57-78CB-03B666CCE2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4190948"/>
              </p:ext>
            </p:extLst>
          </p:nvPr>
        </p:nvGraphicFramePr>
        <p:xfrm>
          <a:off x="4166946" y="1384280"/>
          <a:ext cx="3403337" cy="4887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191">
                  <a:extLst>
                    <a:ext uri="{9D8B030D-6E8A-4147-A177-3AD203B41FA5}">
                      <a16:colId xmlns:a16="http://schemas.microsoft.com/office/drawing/2014/main" val="1752945821"/>
                    </a:ext>
                  </a:extLst>
                </a:gridCol>
                <a:gridCol w="486191">
                  <a:extLst>
                    <a:ext uri="{9D8B030D-6E8A-4147-A177-3AD203B41FA5}">
                      <a16:colId xmlns:a16="http://schemas.microsoft.com/office/drawing/2014/main" val="2003578350"/>
                    </a:ext>
                  </a:extLst>
                </a:gridCol>
                <a:gridCol w="486191">
                  <a:extLst>
                    <a:ext uri="{9D8B030D-6E8A-4147-A177-3AD203B41FA5}">
                      <a16:colId xmlns:a16="http://schemas.microsoft.com/office/drawing/2014/main" val="3599537192"/>
                    </a:ext>
                  </a:extLst>
                </a:gridCol>
                <a:gridCol w="486191">
                  <a:extLst>
                    <a:ext uri="{9D8B030D-6E8A-4147-A177-3AD203B41FA5}">
                      <a16:colId xmlns:a16="http://schemas.microsoft.com/office/drawing/2014/main" val="2159616000"/>
                    </a:ext>
                  </a:extLst>
                </a:gridCol>
                <a:gridCol w="486191">
                  <a:extLst>
                    <a:ext uri="{9D8B030D-6E8A-4147-A177-3AD203B41FA5}">
                      <a16:colId xmlns:a16="http://schemas.microsoft.com/office/drawing/2014/main" val="1605833140"/>
                    </a:ext>
                  </a:extLst>
                </a:gridCol>
                <a:gridCol w="486191">
                  <a:extLst>
                    <a:ext uri="{9D8B030D-6E8A-4147-A177-3AD203B41FA5}">
                      <a16:colId xmlns:a16="http://schemas.microsoft.com/office/drawing/2014/main" val="2334768717"/>
                    </a:ext>
                  </a:extLst>
                </a:gridCol>
                <a:gridCol w="486191">
                  <a:extLst>
                    <a:ext uri="{9D8B030D-6E8A-4147-A177-3AD203B41FA5}">
                      <a16:colId xmlns:a16="http://schemas.microsoft.com/office/drawing/2014/main" val="888554449"/>
                    </a:ext>
                  </a:extLst>
                </a:gridCol>
              </a:tblGrid>
              <a:tr h="543008">
                <a:tc gridSpan="7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533553"/>
                  </a:ext>
                </a:extLst>
              </a:tr>
              <a:tr h="543008"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0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0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851292"/>
                  </a:ext>
                </a:extLst>
              </a:tr>
              <a:tr h="54300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0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741438"/>
                  </a:ext>
                </a:extLst>
              </a:tr>
              <a:tr h="54300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0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531321"/>
                  </a:ext>
                </a:extLst>
              </a:tr>
              <a:tr h="54300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077143"/>
                  </a:ext>
                </a:extLst>
              </a:tr>
              <a:tr h="54300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54111"/>
                  </a:ext>
                </a:extLst>
              </a:tr>
              <a:tr h="543008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274349"/>
                  </a:ext>
                </a:extLst>
              </a:tr>
              <a:tr h="543008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0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0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662901"/>
                  </a:ext>
                </a:extLst>
              </a:tr>
              <a:tr h="543008">
                <a:tc gridSpan="7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187411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13E6B669-D542-B4B1-6391-0948C29EE2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2164313"/>
              </p:ext>
            </p:extLst>
          </p:nvPr>
        </p:nvGraphicFramePr>
        <p:xfrm>
          <a:off x="8116116" y="1388352"/>
          <a:ext cx="3403337" cy="4887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191">
                  <a:extLst>
                    <a:ext uri="{9D8B030D-6E8A-4147-A177-3AD203B41FA5}">
                      <a16:colId xmlns:a16="http://schemas.microsoft.com/office/drawing/2014/main" val="1752945821"/>
                    </a:ext>
                  </a:extLst>
                </a:gridCol>
                <a:gridCol w="486191">
                  <a:extLst>
                    <a:ext uri="{9D8B030D-6E8A-4147-A177-3AD203B41FA5}">
                      <a16:colId xmlns:a16="http://schemas.microsoft.com/office/drawing/2014/main" val="4179956732"/>
                    </a:ext>
                  </a:extLst>
                </a:gridCol>
                <a:gridCol w="486191">
                  <a:extLst>
                    <a:ext uri="{9D8B030D-6E8A-4147-A177-3AD203B41FA5}">
                      <a16:colId xmlns:a16="http://schemas.microsoft.com/office/drawing/2014/main" val="1922159354"/>
                    </a:ext>
                  </a:extLst>
                </a:gridCol>
                <a:gridCol w="486191">
                  <a:extLst>
                    <a:ext uri="{9D8B030D-6E8A-4147-A177-3AD203B41FA5}">
                      <a16:colId xmlns:a16="http://schemas.microsoft.com/office/drawing/2014/main" val="1440273584"/>
                    </a:ext>
                  </a:extLst>
                </a:gridCol>
                <a:gridCol w="486191">
                  <a:extLst>
                    <a:ext uri="{9D8B030D-6E8A-4147-A177-3AD203B41FA5}">
                      <a16:colId xmlns:a16="http://schemas.microsoft.com/office/drawing/2014/main" val="3752479700"/>
                    </a:ext>
                  </a:extLst>
                </a:gridCol>
                <a:gridCol w="486191">
                  <a:extLst>
                    <a:ext uri="{9D8B030D-6E8A-4147-A177-3AD203B41FA5}">
                      <a16:colId xmlns:a16="http://schemas.microsoft.com/office/drawing/2014/main" val="2334768717"/>
                    </a:ext>
                  </a:extLst>
                </a:gridCol>
                <a:gridCol w="486191">
                  <a:extLst>
                    <a:ext uri="{9D8B030D-6E8A-4147-A177-3AD203B41FA5}">
                      <a16:colId xmlns:a16="http://schemas.microsoft.com/office/drawing/2014/main" val="888554449"/>
                    </a:ext>
                  </a:extLst>
                </a:gridCol>
              </a:tblGrid>
              <a:tr h="543008">
                <a:tc gridSpan="7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533553"/>
                  </a:ext>
                </a:extLst>
              </a:tr>
              <a:tr h="543008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851292"/>
                  </a:ext>
                </a:extLst>
              </a:tr>
              <a:tr h="543008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281999"/>
                  </a:ext>
                </a:extLst>
              </a:tr>
              <a:tr h="543008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484396"/>
                  </a:ext>
                </a:extLst>
              </a:tr>
              <a:tr h="543008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926051"/>
                  </a:ext>
                </a:extLst>
              </a:tr>
              <a:tr h="543008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741438"/>
                  </a:ext>
                </a:extLst>
              </a:tr>
              <a:tr h="543008"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531321"/>
                  </a:ext>
                </a:extLst>
              </a:tr>
              <a:tr h="543008"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662901"/>
                  </a:ext>
                </a:extLst>
              </a:tr>
              <a:tr h="543008">
                <a:tc gridSpan="7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187411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3156C1CA-DFC4-45FE-46FE-192BB078A3DF}"/>
              </a:ext>
            </a:extLst>
          </p:cNvPr>
          <p:cNvSpPr txBox="1"/>
          <p:nvPr/>
        </p:nvSpPr>
        <p:spPr>
          <a:xfrm>
            <a:off x="581025" y="5756366"/>
            <a:ext cx="251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我方小雞配置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ED7B9C6-894E-9A10-111E-6666341F8691}"/>
              </a:ext>
            </a:extLst>
          </p:cNvPr>
          <p:cNvSpPr txBox="1"/>
          <p:nvPr/>
        </p:nvSpPr>
        <p:spPr>
          <a:xfrm>
            <a:off x="4212500" y="5756366"/>
            <a:ext cx="258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敵方大象配置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F14DB61-17FF-61E9-214E-93F860F20101}"/>
              </a:ext>
            </a:extLst>
          </p:cNvPr>
          <p:cNvSpPr txBox="1"/>
          <p:nvPr/>
        </p:nvSpPr>
        <p:spPr>
          <a:xfrm>
            <a:off x="8344717" y="5756366"/>
            <a:ext cx="251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我方小雞持駒</a:t>
            </a:r>
          </a:p>
        </p:txBody>
      </p:sp>
    </p:spTree>
    <p:extLst>
      <p:ext uri="{BB962C8B-B14F-4D97-AF65-F5344CB8AC3E}">
        <p14:creationId xmlns:p14="http://schemas.microsoft.com/office/powerpoint/2010/main" val="3845777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2299637-1FE9-270A-B6AF-68AFE59C0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362" y="2034588"/>
            <a:ext cx="9899984" cy="1505472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6BD3FD-FEA3-1B06-CD80-23890E4B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F5A32A-73AF-474E-912C-399A60933CED}" type="datetime1">
              <a:rPr lang="zh-TW" altLang="en-US" smtClean="0"/>
              <a:t>2022/6/16</a:t>
            </a:fld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2AD4D63-A681-ADAB-D74C-930F424CDC2E}"/>
              </a:ext>
            </a:extLst>
          </p:cNvPr>
          <p:cNvSpPr txBox="1"/>
          <p:nvPr/>
        </p:nvSpPr>
        <p:spPr>
          <a:xfrm>
            <a:off x="581192" y="1132114"/>
            <a:ext cx="11029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err="1">
                <a:latin typeface="Arial Black" panose="020B0A04020102020204" pitchFamily="34" charset="0"/>
              </a:rPr>
              <a:t>position_to_action</a:t>
            </a:r>
            <a:r>
              <a:rPr lang="en-US" altLang="zh-TW" sz="3600">
                <a:latin typeface="Arial Black" panose="020B0A04020102020204" pitchFamily="34" charset="0"/>
              </a:rPr>
              <a:t>()</a:t>
            </a:r>
            <a:endParaRPr lang="zh-TW" altLang="en-US" sz="36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791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F4BA4CA-A8A1-4FDA-3FCB-94D53FC2A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995748"/>
            <a:ext cx="9037840" cy="1563302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6BD3FD-FEA3-1B06-CD80-23890E4B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F5A32A-73AF-474E-912C-399A60933CED}" type="datetime1">
              <a:rPr lang="zh-TW" altLang="en-US" smtClean="0"/>
              <a:t>2022/6/16</a:t>
            </a:fld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BA0E4A1-47FA-2A05-D7DE-FF320B10232E}"/>
              </a:ext>
            </a:extLst>
          </p:cNvPr>
          <p:cNvSpPr txBox="1"/>
          <p:nvPr/>
        </p:nvSpPr>
        <p:spPr>
          <a:xfrm>
            <a:off x="581192" y="1088571"/>
            <a:ext cx="11029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err="1">
                <a:latin typeface="Arial Black" panose="020B0A04020102020204" pitchFamily="34" charset="0"/>
              </a:rPr>
              <a:t>action_to_postition</a:t>
            </a:r>
            <a:r>
              <a:rPr lang="en-US" altLang="zh-TW" sz="3600">
                <a:latin typeface="Arial Black" panose="020B0A040201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77378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6BD3FD-FEA3-1B06-CD80-23890E4B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F5A32A-73AF-474E-912C-399A60933CED}" type="datetime1">
              <a:rPr lang="zh-TW" altLang="en-US" smtClean="0"/>
              <a:t>2022/6/16</a:t>
            </a:fld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B6E562A-A866-C27E-CE76-19EA848E3EC4}"/>
              </a:ext>
            </a:extLst>
          </p:cNvPr>
          <p:cNvSpPr txBox="1"/>
          <p:nvPr/>
        </p:nvSpPr>
        <p:spPr>
          <a:xfrm>
            <a:off x="487680" y="1166949"/>
            <a:ext cx="11123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err="1">
                <a:latin typeface="Arial Black" panose="020B0A04020102020204" pitchFamily="34" charset="0"/>
              </a:rPr>
              <a:t>legal_actions</a:t>
            </a:r>
            <a:r>
              <a:rPr lang="en-US" altLang="zh-TW" sz="3600">
                <a:latin typeface="Arial Black" panose="020B0A04020102020204" pitchFamily="34" charset="0"/>
              </a:rPr>
              <a:t>()</a:t>
            </a:r>
            <a:endParaRPr lang="zh-TW" altLang="en-US" sz="3600">
              <a:latin typeface="Arial Black" panose="020B0A04020102020204" pitchFamily="34" charset="0"/>
            </a:endParaRP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91A9B5BA-36D7-547C-4C2E-5306D3B59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80" y="2036046"/>
            <a:ext cx="8011392" cy="3797787"/>
          </a:xfrm>
        </p:spPr>
      </p:pic>
    </p:spTree>
    <p:extLst>
      <p:ext uri="{BB962C8B-B14F-4D97-AF65-F5344CB8AC3E}">
        <p14:creationId xmlns:p14="http://schemas.microsoft.com/office/powerpoint/2010/main" val="83153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4954C6-F121-B47B-65BF-410F0805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F5A32A-73AF-474E-912C-399A60933CED}" type="datetime1">
              <a:rPr lang="zh-TW" altLang="en-US" smtClean="0"/>
              <a:t>2022/6/16</a:t>
            </a:fld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A99FBD3-7724-1D79-E17F-5CF8458F6DA0}"/>
              </a:ext>
            </a:extLst>
          </p:cNvPr>
          <p:cNvSpPr txBox="1"/>
          <p:nvPr/>
        </p:nvSpPr>
        <p:spPr>
          <a:xfrm>
            <a:off x="380895" y="851410"/>
            <a:ext cx="11029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err="1">
                <a:latin typeface="Arial Black" panose="020B0A04020102020204" pitchFamily="34" charset="0"/>
              </a:rPr>
              <a:t>legal_actions_pos</a:t>
            </a:r>
            <a:r>
              <a:rPr lang="en-US" altLang="zh-TW" sz="3600">
                <a:latin typeface="Arial Black" panose="020B0A04020102020204" pitchFamily="34" charset="0"/>
              </a:rPr>
              <a:t>()</a:t>
            </a:r>
            <a:endParaRPr lang="zh-TW" altLang="en-US" sz="3600">
              <a:latin typeface="Arial Black" panose="020B0A04020102020204" pitchFamily="34" charset="0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78244400-4B60-9DC2-0D78-30F112567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95" y="1419106"/>
            <a:ext cx="7325552" cy="5369933"/>
          </a:xfrm>
        </p:spPr>
      </p:pic>
    </p:spTree>
    <p:extLst>
      <p:ext uri="{BB962C8B-B14F-4D97-AF65-F5344CB8AC3E}">
        <p14:creationId xmlns:p14="http://schemas.microsoft.com/office/powerpoint/2010/main" val="2714362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4954C6-F121-B47B-65BF-410F0805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F5A32A-73AF-474E-912C-399A60933CED}" type="datetime1">
              <a:rPr lang="zh-TW" altLang="en-US" smtClean="0"/>
              <a:t>2022/6/16</a:t>
            </a:fld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E1E2D97-551B-27DB-D67D-0593F9561B6F}"/>
              </a:ext>
            </a:extLst>
          </p:cNvPr>
          <p:cNvSpPr txBox="1"/>
          <p:nvPr/>
        </p:nvSpPr>
        <p:spPr>
          <a:xfrm>
            <a:off x="581192" y="776738"/>
            <a:ext cx="11029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>
                <a:latin typeface="Arial Black" panose="020B0A04020102020204" pitchFamily="34" charset="0"/>
              </a:rPr>
              <a:t>next()</a:t>
            </a:r>
            <a:endParaRPr lang="zh-TW" altLang="en-US" sz="3600">
              <a:latin typeface="Arial Black" panose="020B0A04020102020204" pitchFamily="34" charset="0"/>
            </a:endParaRP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3D787CC8-B6C7-F6B0-52B2-D91A107D2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417887"/>
            <a:ext cx="7101756" cy="5371152"/>
          </a:xfrm>
        </p:spPr>
      </p:pic>
    </p:spTree>
    <p:extLst>
      <p:ext uri="{BB962C8B-B14F-4D97-AF65-F5344CB8AC3E}">
        <p14:creationId xmlns:p14="http://schemas.microsoft.com/office/powerpoint/2010/main" val="297957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8A52F6-EC5E-8B23-368C-0D648183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/>
              <a:t>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705A23-8D91-0A9B-2AEF-2BCBDCF60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err="1"/>
              <a:t>AlphaZero</a:t>
            </a:r>
            <a:r>
              <a:rPr lang="zh-TW" altLang="en-US"/>
              <a:t>是</a:t>
            </a:r>
            <a:r>
              <a:rPr lang="en-US" altLang="zh-TW"/>
              <a:t>DeepMind</a:t>
            </a:r>
            <a:r>
              <a:rPr lang="zh-TW" altLang="en-US"/>
              <a:t>所開發的人工智慧軟體</a:t>
            </a:r>
            <a:endParaRPr lang="en-US" altLang="zh-TW"/>
          </a:p>
          <a:p>
            <a:r>
              <a:rPr lang="zh-TW" altLang="en-US"/>
              <a:t>主要由三種演算法組合而成，分別是深度學習、強化式學習與賽局樹演算法。</a:t>
            </a:r>
            <a:endParaRPr lang="en-US" altLang="zh-TW"/>
          </a:p>
          <a:p>
            <a:r>
              <a:rPr lang="zh-TW" altLang="en-US"/>
              <a:t>由於不需要使用人類專家資料即可自行學習</a:t>
            </a:r>
            <a:r>
              <a:rPr lang="en-US" altLang="zh-TW"/>
              <a:t>“</a:t>
            </a:r>
            <a:r>
              <a:rPr lang="zh-TW" altLang="en-US">
                <a:solidFill>
                  <a:srgbClr val="FF0000"/>
                </a:solidFill>
              </a:rPr>
              <a:t>多種</a:t>
            </a:r>
            <a:r>
              <a:rPr lang="en-US" altLang="zh-TW"/>
              <a:t>”</a:t>
            </a:r>
            <a:r>
              <a:rPr lang="zh-TW" altLang="en-US"/>
              <a:t>棋類任務，所以被視為</a:t>
            </a:r>
            <a:r>
              <a:rPr lang="en-US" altLang="zh-TW"/>
              <a:t>“</a:t>
            </a:r>
            <a:r>
              <a:rPr lang="zh-TW" altLang="en-US">
                <a:solidFill>
                  <a:srgbClr val="FF0000"/>
                </a:solidFill>
              </a:rPr>
              <a:t>通用式</a:t>
            </a:r>
            <a:r>
              <a:rPr lang="en-US" altLang="zh-TW">
                <a:solidFill>
                  <a:srgbClr val="FF0000"/>
                </a:solidFill>
              </a:rPr>
              <a:t>AI</a:t>
            </a:r>
            <a:r>
              <a:rPr lang="zh-TW" altLang="en-US">
                <a:solidFill>
                  <a:srgbClr val="FF0000"/>
                </a:solidFill>
              </a:rPr>
              <a:t>演算法</a:t>
            </a:r>
            <a:r>
              <a:rPr lang="en-US" altLang="zh-TW"/>
              <a:t>”</a:t>
            </a:r>
          </a:p>
          <a:p>
            <a:r>
              <a:rPr lang="zh-TW" altLang="en-US"/>
              <a:t>本次專題主要就是參考</a:t>
            </a:r>
            <a:r>
              <a:rPr lang="en-US" altLang="zh-TW" err="1"/>
              <a:t>AlphaZero</a:t>
            </a:r>
            <a:r>
              <a:rPr lang="en-US" altLang="zh-TW"/>
              <a:t> </a:t>
            </a:r>
            <a:r>
              <a:rPr lang="zh-TW" altLang="en-US"/>
              <a:t>的架構進行測試，由於它可以適用於很多種棋類遊戲。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B75512-3DDF-3840-3310-34F498B8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F5A32A-73AF-474E-912C-399A60933CED}" type="datetime1">
              <a:rPr lang="zh-TW" altLang="en-US" smtClean="0"/>
              <a:t>2022/6/16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74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4954C6-F121-B47B-65BF-410F0805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F5A32A-73AF-474E-912C-399A60933CED}" type="datetime1">
              <a:rPr lang="zh-TW" altLang="en-US" smtClean="0"/>
              <a:t>2022/6/16</a:t>
            </a:fld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1FBB82-D9E5-3262-9488-B02BB58BCC07}"/>
              </a:ext>
            </a:extLst>
          </p:cNvPr>
          <p:cNvSpPr txBox="1"/>
          <p:nvPr/>
        </p:nvSpPr>
        <p:spPr>
          <a:xfrm>
            <a:off x="581192" y="1053737"/>
            <a:ext cx="11029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>
                <a:latin typeface="Arial Black" panose="020B0A04020102020204" pitchFamily="34" charset="0"/>
              </a:rPr>
              <a:t>next()</a:t>
            </a:r>
            <a:endParaRPr lang="zh-TW" altLang="en-US" sz="3600">
              <a:latin typeface="Arial Black" panose="020B0A04020102020204" pitchFamily="34" charset="0"/>
            </a:endParaRP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1CFD4C21-A734-8FEA-0309-6CCE0F600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896" y="2107096"/>
            <a:ext cx="7873266" cy="3324818"/>
          </a:xfrm>
        </p:spPr>
      </p:pic>
    </p:spTree>
    <p:extLst>
      <p:ext uri="{BB962C8B-B14F-4D97-AF65-F5344CB8AC3E}">
        <p14:creationId xmlns:p14="http://schemas.microsoft.com/office/powerpoint/2010/main" val="2096576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0917AF2-0BB4-83D0-F111-8328041A2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973" y="2982179"/>
            <a:ext cx="9221491" cy="1839081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4954C6-F121-B47B-65BF-410F0805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F5A32A-73AF-474E-912C-399A60933CED}" type="datetime1">
              <a:rPr lang="zh-TW" altLang="en-US" smtClean="0"/>
              <a:t>2022/6/16</a:t>
            </a:fld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99CE7D-3F14-4359-26FE-9BE4FDFD6106}"/>
              </a:ext>
            </a:extLst>
          </p:cNvPr>
          <p:cNvSpPr txBox="1"/>
          <p:nvPr/>
        </p:nvSpPr>
        <p:spPr>
          <a:xfrm>
            <a:off x="581192" y="1027611"/>
            <a:ext cx="1096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err="1">
                <a:latin typeface="Arial Black" panose="020B0A04020102020204" pitchFamily="34" charset="0"/>
              </a:rPr>
              <a:t>is_first_player</a:t>
            </a:r>
            <a:r>
              <a:rPr lang="en-US" altLang="zh-TW" sz="3600">
                <a:latin typeface="Arial Black" panose="020B0A04020102020204" pitchFamily="34" charset="0"/>
              </a:rPr>
              <a:t>()</a:t>
            </a:r>
            <a:endParaRPr lang="zh-TW" altLang="en-US" sz="36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260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56C40A-86D8-FFF5-D232-7864AE07B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F5A32A-73AF-474E-912C-399A60933CED}" type="datetime1">
              <a:rPr lang="zh-TW" altLang="en-US" smtClean="0"/>
              <a:t>2022/6/16</a:t>
            </a:fld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4DF4AB8-C480-27A2-10B0-5CE259236E08}"/>
              </a:ext>
            </a:extLst>
          </p:cNvPr>
          <p:cNvSpPr txBox="1"/>
          <p:nvPr/>
        </p:nvSpPr>
        <p:spPr>
          <a:xfrm>
            <a:off x="581192" y="973467"/>
            <a:ext cx="11029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>
                <a:latin typeface="Arial Black" panose="020B0A04020102020204" pitchFamily="34" charset="0"/>
              </a:rPr>
              <a:t>__str__()</a:t>
            </a:r>
            <a:endParaRPr lang="zh-TW" altLang="en-US" sz="3600">
              <a:latin typeface="Arial Black" panose="020B0A04020102020204" pitchFamily="34" charset="0"/>
            </a:endParaRP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41E129E7-4912-7CDD-1990-9A3B1D9AC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552" y="1619798"/>
            <a:ext cx="6579886" cy="4999383"/>
          </a:xfrm>
        </p:spPr>
      </p:pic>
    </p:spTree>
    <p:extLst>
      <p:ext uri="{BB962C8B-B14F-4D97-AF65-F5344CB8AC3E}">
        <p14:creationId xmlns:p14="http://schemas.microsoft.com/office/powerpoint/2010/main" val="4289288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912744-BC6F-81A3-2616-1C1845C6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F5A32A-73AF-474E-912C-399A60933CED}" type="datetime1">
              <a:rPr lang="zh-TW" altLang="en-US" smtClean="0"/>
              <a:t>2022/6/16</a:t>
            </a:fld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982AD72-5C62-2925-D80C-6F2DA9732300}"/>
              </a:ext>
            </a:extLst>
          </p:cNvPr>
          <p:cNvSpPr txBox="1"/>
          <p:nvPr/>
        </p:nvSpPr>
        <p:spPr>
          <a:xfrm>
            <a:off x="581192" y="1123406"/>
            <a:ext cx="1102961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TW" sz="3600" dirty="0">
                <a:latin typeface="Arial Black"/>
                <a:ea typeface="微軟正黑體"/>
              </a:rPr>
              <a:t>__str__()</a:t>
            </a:r>
            <a:endParaRPr lang="zh-TW" altLang="en-US" sz="3600" dirty="0">
              <a:latin typeface="Arial Black" panose="020B0A04020102020204" pitchFamily="34" charset="0"/>
            </a:endParaRP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22EF12DF-C602-584E-C2B1-530DA18C3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571197"/>
            <a:ext cx="6679089" cy="2407737"/>
          </a:xfrm>
        </p:spPr>
      </p:pic>
    </p:spTree>
    <p:extLst>
      <p:ext uri="{BB962C8B-B14F-4D97-AF65-F5344CB8AC3E}">
        <p14:creationId xmlns:p14="http://schemas.microsoft.com/office/powerpoint/2010/main" val="1718510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E8575-A4C8-15DC-77C6-D0B546BF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Google </a:t>
            </a:r>
            <a:r>
              <a:rPr lang="en-US" altLang="zh-TW" err="1"/>
              <a:t>colab</a:t>
            </a:r>
            <a:r>
              <a:rPr lang="en-US" altLang="zh-TW"/>
              <a:t> </a:t>
            </a:r>
            <a:r>
              <a:rPr lang="zh-TW" altLang="en-US"/>
              <a:t>執行一次隨機下法 </a:t>
            </a:r>
            <a:r>
              <a:rPr lang="en-US" altLang="zh-TW" err="1"/>
              <a:t>v.s</a:t>
            </a:r>
            <a:r>
              <a:rPr lang="en-US" altLang="zh-TW"/>
              <a:t>. </a:t>
            </a:r>
            <a:r>
              <a:rPr lang="zh-TW" altLang="en-US"/>
              <a:t>隨機下法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11E5378-CC5F-9CF8-54CC-A65B5D83A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51" t="-433" r="46196" b="29217"/>
          <a:stretch/>
        </p:blipFill>
        <p:spPr>
          <a:xfrm>
            <a:off x="126416" y="2029099"/>
            <a:ext cx="10445790" cy="4659984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09D619-A733-80FA-D7E4-2231957B2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F5A32A-73AF-474E-912C-399A60933CED}" type="datetime1">
              <a:rPr lang="zh-TW" altLang="en-US" smtClean="0"/>
              <a:t>2022/6/16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35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34150D-33FC-B1D1-0547-BFB84E01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F83340-508A-A74C-3E2C-F59EDB61E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10" y="2613990"/>
            <a:ext cx="10232582" cy="3202333"/>
          </a:xfrm>
        </p:spPr>
        <p:txBody>
          <a:bodyPr>
            <a:normAutofit/>
          </a:bodyPr>
          <a:lstStyle/>
          <a:p>
            <a:pPr marL="305435" indent="-305435" algn="ctr"/>
            <a:r>
              <a:rPr lang="zh-TW" altLang="en-US" sz="3600" dirty="0">
                <a:latin typeface="Arial Black"/>
                <a:ea typeface="Microsoft JhengHei"/>
              </a:rPr>
              <a:t>與電腦遊玩(human_play.py)</a:t>
            </a:r>
            <a:endParaRPr lang="zh-TW" dirty="0">
              <a:latin typeface="Arial Black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615D91-D92A-57FD-7F1D-72AF2B6E8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F5A32A-73AF-474E-912C-399A60933CED}" type="datetime1">
              <a:rPr lang="zh-TW" altLang="en-US" smtClean="0"/>
              <a:t>2022/6/16</a:t>
            </a:fld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24C9FFC-0CBE-F87A-AC91-71FE3EC976D9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/>
              <a:t>按一下以新增文字</a:t>
            </a:r>
          </a:p>
        </p:txBody>
      </p:sp>
    </p:spTree>
    <p:extLst>
      <p:ext uri="{BB962C8B-B14F-4D97-AF65-F5344CB8AC3E}">
        <p14:creationId xmlns:p14="http://schemas.microsoft.com/office/powerpoint/2010/main" val="4040997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AAE22-15B5-AF1D-A6FC-C62F8A179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70" y="602765"/>
            <a:ext cx="11029616" cy="1188720"/>
          </a:xfrm>
        </p:spPr>
        <p:txBody>
          <a:bodyPr/>
          <a:lstStyle/>
          <a:p>
            <a:r>
              <a:rPr lang="en-US" altLang="zh-TW" dirty="0" err="1">
                <a:latin typeface="Microsoft JhengHei"/>
                <a:ea typeface="Microsoft JhengHei UI"/>
              </a:rPr>
              <a:t>匯入模組</a:t>
            </a:r>
            <a:endParaRPr lang="en-US" altLang="zh-TW" dirty="0" err="1">
              <a:latin typeface="Microsoft JhengHei"/>
            </a:endParaRPr>
          </a:p>
        </p:txBody>
      </p:sp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A9FFC9F8-3D8E-3CB4-B4D5-E54CAC4D3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075" y="2052791"/>
            <a:ext cx="6222399" cy="3953647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D74665-55B4-333A-7863-7BF8970C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F5A32A-73AF-474E-912C-399A60933CED}" type="datetime1">
              <a:rPr lang="zh-TW" altLang="en-US" smtClean="0"/>
              <a:t>2022/6/16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44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AEF10F-79B8-51F5-CE6C-574308DB3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3000" dirty="0">
                <a:latin typeface="Microsoft JhengHei UI"/>
                <a:ea typeface="Microsoft JhengHei UI"/>
              </a:rPr>
              <a:t>設定UI介面</a:t>
            </a:r>
            <a:endParaRPr lang="zh-TW" altLang="en-US" sz="30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7939E2-E4DF-2593-1C07-9C820A67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F5A32A-73AF-474E-912C-399A60933CED}" type="datetime1">
              <a:rPr lang="zh-TW" altLang="en-US" smtClean="0"/>
              <a:t>2022/6/16</a:t>
            </a:fld>
            <a:endParaRPr lang="en-US"/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B3AF5C4C-0EA0-4582-BE90-DE50A1709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958916"/>
              </p:ext>
            </p:extLst>
          </p:nvPr>
        </p:nvGraphicFramePr>
        <p:xfrm>
          <a:off x="581025" y="2341563"/>
          <a:ext cx="110299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975">
                  <a:extLst>
                    <a:ext uri="{9D8B030D-6E8A-4147-A177-3AD203B41FA5}">
                      <a16:colId xmlns:a16="http://schemas.microsoft.com/office/drawing/2014/main" val="2349244137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143762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method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000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__</a:t>
                      </a:r>
                      <a:r>
                        <a:rPr lang="en-US" altLang="zh-TW" dirty="0" err="1"/>
                        <a:t>init</a:t>
                      </a:r>
                      <a:r>
                        <a:rPr lang="en-US" altLang="zh-TW" dirty="0"/>
                        <a:t>__()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初始化</a:t>
                      </a:r>
                      <a:r>
                        <a:rPr lang="en-US" altLang="zh-TW" dirty="0"/>
                        <a:t>UI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75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turn _</a:t>
                      </a:r>
                      <a:r>
                        <a:rPr lang="en-US" altLang="zh-TW" dirty="0" err="1"/>
                        <a:t>of_human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輪到玩家下棋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turn_of_ai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輪到</a:t>
                      </a:r>
                      <a:r>
                        <a:rPr lang="en-US" altLang="zh-TW" dirty="0"/>
                        <a:t>AI</a:t>
                      </a:r>
                      <a:r>
                        <a:rPr lang="zh-TW" altLang="en-US" dirty="0"/>
                        <a:t>下棋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75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position_to_direction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計算棋子移動方向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967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draw_piece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繪製棋子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716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draw_capture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繪製持駒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8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draw_cursor</a:t>
                      </a:r>
                      <a:r>
                        <a:rPr lang="en-US" altLang="zh-TW" dirty="0"/>
                        <a:t>(0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繪製游標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515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on_draw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更新</a:t>
                      </a:r>
                      <a:r>
                        <a:rPr lang="en-US" altLang="zh-TW" dirty="0"/>
                        <a:t>UI</a:t>
                      </a:r>
                      <a:r>
                        <a:rPr lang="zh-TW" altLang="en-US" dirty="0"/>
                        <a:t>棋面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554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811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32799E-A593-9D31-B01F-50867D98D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766" y="950635"/>
            <a:ext cx="9010069" cy="1188720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Arial Black" panose="020B0A04020102020204" pitchFamily="34" charset="0"/>
              </a:rPr>
              <a:t>__</a:t>
            </a:r>
            <a:r>
              <a:rPr lang="en-US" altLang="zh-TW" sz="3600" cap="none" dirty="0" err="1">
                <a:latin typeface="Arial Black" panose="020B0A04020102020204" pitchFamily="34" charset="0"/>
              </a:rPr>
              <a:t>init</a:t>
            </a:r>
            <a:r>
              <a:rPr lang="en-US" altLang="zh-TW" sz="3600" dirty="0">
                <a:latin typeface="Arial Black" panose="020B0A04020102020204" pitchFamily="34" charset="0"/>
              </a:rPr>
              <a:t>__()</a:t>
            </a:r>
            <a:endParaRPr lang="zh-TW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32D0AB-74C3-9967-591B-43B805E7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F5A32A-73AF-474E-912C-399A60933CED}" type="datetime1">
              <a:rPr lang="zh-TW" altLang="en-US" smtClean="0"/>
              <a:t>2022/6/16</a:t>
            </a:fld>
            <a:endParaRPr lang="en-US"/>
          </a:p>
        </p:txBody>
      </p:sp>
      <p:pic>
        <p:nvPicPr>
          <p:cNvPr id="8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489DEFB9-DD82-6C47-095C-7EE0E691C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737" y="2619107"/>
            <a:ext cx="9839325" cy="3076575"/>
          </a:xfrm>
        </p:spPr>
      </p:pic>
    </p:spTree>
    <p:extLst>
      <p:ext uri="{BB962C8B-B14F-4D97-AF65-F5344CB8AC3E}">
        <p14:creationId xmlns:p14="http://schemas.microsoft.com/office/powerpoint/2010/main" val="1531341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6A183A-947D-D16B-BCF7-4257A7D9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67" y="445731"/>
            <a:ext cx="11029616" cy="1188720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Arial Black" panose="020B0A04020102020204" pitchFamily="34" charset="0"/>
              </a:rPr>
              <a:t>__</a:t>
            </a:r>
            <a:r>
              <a:rPr lang="en-US" altLang="zh-TW" sz="3600" cap="none" dirty="0" err="1">
                <a:latin typeface="Arial Black" panose="020B0A04020102020204" pitchFamily="34" charset="0"/>
              </a:rPr>
              <a:t>init</a:t>
            </a:r>
            <a:r>
              <a:rPr lang="en-US" altLang="zh-TW" sz="3600" dirty="0">
                <a:latin typeface="Arial Black" panose="020B0A04020102020204" pitchFamily="34" charset="0"/>
              </a:rPr>
              <a:t>__()</a:t>
            </a:r>
            <a:endParaRPr lang="zh-TW" altLang="en-US" sz="3600" dirty="0"/>
          </a:p>
        </p:txBody>
      </p:sp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8ABF8607-8710-D862-671F-76703C152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934" y="1772121"/>
            <a:ext cx="9457163" cy="4376453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615813-A82C-1469-1023-41CCE9818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F5A32A-73AF-474E-912C-399A60933CED}" type="datetime1">
              <a:rPr lang="zh-TW" altLang="en-US" smtClean="0"/>
              <a:t>2022/6/16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3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3E0D0E-9A95-C1D2-5436-BCA08B93C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/>
              <a:t>遊戲玩法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B14212-68CE-E0EF-6C55-2171AA105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動物將棋</a:t>
            </a:r>
            <a:endParaRPr lang="en-US" altLang="zh-TW"/>
          </a:p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D657AD-9E47-F1A2-4CC6-37F893B9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F5A32A-73AF-474E-912C-399A60933CED}" type="datetime1">
              <a:rPr lang="zh-TW" altLang="en-US" smtClean="0"/>
              <a:t>2022/6/16</a:t>
            </a:fld>
            <a:endParaRPr 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7771EA4-5F09-7AE4-3A7A-299CBD1AD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110125"/>
              </p:ext>
            </p:extLst>
          </p:nvPr>
        </p:nvGraphicFramePr>
        <p:xfrm>
          <a:off x="3051172" y="2398811"/>
          <a:ext cx="3044826" cy="27093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942">
                  <a:extLst>
                    <a:ext uri="{9D8B030D-6E8A-4147-A177-3AD203B41FA5}">
                      <a16:colId xmlns:a16="http://schemas.microsoft.com/office/drawing/2014/main" val="3676493558"/>
                    </a:ext>
                  </a:extLst>
                </a:gridCol>
                <a:gridCol w="1014942">
                  <a:extLst>
                    <a:ext uri="{9D8B030D-6E8A-4147-A177-3AD203B41FA5}">
                      <a16:colId xmlns:a16="http://schemas.microsoft.com/office/drawing/2014/main" val="2770296420"/>
                    </a:ext>
                  </a:extLst>
                </a:gridCol>
                <a:gridCol w="1014942">
                  <a:extLst>
                    <a:ext uri="{9D8B030D-6E8A-4147-A177-3AD203B41FA5}">
                      <a16:colId xmlns:a16="http://schemas.microsoft.com/office/drawing/2014/main" val="3244592651"/>
                    </a:ext>
                  </a:extLst>
                </a:gridCol>
              </a:tblGrid>
              <a:tr h="90311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580416"/>
                  </a:ext>
                </a:extLst>
              </a:tr>
              <a:tr h="90311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674720"/>
                  </a:ext>
                </a:extLst>
              </a:tr>
              <a:tr h="90311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190632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6929D3F3-E4B5-CF3F-DB97-1B1031D42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648" y="3233580"/>
            <a:ext cx="1015873" cy="972178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F561D3C-750D-E1EE-265D-F18E8C52DE91}"/>
              </a:ext>
            </a:extLst>
          </p:cNvPr>
          <p:cNvCxnSpPr>
            <a:cxnSpLocks/>
          </p:cNvCxnSpPr>
          <p:nvPr/>
        </p:nvCxnSpPr>
        <p:spPr>
          <a:xfrm flipV="1">
            <a:off x="4596779" y="2532340"/>
            <a:ext cx="0" cy="531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5">
            <a:extLst>
              <a:ext uri="{FF2B5EF4-FFF2-40B4-BE49-F238E27FC236}">
                <a16:creationId xmlns:a16="http://schemas.microsoft.com/office/drawing/2014/main" id="{BD325925-A665-ED35-3F61-42DC2E38D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304647"/>
              </p:ext>
            </p:extLst>
          </p:nvPr>
        </p:nvGraphicFramePr>
        <p:xfrm>
          <a:off x="6627128" y="2398811"/>
          <a:ext cx="3044826" cy="27093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942">
                  <a:extLst>
                    <a:ext uri="{9D8B030D-6E8A-4147-A177-3AD203B41FA5}">
                      <a16:colId xmlns:a16="http://schemas.microsoft.com/office/drawing/2014/main" val="3676493558"/>
                    </a:ext>
                  </a:extLst>
                </a:gridCol>
                <a:gridCol w="1014942">
                  <a:extLst>
                    <a:ext uri="{9D8B030D-6E8A-4147-A177-3AD203B41FA5}">
                      <a16:colId xmlns:a16="http://schemas.microsoft.com/office/drawing/2014/main" val="2770296420"/>
                    </a:ext>
                  </a:extLst>
                </a:gridCol>
                <a:gridCol w="1014942">
                  <a:extLst>
                    <a:ext uri="{9D8B030D-6E8A-4147-A177-3AD203B41FA5}">
                      <a16:colId xmlns:a16="http://schemas.microsoft.com/office/drawing/2014/main" val="3244592651"/>
                    </a:ext>
                  </a:extLst>
                </a:gridCol>
              </a:tblGrid>
              <a:tr h="90311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580416"/>
                  </a:ext>
                </a:extLst>
              </a:tr>
              <a:tr h="90311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674720"/>
                  </a:ext>
                </a:extLst>
              </a:tr>
              <a:tr h="90311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190632"/>
                  </a:ext>
                </a:extLst>
              </a:tr>
            </a:tbl>
          </a:graphicData>
        </a:graphic>
      </p:graphicFrame>
      <p:pic>
        <p:nvPicPr>
          <p:cNvPr id="13" name="圖片 12">
            <a:extLst>
              <a:ext uri="{FF2B5EF4-FFF2-40B4-BE49-F238E27FC236}">
                <a16:creationId xmlns:a16="http://schemas.microsoft.com/office/drawing/2014/main" id="{8F9B5ED7-B11A-A498-C846-684F39B2A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951" y="3245540"/>
            <a:ext cx="1015873" cy="1015873"/>
          </a:xfrm>
          <a:prstGeom prst="rect">
            <a:avLst/>
          </a:prstGeom>
        </p:spPr>
      </p:pic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D506C07-CBB6-59D6-67C1-17D9082CFF92}"/>
              </a:ext>
            </a:extLst>
          </p:cNvPr>
          <p:cNvCxnSpPr>
            <a:cxnSpLocks/>
          </p:cNvCxnSpPr>
          <p:nvPr/>
        </p:nvCxnSpPr>
        <p:spPr>
          <a:xfrm flipV="1">
            <a:off x="8753504" y="2714093"/>
            <a:ext cx="360000" cy="531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50EE09F-BE3E-41E7-A811-37DBCB1B967D}"/>
              </a:ext>
            </a:extLst>
          </p:cNvPr>
          <p:cNvCxnSpPr>
            <a:cxnSpLocks/>
          </p:cNvCxnSpPr>
          <p:nvPr/>
        </p:nvCxnSpPr>
        <p:spPr>
          <a:xfrm flipH="1" flipV="1">
            <a:off x="7207897" y="2798063"/>
            <a:ext cx="351449" cy="4417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8C7584E-53DF-2709-A042-BEB7FC4284F5}"/>
              </a:ext>
            </a:extLst>
          </p:cNvPr>
          <p:cNvCxnSpPr>
            <a:cxnSpLocks/>
          </p:cNvCxnSpPr>
          <p:nvPr/>
        </p:nvCxnSpPr>
        <p:spPr>
          <a:xfrm flipH="1">
            <a:off x="7110474" y="4359187"/>
            <a:ext cx="442859" cy="501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CDC0E4B-0D1E-2073-FDDE-9C34C0C35F8B}"/>
              </a:ext>
            </a:extLst>
          </p:cNvPr>
          <p:cNvCxnSpPr>
            <a:cxnSpLocks/>
          </p:cNvCxnSpPr>
          <p:nvPr/>
        </p:nvCxnSpPr>
        <p:spPr>
          <a:xfrm>
            <a:off x="8742629" y="4359534"/>
            <a:ext cx="534721" cy="5009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083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F1F4B3-B707-2F87-661B-5D3C2944F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54287"/>
            <a:ext cx="11029616" cy="1188720"/>
          </a:xfrm>
        </p:spPr>
        <p:txBody>
          <a:bodyPr>
            <a:normAutofit/>
          </a:bodyPr>
          <a:lstStyle/>
          <a:p>
            <a:r>
              <a:rPr lang="en-US" altLang="zh-TW" sz="3600" cap="none" dirty="0" err="1">
                <a:latin typeface="Arial Black" panose="020B0A04020102020204" pitchFamily="34" charset="0"/>
              </a:rPr>
              <a:t>turn_of_human</a:t>
            </a:r>
            <a:r>
              <a:rPr lang="en-US" altLang="zh-TW" sz="3600" cap="none" dirty="0">
                <a:latin typeface="Arial Black" panose="020B0A04020102020204" pitchFamily="34" charset="0"/>
              </a:rPr>
              <a:t>()</a:t>
            </a:r>
            <a:endParaRPr lang="zh-TW" altLang="en-US" sz="3600" cap="none" dirty="0">
              <a:latin typeface="Arial Black" panose="020B0A04020102020204" pitchFamily="34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C0FDEC1-4BD4-0C48-50D6-17CDEBC69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088" y="1689653"/>
            <a:ext cx="7639175" cy="4916824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829B58-2C35-DED3-F6E9-9CB1F0F3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F5A32A-73AF-474E-912C-399A60933CED}" type="datetime1">
              <a:rPr lang="zh-TW" altLang="en-US" smtClean="0"/>
              <a:t>2022/6/16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9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BA85D9-F83F-E3AC-D60D-963A717C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cap="none" dirty="0" err="1">
                <a:latin typeface="Arial Black" panose="020B0A04020102020204" pitchFamily="34" charset="0"/>
              </a:rPr>
              <a:t>turn_of_human</a:t>
            </a:r>
            <a:r>
              <a:rPr lang="en-US" altLang="zh-TW" sz="3600" cap="none" dirty="0">
                <a:latin typeface="Arial Black" panose="020B0A04020102020204" pitchFamily="34" charset="0"/>
              </a:rPr>
              <a:t>()</a:t>
            </a:r>
            <a:endParaRPr lang="zh-TW" altLang="en-US" sz="36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E6814BC-9C0C-EE1E-2454-D660BC96A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399" y="2309168"/>
            <a:ext cx="9709351" cy="3696454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2ED6A6-9A2D-94CE-7416-B3334CBA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F5A32A-73AF-474E-912C-399A60933CED}" type="datetime1">
              <a:rPr lang="zh-TW" altLang="en-US" smtClean="0"/>
              <a:t>2022/6/16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56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30B6D8-B314-AC56-DCC0-6773295F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cap="none" dirty="0" err="1">
                <a:latin typeface="Arial Black" panose="020B0A04020102020204" pitchFamily="34" charset="0"/>
              </a:rPr>
              <a:t>turn_of_human</a:t>
            </a:r>
            <a:r>
              <a:rPr lang="en-US" altLang="zh-TW" sz="3600" cap="none" dirty="0">
                <a:latin typeface="Arial Black" panose="020B0A04020102020204" pitchFamily="34" charset="0"/>
              </a:rPr>
              <a:t>()</a:t>
            </a:r>
            <a:endParaRPr lang="zh-TW" altLang="en-US" sz="36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EF5D4C4-BAB5-63F2-8E19-4D07B1306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856" y="2131900"/>
            <a:ext cx="6214191" cy="4023944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613F63-F9A8-6277-7178-B2882A2B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F5A32A-73AF-474E-912C-399A60933CED}" type="datetime1">
              <a:rPr lang="zh-TW" altLang="en-US" smtClean="0"/>
              <a:t>2022/6/16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4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E629F1-0982-4D81-B63B-ABD9ACEF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cap="none" dirty="0" err="1">
                <a:latin typeface="Arial Black" panose="020B0A04020102020204" pitchFamily="34" charset="0"/>
              </a:rPr>
              <a:t>turn_of_ai</a:t>
            </a:r>
            <a:r>
              <a:rPr lang="en-US" altLang="zh-TW" sz="3600" cap="none" dirty="0">
                <a:latin typeface="Arial Black" panose="020B0A04020102020204" pitchFamily="34" charset="0"/>
              </a:rPr>
              <a:t>()</a:t>
            </a:r>
            <a:endParaRPr lang="zh-TW" altLang="en-US" sz="3600" cap="none" dirty="0">
              <a:latin typeface="Arial Black" panose="020B0A04020102020204" pitchFamily="34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44FFBD1-21AF-5BD4-31D3-4345F00F0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486" y="2304893"/>
            <a:ext cx="5494495" cy="3705003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B2E6D5-A34E-8ABA-DA35-09AC7196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F5A32A-73AF-474E-912C-399A60933CED}" type="datetime1">
              <a:rPr lang="zh-TW" altLang="en-US" smtClean="0"/>
              <a:t>2022/6/16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40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723FB-8DCE-98FD-0DB9-971485A0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cap="none" dirty="0" err="1">
                <a:latin typeface="Arial Black" panose="020B0A04020102020204" pitchFamily="34" charset="0"/>
              </a:rPr>
              <a:t>position_to_diection</a:t>
            </a:r>
            <a:r>
              <a:rPr lang="en-US" altLang="zh-TW" sz="3600" cap="none" dirty="0">
                <a:latin typeface="Arial Black" panose="020B0A04020102020204" pitchFamily="34" charset="0"/>
              </a:rPr>
              <a:t>()</a:t>
            </a:r>
            <a:endParaRPr lang="zh-TW" altLang="en-US" sz="3600" cap="none" dirty="0">
              <a:latin typeface="Arial Black" panose="020B0A04020102020204" pitchFamily="34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1A42BCC-7F4C-7DC4-87F7-9F7125959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621342"/>
            <a:ext cx="10772257" cy="2345783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90D0CC-7230-54BC-1C3A-DBEF893D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F5A32A-73AF-474E-912C-399A60933CED}" type="datetime1">
              <a:rPr lang="zh-TW" altLang="en-US" smtClean="0"/>
              <a:t>2022/6/16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409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79137-877E-C504-10E2-0C5D4196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繪製棋子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8C7C0F1-0FE6-7490-B919-C65C0FA71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101694"/>
            <a:ext cx="9526904" cy="4111402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B091FA-C5CE-8AF6-6FAE-FC45912B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F5A32A-73AF-474E-912C-399A60933CED}" type="datetime1">
              <a:rPr lang="zh-TW" altLang="en-US" smtClean="0"/>
              <a:t>2022/6/16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519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69DF53-C5AD-D278-7AE6-AA1C9AD3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cap="none" dirty="0" err="1">
                <a:latin typeface="Arial Black" panose="020B0A04020102020204" pitchFamily="34" charset="0"/>
                <a:ea typeface="+mn-ea"/>
              </a:rPr>
              <a:t>draw_cursor</a:t>
            </a:r>
            <a:r>
              <a:rPr lang="en-US" altLang="zh-TW" sz="3600" cap="none" dirty="0">
                <a:latin typeface="Arial Black" panose="020B0A04020102020204" pitchFamily="34" charset="0"/>
                <a:ea typeface="+mn-ea"/>
              </a:rPr>
              <a:t>()</a:t>
            </a:r>
            <a:endParaRPr lang="zh-TW" altLang="en-US" sz="3600" cap="none" dirty="0">
              <a:latin typeface="Arial Black" panose="020B0A04020102020204" pitchFamily="34" charset="0"/>
              <a:ea typeface="+mn-ea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6CB7516-2AAD-E462-5F00-38A6491D6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880440"/>
            <a:ext cx="10938443" cy="1828268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BB62BC-0454-92CE-110F-C5FC1F67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F5A32A-73AF-474E-912C-399A60933CED}" type="datetime1">
              <a:rPr lang="zh-TW" altLang="en-US" smtClean="0"/>
              <a:t>2022/6/16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77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EFD457-C8F9-F07F-364E-DAF8D1D91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cap="none" dirty="0" err="1">
                <a:latin typeface="Arial Black" panose="020B0A04020102020204" pitchFamily="34" charset="0"/>
              </a:rPr>
              <a:t>on_draw</a:t>
            </a:r>
            <a:r>
              <a:rPr lang="en-US" altLang="zh-TW" sz="3600" cap="none" dirty="0">
                <a:latin typeface="Arial Black" panose="020B0A04020102020204" pitchFamily="34" charset="0"/>
              </a:rPr>
              <a:t>()</a:t>
            </a:r>
            <a:endParaRPr lang="zh-TW" altLang="en-US" sz="3600" cap="none" dirty="0">
              <a:latin typeface="Arial Black" panose="020B0A04020102020204" pitchFamily="34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2A1D749-5E4A-4077-40EF-19B8C9F29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229682"/>
            <a:ext cx="9134679" cy="3855426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7C13D4-0C09-4C8C-5777-DFB0920D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F5A32A-73AF-474E-912C-399A60933CED}" type="datetime1">
              <a:rPr lang="zh-TW" altLang="en-US" smtClean="0"/>
              <a:t>2022/6/16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22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0B33DA-D1CE-1A3C-3AAD-E92484F8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cap="none" dirty="0" err="1">
                <a:latin typeface="Arial Black" panose="020B0A04020102020204" pitchFamily="34" charset="0"/>
              </a:rPr>
              <a:t>on_draw</a:t>
            </a:r>
            <a:r>
              <a:rPr lang="en-US" altLang="zh-TW" sz="3600" cap="none" dirty="0">
                <a:latin typeface="Arial Black" panose="020B0A04020102020204" pitchFamily="34" charset="0"/>
              </a:rPr>
              <a:t>()</a:t>
            </a:r>
            <a:endParaRPr lang="zh-TW" altLang="en-US" sz="3600" cap="none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FE963900-877E-6AC5-129F-2820A46B3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416" y="2535554"/>
            <a:ext cx="8435738" cy="2598253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470DC2-2401-FA45-45E6-E8690257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F5A32A-73AF-474E-912C-399A60933CED}" type="datetime1">
              <a:rPr lang="zh-TW" altLang="en-US" smtClean="0"/>
              <a:t>2022/6/16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01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8554E1-35E2-79E7-F1C9-C2E47B33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訓練</a:t>
            </a:r>
            <a:r>
              <a:rPr lang="en-US" altLang="zh-TW" dirty="0"/>
              <a:t>AI</a:t>
            </a:r>
            <a:r>
              <a:rPr lang="zh-TW" altLang="en-US" dirty="0"/>
              <a:t>思維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B2118-C355-065A-8637-2CAD31BEB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主要架構為</a:t>
            </a:r>
            <a:r>
              <a:rPr lang="en-US" altLang="zh-TW" dirty="0" err="1"/>
              <a:t>AlphaZero</a:t>
            </a:r>
            <a:r>
              <a:rPr lang="zh-TW" altLang="en-US" dirty="0"/>
              <a:t>架構</a:t>
            </a:r>
            <a:endParaRPr lang="en-US" altLang="zh-TW" dirty="0"/>
          </a:p>
          <a:p>
            <a:r>
              <a:rPr lang="en-US" altLang="zh-TW" dirty="0" err="1"/>
              <a:t>AlphaZero</a:t>
            </a:r>
            <a:r>
              <a:rPr lang="zh-TW" altLang="en-US" dirty="0"/>
              <a:t>大致上可由三種演算法組成</a:t>
            </a:r>
            <a:endParaRPr lang="en-US" altLang="zh-TW" dirty="0"/>
          </a:p>
          <a:p>
            <a:r>
              <a:rPr lang="en-US" altLang="zh-TW" dirty="0"/>
              <a:t>1.</a:t>
            </a:r>
            <a:r>
              <a:rPr lang="zh-TW" altLang="en-US" dirty="0"/>
              <a:t>深度學習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強化式學習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賽局數演算法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DD486D-0B37-5873-C62F-63DEB56E4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2190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3E0D0E-9A95-C1D2-5436-BCA08B93C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/>
              <a:t>遊戲玩法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B14212-68CE-E0EF-6C55-2171AA105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動物將棋</a:t>
            </a:r>
            <a:endParaRPr lang="en-US" altLang="zh-TW"/>
          </a:p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D657AD-9E47-F1A2-4CC6-37F893B9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F5A32A-73AF-474E-912C-399A60933CED}" type="datetime1">
              <a:rPr lang="zh-TW" altLang="en-US" smtClean="0"/>
              <a:t>2022/6/16</a:t>
            </a:fld>
            <a:endParaRPr 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7771EA4-5F09-7AE4-3A7A-299CBD1ADA20}"/>
              </a:ext>
            </a:extLst>
          </p:cNvPr>
          <p:cNvGraphicFramePr>
            <a:graphicFrameLocks noGrp="1"/>
          </p:cNvGraphicFramePr>
          <p:nvPr/>
        </p:nvGraphicFramePr>
        <p:xfrm>
          <a:off x="3051172" y="2398811"/>
          <a:ext cx="3044826" cy="27093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942">
                  <a:extLst>
                    <a:ext uri="{9D8B030D-6E8A-4147-A177-3AD203B41FA5}">
                      <a16:colId xmlns:a16="http://schemas.microsoft.com/office/drawing/2014/main" val="3676493558"/>
                    </a:ext>
                  </a:extLst>
                </a:gridCol>
                <a:gridCol w="1014942">
                  <a:extLst>
                    <a:ext uri="{9D8B030D-6E8A-4147-A177-3AD203B41FA5}">
                      <a16:colId xmlns:a16="http://schemas.microsoft.com/office/drawing/2014/main" val="2770296420"/>
                    </a:ext>
                  </a:extLst>
                </a:gridCol>
                <a:gridCol w="1014942">
                  <a:extLst>
                    <a:ext uri="{9D8B030D-6E8A-4147-A177-3AD203B41FA5}">
                      <a16:colId xmlns:a16="http://schemas.microsoft.com/office/drawing/2014/main" val="3244592651"/>
                    </a:ext>
                  </a:extLst>
                </a:gridCol>
              </a:tblGrid>
              <a:tr h="90311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580416"/>
                  </a:ext>
                </a:extLst>
              </a:tr>
              <a:tr h="90311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674720"/>
                  </a:ext>
                </a:extLst>
              </a:tr>
              <a:tr h="90311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190632"/>
                  </a:ext>
                </a:extLst>
              </a:tr>
            </a:tbl>
          </a:graphicData>
        </a:graphic>
      </p:graphicFrame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F561D3C-750D-E1EE-265D-F18E8C52DE91}"/>
              </a:ext>
            </a:extLst>
          </p:cNvPr>
          <p:cNvCxnSpPr>
            <a:cxnSpLocks/>
          </p:cNvCxnSpPr>
          <p:nvPr/>
        </p:nvCxnSpPr>
        <p:spPr>
          <a:xfrm flipV="1">
            <a:off x="4596779" y="2532340"/>
            <a:ext cx="0" cy="531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5">
            <a:extLst>
              <a:ext uri="{FF2B5EF4-FFF2-40B4-BE49-F238E27FC236}">
                <a16:creationId xmlns:a16="http://schemas.microsoft.com/office/drawing/2014/main" id="{BD325925-A665-ED35-3F61-42DC2E38D346}"/>
              </a:ext>
            </a:extLst>
          </p:cNvPr>
          <p:cNvGraphicFramePr>
            <a:graphicFrameLocks noGrp="1"/>
          </p:cNvGraphicFramePr>
          <p:nvPr/>
        </p:nvGraphicFramePr>
        <p:xfrm>
          <a:off x="6627128" y="2398811"/>
          <a:ext cx="3044826" cy="27093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942">
                  <a:extLst>
                    <a:ext uri="{9D8B030D-6E8A-4147-A177-3AD203B41FA5}">
                      <a16:colId xmlns:a16="http://schemas.microsoft.com/office/drawing/2014/main" val="3676493558"/>
                    </a:ext>
                  </a:extLst>
                </a:gridCol>
                <a:gridCol w="1014942">
                  <a:extLst>
                    <a:ext uri="{9D8B030D-6E8A-4147-A177-3AD203B41FA5}">
                      <a16:colId xmlns:a16="http://schemas.microsoft.com/office/drawing/2014/main" val="2770296420"/>
                    </a:ext>
                  </a:extLst>
                </a:gridCol>
                <a:gridCol w="1014942">
                  <a:extLst>
                    <a:ext uri="{9D8B030D-6E8A-4147-A177-3AD203B41FA5}">
                      <a16:colId xmlns:a16="http://schemas.microsoft.com/office/drawing/2014/main" val="3244592651"/>
                    </a:ext>
                  </a:extLst>
                </a:gridCol>
              </a:tblGrid>
              <a:tr h="90311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580416"/>
                  </a:ext>
                </a:extLst>
              </a:tr>
              <a:tr h="90311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674720"/>
                  </a:ext>
                </a:extLst>
              </a:tr>
              <a:tr h="90311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190632"/>
                  </a:ext>
                </a:extLst>
              </a:tr>
            </a:tbl>
          </a:graphicData>
        </a:graphic>
      </p:graphicFrame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D506C07-CBB6-59D6-67C1-17D9082CFF92}"/>
              </a:ext>
            </a:extLst>
          </p:cNvPr>
          <p:cNvCxnSpPr>
            <a:cxnSpLocks/>
          </p:cNvCxnSpPr>
          <p:nvPr/>
        </p:nvCxnSpPr>
        <p:spPr>
          <a:xfrm flipV="1">
            <a:off x="8753504" y="2714093"/>
            <a:ext cx="360000" cy="531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50EE09F-BE3E-41E7-A811-37DBCB1B967D}"/>
              </a:ext>
            </a:extLst>
          </p:cNvPr>
          <p:cNvCxnSpPr>
            <a:cxnSpLocks/>
          </p:cNvCxnSpPr>
          <p:nvPr/>
        </p:nvCxnSpPr>
        <p:spPr>
          <a:xfrm flipH="1" flipV="1">
            <a:off x="7207897" y="2798063"/>
            <a:ext cx="351449" cy="4417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8C7584E-53DF-2709-A042-BEB7FC4284F5}"/>
              </a:ext>
            </a:extLst>
          </p:cNvPr>
          <p:cNvCxnSpPr>
            <a:cxnSpLocks/>
          </p:cNvCxnSpPr>
          <p:nvPr/>
        </p:nvCxnSpPr>
        <p:spPr>
          <a:xfrm flipH="1">
            <a:off x="7110474" y="4359187"/>
            <a:ext cx="442859" cy="501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CDC0E4B-0D1E-2073-FDDE-9C34C0C35F8B}"/>
              </a:ext>
            </a:extLst>
          </p:cNvPr>
          <p:cNvCxnSpPr>
            <a:cxnSpLocks/>
          </p:cNvCxnSpPr>
          <p:nvPr/>
        </p:nvCxnSpPr>
        <p:spPr>
          <a:xfrm>
            <a:off x="8742629" y="4359534"/>
            <a:ext cx="534721" cy="5009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>
            <a:extLst>
              <a:ext uri="{FF2B5EF4-FFF2-40B4-BE49-F238E27FC236}">
                <a16:creationId xmlns:a16="http://schemas.microsoft.com/office/drawing/2014/main" id="{D134B890-E822-0046-03E2-BC27EC09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842" y="3286277"/>
            <a:ext cx="1015873" cy="1015873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D594859-FF3E-BFD6-3591-F2ED02413039}"/>
              </a:ext>
            </a:extLst>
          </p:cNvPr>
          <p:cNvCxnSpPr>
            <a:cxnSpLocks/>
          </p:cNvCxnSpPr>
          <p:nvPr/>
        </p:nvCxnSpPr>
        <p:spPr>
          <a:xfrm>
            <a:off x="5215904" y="3801785"/>
            <a:ext cx="5943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67C6F49-073E-536D-0D65-898D7AC15591}"/>
              </a:ext>
            </a:extLst>
          </p:cNvPr>
          <p:cNvCxnSpPr>
            <a:cxnSpLocks/>
          </p:cNvCxnSpPr>
          <p:nvPr/>
        </p:nvCxnSpPr>
        <p:spPr>
          <a:xfrm flipH="1">
            <a:off x="3249959" y="3801785"/>
            <a:ext cx="6133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3249D24F-517F-0A56-7DAE-59357C3633BA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4573585" y="4460104"/>
            <a:ext cx="0" cy="648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圖片 25">
            <a:extLst>
              <a:ext uri="{FF2B5EF4-FFF2-40B4-BE49-F238E27FC236}">
                <a16:creationId xmlns:a16="http://schemas.microsoft.com/office/drawing/2014/main" id="{6BE54173-205D-DC76-401B-442DCF308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488" y="3245540"/>
            <a:ext cx="1015873" cy="1015873"/>
          </a:xfrm>
          <a:prstGeom prst="rect">
            <a:avLst/>
          </a:prstGeom>
        </p:spPr>
      </p:pic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CF41160-5EC7-F10E-9FA5-6C988ABCC225}"/>
              </a:ext>
            </a:extLst>
          </p:cNvPr>
          <p:cNvCxnSpPr>
            <a:cxnSpLocks/>
          </p:cNvCxnSpPr>
          <p:nvPr/>
        </p:nvCxnSpPr>
        <p:spPr>
          <a:xfrm flipV="1">
            <a:off x="8149541" y="2608540"/>
            <a:ext cx="0" cy="531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BEBD86E-32CD-1786-B02E-E82978F48BAA}"/>
              </a:ext>
            </a:extLst>
          </p:cNvPr>
          <p:cNvCxnSpPr>
            <a:cxnSpLocks/>
          </p:cNvCxnSpPr>
          <p:nvPr/>
        </p:nvCxnSpPr>
        <p:spPr>
          <a:xfrm flipH="1">
            <a:off x="6895506" y="3822145"/>
            <a:ext cx="6133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F990C49A-3BA5-62DE-F8C1-484CB803F57C}"/>
              </a:ext>
            </a:extLst>
          </p:cNvPr>
          <p:cNvCxnSpPr>
            <a:cxnSpLocks/>
          </p:cNvCxnSpPr>
          <p:nvPr/>
        </p:nvCxnSpPr>
        <p:spPr>
          <a:xfrm>
            <a:off x="8816331" y="3822145"/>
            <a:ext cx="5943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E146C415-11EF-0CE9-6D9A-DB56560F3327}"/>
              </a:ext>
            </a:extLst>
          </p:cNvPr>
          <p:cNvCxnSpPr>
            <a:cxnSpLocks/>
          </p:cNvCxnSpPr>
          <p:nvPr/>
        </p:nvCxnSpPr>
        <p:spPr>
          <a:xfrm>
            <a:off x="8149541" y="4359187"/>
            <a:ext cx="0" cy="648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7785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1F95D-3BAA-8196-F4B0-726DF770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深度學習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1FBD6F-F890-C1D2-DA1F-6409F93E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54348"/>
            <a:ext cx="11029615" cy="3634486"/>
          </a:xfrm>
        </p:spPr>
        <p:txBody>
          <a:bodyPr/>
          <a:lstStyle/>
          <a:p>
            <a:r>
              <a:rPr lang="zh-TW" altLang="en-US" dirty="0"/>
              <a:t>深度學習的部分使用</a:t>
            </a:r>
            <a:r>
              <a:rPr lang="zh-TW" altLang="en-US" dirty="0">
                <a:solidFill>
                  <a:srgbClr val="FF0000"/>
                </a:solidFill>
              </a:rPr>
              <a:t>對偶網路</a:t>
            </a:r>
            <a:r>
              <a:rPr lang="zh-TW" altLang="en-US" dirty="0"/>
              <a:t>學習預測</a:t>
            </a:r>
            <a:endParaRPr lang="en-US" altLang="zh-TW" dirty="0"/>
          </a:p>
          <a:p>
            <a:r>
              <a:rPr lang="zh-TW" altLang="en-US" dirty="0"/>
              <a:t>對偶網路意思是在同一組輸入內會輸出兩個不同指標的輸出</a:t>
            </a:r>
            <a:endParaRPr lang="en-US" altLang="zh-TW" dirty="0"/>
          </a:p>
          <a:p>
            <a:r>
              <a:rPr lang="zh-TW" altLang="en-US" dirty="0"/>
              <a:t>輸入是當前局勢</a:t>
            </a:r>
            <a:endParaRPr lang="en-US" altLang="zh-TW" dirty="0"/>
          </a:p>
          <a:p>
            <a:r>
              <a:rPr lang="zh-TW" altLang="en-US" dirty="0"/>
              <a:t>在這個範例中輸出就是策略</a:t>
            </a:r>
            <a:r>
              <a:rPr lang="en-US" altLang="zh-TW" dirty="0"/>
              <a:t>(</a:t>
            </a:r>
            <a:r>
              <a:rPr lang="zh-TW" altLang="en-US" dirty="0"/>
              <a:t>長度</a:t>
            </a:r>
            <a:r>
              <a:rPr lang="en-US" altLang="zh-TW" dirty="0"/>
              <a:t>132</a:t>
            </a:r>
            <a:r>
              <a:rPr lang="zh-TW" altLang="en-US" dirty="0"/>
              <a:t>的陣列</a:t>
            </a:r>
            <a:r>
              <a:rPr lang="en-US" altLang="zh-TW" dirty="0"/>
              <a:t>)</a:t>
            </a:r>
            <a:r>
              <a:rPr lang="zh-TW" altLang="en-US" dirty="0"/>
              <a:t>以及局勢指標</a:t>
            </a:r>
            <a:r>
              <a:rPr lang="en-US" altLang="zh-TW" dirty="0"/>
              <a:t>(</a:t>
            </a:r>
            <a:r>
              <a:rPr lang="zh-TW" altLang="en-US" dirty="0"/>
              <a:t>預測勝負</a:t>
            </a:r>
            <a:r>
              <a:rPr lang="en-US" altLang="zh-TW" dirty="0"/>
              <a:t>, {0,1})</a:t>
            </a:r>
          </a:p>
          <a:p>
            <a:r>
              <a:rPr lang="zh-TW" altLang="en-US" dirty="0"/>
              <a:t>由殘差網路組成架構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CFA121-3295-2166-268B-218BDAAE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1CB1B33-0304-B303-52C0-9DD07C41AAC3}"/>
              </a:ext>
            </a:extLst>
          </p:cNvPr>
          <p:cNvSpPr/>
          <p:nvPr/>
        </p:nvSpPr>
        <p:spPr>
          <a:xfrm>
            <a:off x="8393350" y="1734158"/>
            <a:ext cx="2057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D4B1922-F90B-4D46-7ECB-DE782E3FCF98}"/>
              </a:ext>
            </a:extLst>
          </p:cNvPr>
          <p:cNvSpPr/>
          <p:nvPr/>
        </p:nvSpPr>
        <p:spPr>
          <a:xfrm>
            <a:off x="8393350" y="3048000"/>
            <a:ext cx="2057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F7BD9F2-9656-4114-714C-8A183CAE5E70}"/>
              </a:ext>
            </a:extLst>
          </p:cNvPr>
          <p:cNvSpPr/>
          <p:nvPr/>
        </p:nvSpPr>
        <p:spPr>
          <a:xfrm>
            <a:off x="8393350" y="4361842"/>
            <a:ext cx="2057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32F2E15-0B4A-00A5-31DA-E9F653C8FEC2}"/>
              </a:ext>
            </a:extLst>
          </p:cNvPr>
          <p:cNvSpPr txBox="1"/>
          <p:nvPr/>
        </p:nvSpPr>
        <p:spPr>
          <a:xfrm>
            <a:off x="8888650" y="1930492"/>
            <a:ext cx="98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捲積層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EAA0284-E247-FC7B-18B7-4EE902F3C7BE}"/>
              </a:ext>
            </a:extLst>
          </p:cNvPr>
          <p:cNvSpPr txBox="1"/>
          <p:nvPr/>
        </p:nvSpPr>
        <p:spPr>
          <a:xfrm>
            <a:off x="8888650" y="4558176"/>
            <a:ext cx="98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池化層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A0878C1-B055-C1DA-5065-7532FD8951A4}"/>
              </a:ext>
            </a:extLst>
          </p:cNvPr>
          <p:cNvSpPr txBox="1"/>
          <p:nvPr/>
        </p:nvSpPr>
        <p:spPr>
          <a:xfrm>
            <a:off x="8888650" y="3212184"/>
            <a:ext cx="98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殘差塊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EFB9B46-B748-4D0C-BA09-3CC2355CB662}"/>
              </a:ext>
            </a:extLst>
          </p:cNvPr>
          <p:cNvSpPr txBox="1"/>
          <p:nvPr/>
        </p:nvSpPr>
        <p:spPr>
          <a:xfrm>
            <a:off x="10717450" y="3027518"/>
            <a:ext cx="876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}</a:t>
            </a:r>
            <a:r>
              <a:rPr kumimoji="0" lang="zh-TW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x16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2020104020203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C28235A3-0644-95E1-4881-4C8DECE87AFA}"/>
              </a:ext>
            </a:extLst>
          </p:cNvPr>
          <p:cNvCxnSpPr>
            <a:cxnSpLocks/>
          </p:cNvCxnSpPr>
          <p:nvPr/>
        </p:nvCxnSpPr>
        <p:spPr>
          <a:xfrm>
            <a:off x="9423875" y="1123950"/>
            <a:ext cx="0" cy="6102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193530FA-62AC-AEA8-7356-C186AAF4A3F4}"/>
              </a:ext>
            </a:extLst>
          </p:cNvPr>
          <p:cNvCxnSpPr>
            <a:cxnSpLocks/>
          </p:cNvCxnSpPr>
          <p:nvPr/>
        </p:nvCxnSpPr>
        <p:spPr>
          <a:xfrm>
            <a:off x="9422050" y="2496158"/>
            <a:ext cx="0" cy="6102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1EB6E565-BE88-9FFC-0164-DB2DE3938B69}"/>
              </a:ext>
            </a:extLst>
          </p:cNvPr>
          <p:cNvCxnSpPr>
            <a:cxnSpLocks/>
          </p:cNvCxnSpPr>
          <p:nvPr/>
        </p:nvCxnSpPr>
        <p:spPr>
          <a:xfrm>
            <a:off x="9423875" y="3751634"/>
            <a:ext cx="0" cy="6102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AAC036EF-8A22-E844-4FD1-161305ECC37E}"/>
              </a:ext>
            </a:extLst>
          </p:cNvPr>
          <p:cNvCxnSpPr>
            <a:cxnSpLocks/>
          </p:cNvCxnSpPr>
          <p:nvPr/>
        </p:nvCxnSpPr>
        <p:spPr>
          <a:xfrm flipH="1">
            <a:off x="8888650" y="5123842"/>
            <a:ext cx="494387" cy="62925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C92767F3-49D0-A676-283E-BF5AD3F56551}"/>
              </a:ext>
            </a:extLst>
          </p:cNvPr>
          <p:cNvCxnSpPr>
            <a:cxnSpLocks/>
          </p:cNvCxnSpPr>
          <p:nvPr/>
        </p:nvCxnSpPr>
        <p:spPr>
          <a:xfrm>
            <a:off x="9422050" y="5123842"/>
            <a:ext cx="455375" cy="62925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D4D1040-0AD4-4A2E-3730-BAE0942FF629}"/>
              </a:ext>
            </a:extLst>
          </p:cNvPr>
          <p:cNvSpPr txBox="1"/>
          <p:nvPr/>
        </p:nvSpPr>
        <p:spPr>
          <a:xfrm>
            <a:off x="8459112" y="5810757"/>
            <a:ext cx="85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策略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97B3325-9CFB-8BB2-0A0A-1720856E97FF}"/>
              </a:ext>
            </a:extLst>
          </p:cNvPr>
          <p:cNvSpPr txBox="1"/>
          <p:nvPr/>
        </p:nvSpPr>
        <p:spPr>
          <a:xfrm>
            <a:off x="9702125" y="5745266"/>
            <a:ext cx="828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局勢價值ˊ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40466C3-09FB-FC34-8A92-5E6157E1634D}"/>
              </a:ext>
            </a:extLst>
          </p:cNvPr>
          <p:cNvSpPr txBox="1"/>
          <p:nvPr/>
        </p:nvSpPr>
        <p:spPr>
          <a:xfrm>
            <a:off x="8888650" y="677911"/>
            <a:ext cx="131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局勢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棋面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2020104020203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08124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5F44B1-3306-1DD6-BFDC-2F0056EE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lvl="0" algn="ctr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tabLst/>
              <a:defRPr/>
            </a:pP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殘差網路</a:t>
            </a:r>
            <a:r>
              <a:rPr lang="en-US" altLang="zh-TW" dirty="0"/>
              <a:t> (</a:t>
            </a:r>
            <a:r>
              <a:rPr kumimoji="0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mmons" pitchFamily="2" charset="0"/>
                <a:cs typeface="+mn-cs"/>
              </a:rPr>
              <a:t>Residual </a:t>
            </a:r>
            <a:r>
              <a:rPr kumimoji="0" lang="en-US" altLang="zh-TW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mmons" pitchFamily="2" charset="0"/>
                <a:cs typeface="+mn-cs"/>
              </a:rPr>
              <a:t>learing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F8F889-1531-7ACB-9140-20ACE6681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Residual </a:t>
            </a:r>
            <a:r>
              <a:rPr lang="en-US" altLang="zh-TW" dirty="0" err="1"/>
              <a:t>learing</a:t>
            </a:r>
            <a:r>
              <a:rPr lang="zh-TW" altLang="en-US" dirty="0"/>
              <a:t>是卷積網路的一種分支</a:t>
            </a:r>
            <a:endParaRPr lang="en-US" altLang="zh-TW" dirty="0"/>
          </a:p>
          <a:p>
            <a:r>
              <a:rPr lang="zh-TW" altLang="en-US" dirty="0"/>
              <a:t>利用多個殘差塊提取更細微的特徵而又不會退化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EB4956-D39A-26AD-B4CD-C269221CF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FDC9C468-05C7-5DC4-F84E-D4CCFDB47574}"/>
              </a:ext>
            </a:extLst>
          </p:cNvPr>
          <p:cNvSpPr/>
          <p:nvPr/>
        </p:nvSpPr>
        <p:spPr>
          <a:xfrm>
            <a:off x="7334250" y="2457450"/>
            <a:ext cx="1428750" cy="5905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BF856B7-8CC7-2C79-26A7-EC7642CE2CB6}"/>
              </a:ext>
            </a:extLst>
          </p:cNvPr>
          <p:cNvSpPr txBox="1"/>
          <p:nvPr/>
        </p:nvSpPr>
        <p:spPr>
          <a:xfrm>
            <a:off x="7591425" y="256805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捲積層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92AE0442-2D97-6067-C6D9-2EA0C10CD646}"/>
              </a:ext>
            </a:extLst>
          </p:cNvPr>
          <p:cNvSpPr/>
          <p:nvPr/>
        </p:nvSpPr>
        <p:spPr>
          <a:xfrm>
            <a:off x="7334250" y="3368159"/>
            <a:ext cx="1428750" cy="5905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6DEC2E8-1970-1CB4-684F-54244F8CBF63}"/>
              </a:ext>
            </a:extLst>
          </p:cNvPr>
          <p:cNvSpPr txBox="1"/>
          <p:nvPr/>
        </p:nvSpPr>
        <p:spPr>
          <a:xfrm>
            <a:off x="7591425" y="34787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捲積層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3F6A5DF-9575-C90C-1B1C-05C7A15E320D}"/>
              </a:ext>
            </a:extLst>
          </p:cNvPr>
          <p:cNvSpPr/>
          <p:nvPr/>
        </p:nvSpPr>
        <p:spPr>
          <a:xfrm>
            <a:off x="9591675" y="2162175"/>
            <a:ext cx="1428750" cy="5905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5FBFFEE-16A7-CF47-61CF-2672ADC139BE}"/>
              </a:ext>
            </a:extLst>
          </p:cNvPr>
          <p:cNvSpPr txBox="1"/>
          <p:nvPr/>
        </p:nvSpPr>
        <p:spPr>
          <a:xfrm>
            <a:off x="9848850" y="227278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捲積層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81C20A3-BB16-9A2A-0222-9889128713C0}"/>
              </a:ext>
            </a:extLst>
          </p:cNvPr>
          <p:cNvSpPr/>
          <p:nvPr/>
        </p:nvSpPr>
        <p:spPr>
          <a:xfrm>
            <a:off x="9591675" y="3090680"/>
            <a:ext cx="1428750" cy="5905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FA7B2FE-B51D-785D-7AE7-21482274C8B7}"/>
              </a:ext>
            </a:extLst>
          </p:cNvPr>
          <p:cNvSpPr txBox="1"/>
          <p:nvPr/>
        </p:nvSpPr>
        <p:spPr>
          <a:xfrm>
            <a:off x="9848850" y="320128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捲積層</a:t>
            </a: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CC663241-BE37-01D4-877F-4EC06FE83BE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048625" y="3048000"/>
            <a:ext cx="0" cy="381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27BADA99-EE0B-4A34-2149-CB2CD432988C}"/>
              </a:ext>
            </a:extLst>
          </p:cNvPr>
          <p:cNvCxnSpPr>
            <a:cxnSpLocks/>
          </p:cNvCxnSpPr>
          <p:nvPr/>
        </p:nvCxnSpPr>
        <p:spPr>
          <a:xfrm>
            <a:off x="8058150" y="3958709"/>
            <a:ext cx="0" cy="381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D318656E-5BB0-1017-43F0-62E0781E9142}"/>
              </a:ext>
            </a:extLst>
          </p:cNvPr>
          <p:cNvCxnSpPr>
            <a:cxnSpLocks/>
          </p:cNvCxnSpPr>
          <p:nvPr/>
        </p:nvCxnSpPr>
        <p:spPr>
          <a:xfrm>
            <a:off x="10306050" y="2752725"/>
            <a:ext cx="0" cy="381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CB83F53F-8DA5-0434-8249-AA76D38E8A1C}"/>
              </a:ext>
            </a:extLst>
          </p:cNvPr>
          <p:cNvCxnSpPr>
            <a:cxnSpLocks/>
          </p:cNvCxnSpPr>
          <p:nvPr/>
        </p:nvCxnSpPr>
        <p:spPr>
          <a:xfrm>
            <a:off x="10296525" y="3681230"/>
            <a:ext cx="9525" cy="99983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5D2E8A7-C4AD-863A-3E97-1B6BD6372A3E}"/>
              </a:ext>
            </a:extLst>
          </p:cNvPr>
          <p:cNvSpPr txBox="1"/>
          <p:nvPr/>
        </p:nvSpPr>
        <p:spPr>
          <a:xfrm>
            <a:off x="8163094" y="300547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ReLU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2020104020203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F3D47C4-5568-978A-742C-6BADE5A600FC}"/>
              </a:ext>
            </a:extLst>
          </p:cNvPr>
          <p:cNvSpPr txBox="1"/>
          <p:nvPr/>
        </p:nvSpPr>
        <p:spPr>
          <a:xfrm>
            <a:off x="8163094" y="394837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ReLU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2020104020203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384FB76-3EDC-92E4-1769-A4DDB0015AB1}"/>
              </a:ext>
            </a:extLst>
          </p:cNvPr>
          <p:cNvSpPr txBox="1"/>
          <p:nvPr/>
        </p:nvSpPr>
        <p:spPr>
          <a:xfrm>
            <a:off x="10458450" y="275361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ReLU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2020104020203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D8BA083-3A3D-F57C-88AD-B1454D0B73CC}"/>
              </a:ext>
            </a:extLst>
          </p:cNvPr>
          <p:cNvSpPr txBox="1"/>
          <p:nvPr/>
        </p:nvSpPr>
        <p:spPr>
          <a:xfrm>
            <a:off x="10401297" y="431172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ReLU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2020104020203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D6E6D67-A65A-274A-09F3-3FC0B7AFF2D9}"/>
              </a:ext>
            </a:extLst>
          </p:cNvPr>
          <p:cNvCxnSpPr>
            <a:cxnSpLocks/>
          </p:cNvCxnSpPr>
          <p:nvPr/>
        </p:nvCxnSpPr>
        <p:spPr>
          <a:xfrm>
            <a:off x="8048625" y="2076450"/>
            <a:ext cx="0" cy="381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BB29B04-99EC-6B36-02AF-834A16ADEE0E}"/>
              </a:ext>
            </a:extLst>
          </p:cNvPr>
          <p:cNvCxnSpPr>
            <a:cxnSpLocks/>
          </p:cNvCxnSpPr>
          <p:nvPr/>
        </p:nvCxnSpPr>
        <p:spPr>
          <a:xfrm>
            <a:off x="10296525" y="1781175"/>
            <a:ext cx="0" cy="381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85F4C3B4-14F3-19F4-BCB9-D50E29D163C8}"/>
              </a:ext>
            </a:extLst>
          </p:cNvPr>
          <p:cNvSpPr/>
          <p:nvPr/>
        </p:nvSpPr>
        <p:spPr>
          <a:xfrm>
            <a:off x="9954129" y="3842563"/>
            <a:ext cx="685628" cy="6132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C334C4D-B42C-B2CA-7A56-45853FA1A8BD}"/>
              </a:ext>
            </a:extLst>
          </p:cNvPr>
          <p:cNvSpPr txBox="1"/>
          <p:nvPr/>
        </p:nvSpPr>
        <p:spPr>
          <a:xfrm>
            <a:off x="10001625" y="3946334"/>
            <a:ext cx="68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Add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2020104020203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41F8F660-9145-6670-32BF-B2506F4C8D76}"/>
              </a:ext>
            </a:extLst>
          </p:cNvPr>
          <p:cNvCxnSpPr/>
          <p:nvPr/>
        </p:nvCxnSpPr>
        <p:spPr>
          <a:xfrm>
            <a:off x="10306050" y="1890876"/>
            <a:ext cx="10858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CADA6E37-9BE5-80A8-5EC8-B1AAE3A4164F}"/>
              </a:ext>
            </a:extLst>
          </p:cNvPr>
          <p:cNvCxnSpPr>
            <a:cxnSpLocks/>
          </p:cNvCxnSpPr>
          <p:nvPr/>
        </p:nvCxnSpPr>
        <p:spPr>
          <a:xfrm>
            <a:off x="11420469" y="1890876"/>
            <a:ext cx="0" cy="22401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CF6B65DE-3099-8B36-E98B-4A489B2FA49F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10686998" y="4131000"/>
            <a:ext cx="6862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28B625A-E862-B7D3-181F-472A3B7B8CC1}"/>
              </a:ext>
            </a:extLst>
          </p:cNvPr>
          <p:cNvSpPr txBox="1"/>
          <p:nvPr/>
        </p:nvSpPr>
        <p:spPr>
          <a:xfrm>
            <a:off x="9963236" y="4919043"/>
            <a:ext cx="115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殘差塊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039EA5A2-3643-1C65-2C56-6B4C0BE2BAA2}"/>
              </a:ext>
            </a:extLst>
          </p:cNvPr>
          <p:cNvSpPr txBox="1"/>
          <p:nvPr/>
        </p:nvSpPr>
        <p:spPr>
          <a:xfrm>
            <a:off x="7591425" y="4881752"/>
            <a:ext cx="115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捲積塊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2020104020203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93A1D62-14CE-3834-B022-606F7C14A29C}"/>
              </a:ext>
            </a:extLst>
          </p:cNvPr>
          <p:cNvSpPr txBox="1"/>
          <p:nvPr/>
        </p:nvSpPr>
        <p:spPr>
          <a:xfrm>
            <a:off x="10556912" y="363035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ReLU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2020104020203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7012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4E7667-BC75-2B51-BE52-FB244A7CF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殘差網路</a:t>
            </a:r>
            <a:r>
              <a:rPr lang="en-US" altLang="zh-TW" dirty="0"/>
              <a:t> (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mmons" pitchFamily="2" charset="0"/>
                <a:cs typeface="+mn-cs"/>
              </a:rPr>
              <a:t>Residual 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mmons" pitchFamily="2" charset="0"/>
                <a:cs typeface="+mn-cs"/>
              </a:rPr>
              <a:t>learing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F206B9B-CA9A-E3E0-CCE6-196C8E88BA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/>
                  <a:t>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eqArr>
                          <m:eqArr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/>
                        </m:eqArr>
                      </m:sub>
                    </m:sSub>
                  </m:oMath>
                </a14:m>
                <a:r>
                  <a:rPr lang="en-US" altLang="zh-TW" dirty="0"/>
                  <a:t>)</a:t>
                </a:r>
                <a:r>
                  <a:rPr lang="zh-TW" altLang="en-US" dirty="0"/>
                  <a:t>是經過權重疊加運算，在經過</a:t>
                </a:r>
                <a:r>
                  <a:rPr lang="en-US" altLang="zh-TW" dirty="0" err="1"/>
                  <a:t>ReLU</a:t>
                </a:r>
                <a:r>
                  <a:rPr lang="zh-TW" altLang="en-US" dirty="0"/>
                  <a:t>激活函式過後，所得到的特徵</a:t>
                </a:r>
                <a:endParaRPr lang="en-US" altLang="zh-TW" dirty="0"/>
              </a:p>
              <a:p>
                <a:r>
                  <a:rPr lang="zh-TW" altLang="en-US" dirty="0"/>
                  <a:t> </a:t>
                </a:r>
                <a:r>
                  <a:rPr lang="en-US" altLang="zh-TW" dirty="0"/>
                  <a:t>Residual :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/>
                        </m:eqArr>
                      </m:sub>
                    </m:sSub>
                  </m:oMath>
                </a14:m>
                <a:r>
                  <a:rPr lang="en-US" altLang="zh-TW" dirty="0"/>
                  <a:t>) =  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eqArr>
                          <m:eqArr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/>
                        </m:eqArr>
                      </m:sub>
                    </m:sSub>
                  </m:oMath>
                </a14:m>
                <a:r>
                  <a:rPr lang="en-US" altLang="zh-TW" dirty="0"/>
                  <a:t>)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/>
                        </m:eqArr>
                      </m:sub>
                    </m:sSub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/>
                        </m:eqAr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TW" alt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/>
                        </m:eqArr>
                      </m:sub>
                    </m:sSub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/>
                        </m:eqAr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/>
                        </m:eqArr>
                      </m:sub>
                    </m:sSub>
                  </m:oMath>
                </a14:m>
                <a:r>
                  <a:rPr lang="en-US" altLang="zh-TW" b="0" dirty="0">
                    <a:ea typeface="Cambria Math" panose="02040503050406030204" pitchFamily="18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eqArr>
                          <m:eqArr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  <m:e/>
                        </m:eqArr>
                      </m:sub>
                    </m:sSub>
                  </m:oMath>
                </a14:m>
                <a:r>
                  <a:rPr lang="en-US" altLang="zh-TW" dirty="0"/>
                  <a:t> =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F206B9B-CA9A-E3E0-CCE6-196C8E88BA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3771AE-59E2-F7D0-8FEF-00DDA1F3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8EF3F4C-9241-1534-E7D9-358B66140803}"/>
              </a:ext>
            </a:extLst>
          </p:cNvPr>
          <p:cNvSpPr/>
          <p:nvPr/>
        </p:nvSpPr>
        <p:spPr>
          <a:xfrm>
            <a:off x="8829675" y="2796926"/>
            <a:ext cx="1428750" cy="5905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3DBBD12-3F14-F49B-5BF6-AE5070C3BE2F}"/>
              </a:ext>
            </a:extLst>
          </p:cNvPr>
          <p:cNvSpPr txBox="1"/>
          <p:nvPr/>
        </p:nvSpPr>
        <p:spPr>
          <a:xfrm>
            <a:off x="9086850" y="290753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捲積層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201D8EE-2D66-3405-86C0-45D1777AFCBC}"/>
              </a:ext>
            </a:extLst>
          </p:cNvPr>
          <p:cNvSpPr/>
          <p:nvPr/>
        </p:nvSpPr>
        <p:spPr>
          <a:xfrm>
            <a:off x="8829675" y="3725431"/>
            <a:ext cx="1428750" cy="5905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DEAFB0D-A221-B38F-03DC-1A3DE7250A16}"/>
              </a:ext>
            </a:extLst>
          </p:cNvPr>
          <p:cNvSpPr txBox="1"/>
          <p:nvPr/>
        </p:nvSpPr>
        <p:spPr>
          <a:xfrm>
            <a:off x="9086850" y="383604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捲積層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C19A517C-6661-7D93-93E9-A3A89B4584B2}"/>
              </a:ext>
            </a:extLst>
          </p:cNvPr>
          <p:cNvCxnSpPr>
            <a:cxnSpLocks/>
          </p:cNvCxnSpPr>
          <p:nvPr/>
        </p:nvCxnSpPr>
        <p:spPr>
          <a:xfrm>
            <a:off x="9544050" y="3387476"/>
            <a:ext cx="0" cy="381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BCA40C8-16CB-C940-819F-EEFA6AFA2DBD}"/>
              </a:ext>
            </a:extLst>
          </p:cNvPr>
          <p:cNvCxnSpPr>
            <a:cxnSpLocks/>
          </p:cNvCxnSpPr>
          <p:nvPr/>
        </p:nvCxnSpPr>
        <p:spPr>
          <a:xfrm>
            <a:off x="9534525" y="4315981"/>
            <a:ext cx="9525" cy="99983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CDA895C-CDCD-CE25-7848-C44C11BFCB0C}"/>
              </a:ext>
            </a:extLst>
          </p:cNvPr>
          <p:cNvSpPr txBox="1"/>
          <p:nvPr/>
        </p:nvSpPr>
        <p:spPr>
          <a:xfrm>
            <a:off x="9696450" y="338836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ReLU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2020104020203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DA3AA60-75FD-4909-2DED-C49BFD4505E9}"/>
              </a:ext>
            </a:extLst>
          </p:cNvPr>
          <p:cNvSpPr txBox="1"/>
          <p:nvPr/>
        </p:nvSpPr>
        <p:spPr>
          <a:xfrm>
            <a:off x="9639297" y="494648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ReLU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2020104020203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FE57C37-942B-52DA-DF57-7184E257CA3B}"/>
              </a:ext>
            </a:extLst>
          </p:cNvPr>
          <p:cNvCxnSpPr>
            <a:cxnSpLocks/>
          </p:cNvCxnSpPr>
          <p:nvPr/>
        </p:nvCxnSpPr>
        <p:spPr>
          <a:xfrm>
            <a:off x="9534525" y="2415926"/>
            <a:ext cx="0" cy="381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>
            <a:extLst>
              <a:ext uri="{FF2B5EF4-FFF2-40B4-BE49-F238E27FC236}">
                <a16:creationId xmlns:a16="http://schemas.microsoft.com/office/drawing/2014/main" id="{FD64D10C-2294-319D-AB79-AC1F1733CED3}"/>
              </a:ext>
            </a:extLst>
          </p:cNvPr>
          <p:cNvSpPr/>
          <p:nvPr/>
        </p:nvSpPr>
        <p:spPr>
          <a:xfrm>
            <a:off x="9248860" y="4500064"/>
            <a:ext cx="685628" cy="6132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BF6992A-B25D-BBBF-1E11-E6C9C152A984}"/>
              </a:ext>
            </a:extLst>
          </p:cNvPr>
          <p:cNvSpPr txBox="1"/>
          <p:nvPr/>
        </p:nvSpPr>
        <p:spPr>
          <a:xfrm>
            <a:off x="9306225" y="4585469"/>
            <a:ext cx="68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Add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2020104020203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1FDE13D-CD1B-FD38-8C62-35C6634DD87F}"/>
              </a:ext>
            </a:extLst>
          </p:cNvPr>
          <p:cNvCxnSpPr/>
          <p:nvPr/>
        </p:nvCxnSpPr>
        <p:spPr>
          <a:xfrm>
            <a:off x="9544050" y="2525627"/>
            <a:ext cx="10858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999ED3EE-1C27-8D31-1D8B-C8F316D46ED8}"/>
              </a:ext>
            </a:extLst>
          </p:cNvPr>
          <p:cNvCxnSpPr/>
          <p:nvPr/>
        </p:nvCxnSpPr>
        <p:spPr>
          <a:xfrm>
            <a:off x="10658469" y="2525627"/>
            <a:ext cx="0" cy="212018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40FF4A3-AE3D-483B-351C-575E460AD07F}"/>
              </a:ext>
            </a:extLst>
          </p:cNvPr>
          <p:cNvCxnSpPr>
            <a:cxnSpLocks/>
          </p:cNvCxnSpPr>
          <p:nvPr/>
        </p:nvCxnSpPr>
        <p:spPr>
          <a:xfrm flipH="1" flipV="1">
            <a:off x="9934234" y="4683722"/>
            <a:ext cx="724235" cy="177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EAFEBF8-28D1-6871-A4DD-50B2E36B13BC}"/>
              </a:ext>
            </a:extLst>
          </p:cNvPr>
          <p:cNvSpPr txBox="1"/>
          <p:nvPr/>
        </p:nvSpPr>
        <p:spPr>
          <a:xfrm>
            <a:off x="9139179" y="5706494"/>
            <a:ext cx="115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殘差塊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E9428732-4599-3148-3F71-B92221BBBBED}"/>
                  </a:ext>
                </a:extLst>
              </p:cNvPr>
              <p:cNvSpPr txBox="1"/>
              <p:nvPr/>
            </p:nvSpPr>
            <p:spPr>
              <a:xfrm>
                <a:off x="9386546" y="1968730"/>
                <a:ext cx="1095375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eqArr>
                            <m:eqArrPr>
                              <m:ctrlPr>
                                <a:rPr kumimoji="0" lang="en-US" altLang="zh-TW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n-US" altLang="zh-TW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e>
                            <m:e/>
                          </m:eqArr>
                        </m:sub>
                      </m:sSub>
                    </m:oMath>
                  </m:oMathPara>
                </a14:m>
                <a:endParaRPr kumimoji="0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Book" panose="020B0502020104020203"/>
                  <a:ea typeface="微軟正黑體" panose="020B0604030504040204" pitchFamily="34" charset="-120"/>
                  <a:cs typeface="+mn-cs"/>
                </a:endParaRP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E9428732-4599-3148-3F71-B92221BBB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546" y="1968730"/>
                <a:ext cx="1095375" cy="5770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E71CE2C4-CD35-CCB2-3C82-AFAE376C5AC5}"/>
                  </a:ext>
                </a:extLst>
              </p:cNvPr>
              <p:cNvSpPr txBox="1"/>
              <p:nvPr/>
            </p:nvSpPr>
            <p:spPr>
              <a:xfrm>
                <a:off x="10729568" y="4363063"/>
                <a:ext cx="657218" cy="85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eqArr>
                            <m:eqArrPr>
                              <m:ctrlPr>
                                <a:rPr kumimoji="0" lang="en-US" altLang="zh-TW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n-US" altLang="zh-TW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e>
                            <m:e/>
                          </m:eqArr>
                        </m:sub>
                      </m:sSub>
                    </m:oMath>
                  </m:oMathPara>
                </a14:m>
                <a:endParaRPr kumimoji="0" lang="en-US" altLang="zh-TW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Book" panose="020B0502020104020203"/>
                  <a:ea typeface="微軟正黑體" panose="020B0604030504040204" pitchFamily="34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Book" panose="020B0502020104020203"/>
                  <a:ea typeface="微軟正黑體" panose="020B0604030504040204" pitchFamily="34" charset="-120"/>
                  <a:cs typeface="+mn-cs"/>
                </a:endParaRPr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E71CE2C4-CD35-CCB2-3C82-AFAE376C5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9568" y="4363063"/>
                <a:ext cx="657218" cy="8540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E2592ED-A61F-B4B1-DABF-FC14CCA221A7}"/>
                  </a:ext>
                </a:extLst>
              </p:cNvPr>
              <p:cNvSpPr txBox="1"/>
              <p:nvPr/>
            </p:nvSpPr>
            <p:spPr>
              <a:xfrm>
                <a:off x="8515517" y="4330014"/>
                <a:ext cx="781181" cy="52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ranklin Gothic Book" panose="020B0502020104020203"/>
                    <a:ea typeface="微軟正黑體" panose="020B0604030504040204" pitchFamily="34" charset="-120"/>
                    <a:cs typeface="+mn-cs"/>
                  </a:rPr>
                  <a:t>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eqArr>
                          <m:eqArrPr>
                            <m:ctrlPr>
                              <a:rPr kumimoji="0" lang="en-US" altLang="zh-TW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r>
                              <a:rPr kumimoji="0" lang="en-US" altLang="zh-TW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e>
                          <m:e/>
                        </m:eqArr>
                      </m:sub>
                    </m:sSub>
                  </m:oMath>
                </a14:m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ranklin Gothic Book" panose="020B0502020104020203"/>
                    <a:ea typeface="微軟正黑體" panose="020B0604030504040204" pitchFamily="34" charset="-120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E2592ED-A61F-B4B1-DABF-FC14CCA22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517" y="4330014"/>
                <a:ext cx="781181" cy="528543"/>
              </a:xfrm>
              <a:prstGeom prst="rect">
                <a:avLst/>
              </a:prstGeom>
              <a:blipFill>
                <a:blip r:embed="rId6"/>
                <a:stretch>
                  <a:fillRect l="-7031" t="-5747" r="-23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89B9CF82-64D5-9384-E87A-61CA61CFB23B}"/>
                  </a:ext>
                </a:extLst>
              </p:cNvPr>
              <p:cNvSpPr txBox="1"/>
              <p:nvPr/>
            </p:nvSpPr>
            <p:spPr>
              <a:xfrm>
                <a:off x="8420106" y="5061432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Book" panose="020B0502020104020203"/>
                  <a:ea typeface="微軟正黑體" panose="020B0604030504040204" pitchFamily="34" charset="-120"/>
                  <a:cs typeface="+mn-cs"/>
                </a:endParaRPr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89B9CF82-64D5-9384-E87A-61CA61CFB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106" y="5061432"/>
                <a:ext cx="914400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F0943607-6C15-56B3-E564-B524EA1541F4}"/>
              </a:ext>
            </a:extLst>
          </p:cNvPr>
          <p:cNvCxnSpPr>
            <a:cxnSpLocks/>
          </p:cNvCxnSpPr>
          <p:nvPr/>
        </p:nvCxnSpPr>
        <p:spPr>
          <a:xfrm flipV="1">
            <a:off x="9001339" y="4965188"/>
            <a:ext cx="304886" cy="2048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55AE2E0E-BB21-9BED-B66D-00255263F0C0}"/>
                  </a:ext>
                </a:extLst>
              </p:cNvPr>
              <p:cNvSpPr txBox="1"/>
              <p:nvPr/>
            </p:nvSpPr>
            <p:spPr>
              <a:xfrm>
                <a:off x="9182546" y="5268734"/>
                <a:ext cx="818852" cy="52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eqArr>
                            <m:eqArrPr>
                              <m:ctrlPr>
                                <a:rPr kumimoji="0" lang="en-US" altLang="zh-TW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n-US" altLang="zh-TW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+1</m:t>
                              </m:r>
                            </m:e>
                            <m:e/>
                          </m:eqArr>
                        </m:sub>
                      </m:sSub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Book" panose="020B0502020104020203"/>
                  <a:ea typeface="微軟正黑體" panose="020B0604030504040204" pitchFamily="34" charset="-120"/>
                  <a:cs typeface="+mn-cs"/>
                </a:endParaRPr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55AE2E0E-BB21-9BED-B66D-00255263F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546" y="5268734"/>
                <a:ext cx="818852" cy="5285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>
            <a:extLst>
              <a:ext uri="{FF2B5EF4-FFF2-40B4-BE49-F238E27FC236}">
                <a16:creationId xmlns:a16="http://schemas.microsoft.com/office/drawing/2014/main" id="{2B15D8ED-3725-52D8-EDF3-55459DBAA7C4}"/>
              </a:ext>
            </a:extLst>
          </p:cNvPr>
          <p:cNvSpPr txBox="1"/>
          <p:nvPr/>
        </p:nvSpPr>
        <p:spPr>
          <a:xfrm>
            <a:off x="9761261" y="424542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ReLU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2020104020203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81664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DF6D6E-D60A-D426-9CC8-B5EEC0CA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本範例殘差塊架構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3FE618-C243-B8A8-A1AB-A030E2A85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540E73-45F7-5414-CA09-A0604420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2A3D88D-868F-7410-D0B5-E577E3066AFB}"/>
              </a:ext>
            </a:extLst>
          </p:cNvPr>
          <p:cNvSpPr/>
          <p:nvPr/>
        </p:nvSpPr>
        <p:spPr>
          <a:xfrm>
            <a:off x="5094515" y="927463"/>
            <a:ext cx="2229394" cy="992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7055CCB-B853-B822-9E79-D6CBC1451B0F}"/>
              </a:ext>
            </a:extLst>
          </p:cNvPr>
          <p:cNvSpPr/>
          <p:nvPr/>
        </p:nvSpPr>
        <p:spPr>
          <a:xfrm>
            <a:off x="5085807" y="2121163"/>
            <a:ext cx="2229394" cy="4981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CEC6D0A-81F8-0989-46C1-2A167260F207}"/>
              </a:ext>
            </a:extLst>
          </p:cNvPr>
          <p:cNvSpPr/>
          <p:nvPr/>
        </p:nvSpPr>
        <p:spPr>
          <a:xfrm>
            <a:off x="5094515" y="2785941"/>
            <a:ext cx="2229394" cy="4981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7681375-C98C-578F-3DAA-CF9B443D0BEA}"/>
              </a:ext>
            </a:extLst>
          </p:cNvPr>
          <p:cNvSpPr/>
          <p:nvPr/>
        </p:nvSpPr>
        <p:spPr>
          <a:xfrm>
            <a:off x="5085807" y="3369971"/>
            <a:ext cx="2229394" cy="992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8384421F-7A5B-989E-FF4F-0FC059731DF1}"/>
              </a:ext>
            </a:extLst>
          </p:cNvPr>
          <p:cNvSpPr/>
          <p:nvPr/>
        </p:nvSpPr>
        <p:spPr>
          <a:xfrm>
            <a:off x="5085807" y="4489022"/>
            <a:ext cx="2229394" cy="4981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55CA1B91-5D12-A66E-3C9C-DB958E9BB963}"/>
              </a:ext>
            </a:extLst>
          </p:cNvPr>
          <p:cNvSpPr/>
          <p:nvPr/>
        </p:nvSpPr>
        <p:spPr>
          <a:xfrm>
            <a:off x="5085807" y="5922019"/>
            <a:ext cx="2229394" cy="4981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F76B3068-3938-B367-17D4-6F1E93354E65}"/>
              </a:ext>
            </a:extLst>
          </p:cNvPr>
          <p:cNvSpPr/>
          <p:nvPr/>
        </p:nvSpPr>
        <p:spPr>
          <a:xfrm>
            <a:off x="5843452" y="5060180"/>
            <a:ext cx="731520" cy="6951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F137ED2-D224-8412-659C-4D7981F2E786}"/>
              </a:ext>
            </a:extLst>
          </p:cNvPr>
          <p:cNvCxnSpPr>
            <a:cxnSpLocks/>
          </p:cNvCxnSpPr>
          <p:nvPr/>
        </p:nvCxnSpPr>
        <p:spPr>
          <a:xfrm>
            <a:off x="6200503" y="1921260"/>
            <a:ext cx="1" cy="19177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094D62D9-7F20-A277-0336-FC85D035E39F}"/>
              </a:ext>
            </a:extLst>
          </p:cNvPr>
          <p:cNvCxnSpPr>
            <a:cxnSpLocks/>
          </p:cNvCxnSpPr>
          <p:nvPr/>
        </p:nvCxnSpPr>
        <p:spPr>
          <a:xfrm>
            <a:off x="6200502" y="2619293"/>
            <a:ext cx="0" cy="140122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33E403A8-B6EE-4776-2BEE-DC2958388516}"/>
              </a:ext>
            </a:extLst>
          </p:cNvPr>
          <p:cNvCxnSpPr/>
          <p:nvPr/>
        </p:nvCxnSpPr>
        <p:spPr>
          <a:xfrm>
            <a:off x="6209212" y="3284071"/>
            <a:ext cx="0" cy="144929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18B1AFF-99DF-CCE5-BA1A-77B089169E8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200504" y="4362748"/>
            <a:ext cx="8708" cy="1771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32877312-1BB6-96EF-D444-333B7CD1F04E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200502" y="4987152"/>
            <a:ext cx="2" cy="730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D5DDD52E-2705-60F1-97DD-A5A864BC310E}"/>
              </a:ext>
            </a:extLst>
          </p:cNvPr>
          <p:cNvCxnSpPr>
            <a:cxnSpLocks/>
          </p:cNvCxnSpPr>
          <p:nvPr/>
        </p:nvCxnSpPr>
        <p:spPr>
          <a:xfrm>
            <a:off x="6200502" y="5775655"/>
            <a:ext cx="0" cy="11311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630888F-104F-297F-8AE2-C6825D283904}"/>
              </a:ext>
            </a:extLst>
          </p:cNvPr>
          <p:cNvCxnSpPr>
            <a:cxnSpLocks/>
          </p:cNvCxnSpPr>
          <p:nvPr/>
        </p:nvCxnSpPr>
        <p:spPr>
          <a:xfrm flipH="1">
            <a:off x="6183083" y="667650"/>
            <a:ext cx="1" cy="26707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6E226D33-7849-4C47-00CF-DD08F277D9FF}"/>
              </a:ext>
            </a:extLst>
          </p:cNvPr>
          <p:cNvCxnSpPr>
            <a:stCxn id="11" idx="2"/>
          </p:cNvCxnSpPr>
          <p:nvPr/>
        </p:nvCxnSpPr>
        <p:spPr>
          <a:xfrm flipH="1">
            <a:off x="6200502" y="6420149"/>
            <a:ext cx="2" cy="30587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2560E67-B2EB-66B5-E3FC-679943D6E4E6}"/>
              </a:ext>
            </a:extLst>
          </p:cNvPr>
          <p:cNvSpPr txBox="1"/>
          <p:nvPr/>
        </p:nvSpPr>
        <p:spPr>
          <a:xfrm>
            <a:off x="5085807" y="1099493"/>
            <a:ext cx="2151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捲積層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2020104020203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128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個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3X3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的捲積核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F9F4CED6-B25D-D4B0-5469-BE8F34B97825}"/>
              </a:ext>
            </a:extLst>
          </p:cNvPr>
          <p:cNvSpPr txBox="1"/>
          <p:nvPr/>
        </p:nvSpPr>
        <p:spPr>
          <a:xfrm>
            <a:off x="5020490" y="3553041"/>
            <a:ext cx="2151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捲積層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2020104020203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128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個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3X3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的捲積核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712DABF0-A881-1BBE-351B-CA42F080A52B}"/>
              </a:ext>
            </a:extLst>
          </p:cNvPr>
          <p:cNvSpPr txBox="1"/>
          <p:nvPr/>
        </p:nvSpPr>
        <p:spPr>
          <a:xfrm>
            <a:off x="5094516" y="4573161"/>
            <a:ext cx="214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BatchNormalization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2020104020203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E1C685E-20D1-B637-ADF2-D6AFF93A9F29}"/>
              </a:ext>
            </a:extLst>
          </p:cNvPr>
          <p:cNvSpPr txBox="1"/>
          <p:nvPr/>
        </p:nvSpPr>
        <p:spPr>
          <a:xfrm>
            <a:off x="5164183" y="2146816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BatchNormalization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2020104020203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D334A430-A500-9B49-A691-6A0AEEA00D42}"/>
              </a:ext>
            </a:extLst>
          </p:cNvPr>
          <p:cNvSpPr txBox="1"/>
          <p:nvPr/>
        </p:nvSpPr>
        <p:spPr>
          <a:xfrm>
            <a:off x="5854336" y="5934915"/>
            <a:ext cx="81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ReLU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2020104020203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A28003B-7B1A-7542-BB63-D22FD7EF5D4B}"/>
              </a:ext>
            </a:extLst>
          </p:cNvPr>
          <p:cNvSpPr txBox="1"/>
          <p:nvPr/>
        </p:nvSpPr>
        <p:spPr>
          <a:xfrm>
            <a:off x="5843452" y="2853988"/>
            <a:ext cx="81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ReLU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2020104020203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EBC962A-5397-0673-BEE8-C44FE8FF987E}"/>
              </a:ext>
            </a:extLst>
          </p:cNvPr>
          <p:cNvSpPr txBox="1"/>
          <p:nvPr/>
        </p:nvSpPr>
        <p:spPr>
          <a:xfrm>
            <a:off x="5947956" y="5205031"/>
            <a:ext cx="62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Add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2020104020203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3580C05A-156B-1E90-4058-07C2C8C8EEAF}"/>
              </a:ext>
            </a:extLst>
          </p:cNvPr>
          <p:cNvCxnSpPr>
            <a:cxnSpLocks/>
          </p:cNvCxnSpPr>
          <p:nvPr/>
        </p:nvCxnSpPr>
        <p:spPr>
          <a:xfrm>
            <a:off x="6209212" y="764994"/>
            <a:ext cx="174829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53422F96-F946-D58D-D9CD-5A65FF536EAE}"/>
              </a:ext>
            </a:extLst>
          </p:cNvPr>
          <p:cNvCxnSpPr/>
          <p:nvPr/>
        </p:nvCxnSpPr>
        <p:spPr>
          <a:xfrm>
            <a:off x="7959634" y="801189"/>
            <a:ext cx="0" cy="45885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64FF2540-F7FB-DCE5-95F5-04C601539AD1}"/>
              </a:ext>
            </a:extLst>
          </p:cNvPr>
          <p:cNvCxnSpPr/>
          <p:nvPr/>
        </p:nvCxnSpPr>
        <p:spPr>
          <a:xfrm flipH="1">
            <a:off x="6668589" y="5389697"/>
            <a:ext cx="12889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8595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85A7FD0-490B-2EBA-3299-491BCB0B4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34162"/>
            <a:ext cx="12302600" cy="1505178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CFC873-3762-86EF-CA17-A5A9FFA2A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131F8CF-AAA1-A550-8A64-F8CB3620BDA9}"/>
              </a:ext>
            </a:extLst>
          </p:cNvPr>
          <p:cNvSpPr txBox="1"/>
          <p:nvPr/>
        </p:nvSpPr>
        <p:spPr>
          <a:xfrm>
            <a:off x="313509" y="1105989"/>
            <a:ext cx="1142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匯入模組</a:t>
            </a:r>
          </a:p>
        </p:txBody>
      </p:sp>
    </p:spTree>
    <p:extLst>
      <p:ext uri="{BB962C8B-B14F-4D97-AF65-F5344CB8AC3E}">
        <p14:creationId xmlns:p14="http://schemas.microsoft.com/office/powerpoint/2010/main" val="491648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1AD066-708E-031F-5861-CAEAFD98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設置參數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C6E873-036A-F535-1049-8E779005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925B095-AF6E-0212-4A71-395A1F260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00A512D-AFB6-F013-174F-1D960BAB9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78" y="2339440"/>
            <a:ext cx="11803122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875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D97AC4-5A52-99FA-6D2C-FA9FF002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卷積網路函式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79C2ED-2109-AB00-00D6-25285A72D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CCC3C4-7A39-4E69-5F4E-AAB9425DD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D3B3058-0395-4D59-E4FF-AA9EC9E7D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2700337"/>
            <a:ext cx="119062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237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ECB59C-A501-B0AB-C954-67804919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殘差塊建立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CDAE563-3399-9209-90AB-5C76874AF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192" y="2213101"/>
            <a:ext cx="5972395" cy="4284764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9958A5-F00F-2AFA-9309-3F981E003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5440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660F29-0BD7-2AB2-D6BE-4223299A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建立對偶網路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46A4158-5021-6133-99CB-53AAB2DB1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138" y="1990725"/>
            <a:ext cx="7352988" cy="3868964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B55084-074B-3EB4-D8DF-A01B1A93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0584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B7195-B0E2-3FFF-543B-793EF280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建立對偶網路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8266E4D-1FAF-E670-79E4-73994C14C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141266"/>
            <a:ext cx="6493475" cy="3633787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36ED23-10C6-2B52-49D2-1EFA4F72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86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D4BB1B-5708-F1C0-3310-FBA8D47BE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/>
              <a:t>遊戲玩法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40D9BA-D848-3761-88EA-F7C7B17C8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依每種動物的移動規定移動</a:t>
            </a:r>
            <a:endParaRPr lang="en-US" altLang="zh-TW"/>
          </a:p>
          <a:p>
            <a:r>
              <a:rPr lang="zh-TW" altLang="en-US"/>
              <a:t>如果欲移動方向有敵方動物，即可捕捉騎成為持駒</a:t>
            </a:r>
            <a:endParaRPr lang="en-US" altLang="zh-TW"/>
          </a:p>
          <a:p>
            <a:r>
              <a:rPr lang="zh-TW" altLang="en-US"/>
              <a:t>把對方獅子吃掉即獲勝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98DCAD-47CD-34EB-EDD1-6AD80CCFB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F5A32A-73AF-474E-912C-399A60933CED}" type="datetime1">
              <a:rPr lang="zh-TW" altLang="en-US" smtClean="0"/>
              <a:t>2022/6/16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990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E7CAD1-B81B-647C-5B2E-AC073300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加強式學習以及賽局樹演算法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DA5F91-CE81-7A7B-A42C-FC05971BC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本次專題使用的是</a:t>
            </a:r>
            <a:r>
              <a:rPr lang="zh-TW" altLang="en-US" dirty="0">
                <a:solidFill>
                  <a:srgbClr val="FF0000"/>
                </a:solidFill>
              </a:rPr>
              <a:t>策略價值蒙地卡羅樹搜尋法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會對局部賽局進行推演，找出當下的策略</a:t>
            </a:r>
            <a:r>
              <a:rPr lang="en-US" altLang="zh-TW" dirty="0">
                <a:solidFill>
                  <a:schemeClr val="tx1"/>
                </a:solidFill>
              </a:rPr>
              <a:t>(policy)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依策略所提供的回報值</a:t>
            </a:r>
            <a:r>
              <a:rPr lang="en-US" altLang="zh-TW" dirty="0">
                <a:solidFill>
                  <a:schemeClr val="tx1"/>
                </a:solidFill>
              </a:rPr>
              <a:t>(return)</a:t>
            </a:r>
            <a:r>
              <a:rPr lang="zh-TW" altLang="en-US" dirty="0">
                <a:solidFill>
                  <a:schemeClr val="tx1"/>
                </a:solidFill>
              </a:rPr>
              <a:t>找出最大的價值</a:t>
            </a:r>
            <a:r>
              <a:rPr lang="en-US" altLang="zh-TW" dirty="0">
                <a:solidFill>
                  <a:schemeClr val="tx1"/>
                </a:solidFill>
              </a:rPr>
              <a:t>(value)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代理人</a:t>
            </a:r>
            <a:r>
              <a:rPr lang="en-US" altLang="zh-TW" dirty="0">
                <a:solidFill>
                  <a:schemeClr val="tx1"/>
                </a:solidFill>
              </a:rPr>
              <a:t>(agent)</a:t>
            </a:r>
            <a:r>
              <a:rPr lang="zh-TW" altLang="en-US" dirty="0">
                <a:solidFill>
                  <a:schemeClr val="tx1"/>
                </a:solidFill>
              </a:rPr>
              <a:t>會參考回傳的的價值來做出選擇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EFDB49-718A-0BC2-F1C4-A9752D564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6848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3AD390-BC13-F9E9-7322-A32E1E3C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9362EB-2C53-8F85-848E-FFA9D738E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152"/>
            <a:ext cx="11029615" cy="3634486"/>
          </a:xfrm>
        </p:spPr>
        <p:txBody>
          <a:bodyPr/>
          <a:lstStyle/>
          <a:p>
            <a:pPr algn="ctr"/>
            <a:r>
              <a:rPr lang="zh-TW" altLang="en-US" sz="3600" dirty="0">
                <a:solidFill>
                  <a:schemeClr val="tx1"/>
                </a:solidFill>
                <a:latin typeface="Arial Black" panose="020B0A04020102020204" pitchFamily="34" charset="0"/>
                <a:ea typeface="+mn-ea"/>
              </a:rPr>
              <a:t>策略價值蒙地卡羅樹搜尋法</a:t>
            </a:r>
            <a:r>
              <a:rPr lang="en-US" altLang="zh-TW" sz="3600" dirty="0">
                <a:solidFill>
                  <a:schemeClr val="tx1"/>
                </a:solidFill>
                <a:latin typeface="Arial Black" panose="020B0A04020102020204" pitchFamily="34" charset="0"/>
                <a:ea typeface="+mn-ea"/>
              </a:rPr>
              <a:t>(pv_mcts.py)</a:t>
            </a:r>
          </a:p>
          <a:p>
            <a:pPr marL="0" indent="0" algn="ctr">
              <a:buNone/>
            </a:pPr>
            <a:endParaRPr lang="zh-TW" altLang="en-US" sz="3600" dirty="0">
              <a:solidFill>
                <a:schemeClr val="tx1"/>
              </a:solidFill>
              <a:latin typeface="Arial Black" panose="020B0A04020102020204" pitchFamily="34" charset="0"/>
              <a:ea typeface="+mn-ea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617689-FD8C-7A3B-ED78-85E8EBFFB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42833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786FC-C2A8-D22C-9AC7-23815523D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初始化設定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1857CC5-5EF3-1466-BE43-A3BA01735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490357"/>
            <a:ext cx="7953375" cy="3057525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E0AC40-D914-D169-D845-BB120E72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84116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E2B1BA-3B4F-1211-3533-8F610AF5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選擇下一步動作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CF115A7-BF40-FD4E-CF63-DB5D5C8E4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192" y="2892857"/>
            <a:ext cx="9315450" cy="2200275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95FAD0-B177-7F21-1341-C1801B970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32277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2BFBCE-BFF1-66F6-EBC4-AA79FE6E8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469" y="584021"/>
            <a:ext cx="11029616" cy="1188720"/>
          </a:xfrm>
        </p:spPr>
        <p:txBody>
          <a:bodyPr/>
          <a:lstStyle/>
          <a:p>
            <a:r>
              <a:rPr lang="zh-TW" altLang="en-US" dirty="0"/>
              <a:t>找尋最大試驗次數節點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C2D246-F220-EECB-9627-D7ABCEDFA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868E5E8A-B725-5D4A-7723-A40CB71D3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309" y="2582470"/>
            <a:ext cx="5435968" cy="3633787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9A5A4D0-05A2-5D50-D2CA-F97E22F6D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09" y="1772741"/>
            <a:ext cx="7106642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344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71079B07-82BB-6039-D015-A0C80AAB2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097" y="2137660"/>
            <a:ext cx="7829550" cy="2752725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7E8E58-7F72-B909-6CDE-75430A902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F6E0BE-12E8-91E2-D3AE-9DED8C77AEB4}"/>
              </a:ext>
            </a:extLst>
          </p:cNvPr>
          <p:cNvSpPr txBox="1"/>
          <p:nvPr/>
        </p:nvSpPr>
        <p:spPr>
          <a:xfrm>
            <a:off x="505097" y="1001564"/>
            <a:ext cx="11105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all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Node </a:t>
            </a:r>
            <a:r>
              <a:rPr kumimoji="0" lang="zh-TW" altLang="en-US" sz="2800" b="1" i="0" u="none" strike="noStrike" kern="1200" cap="all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資料結構</a:t>
            </a:r>
          </a:p>
        </p:txBody>
      </p:sp>
    </p:spTree>
    <p:extLst>
      <p:ext uri="{BB962C8B-B14F-4D97-AF65-F5344CB8AC3E}">
        <p14:creationId xmlns:p14="http://schemas.microsoft.com/office/powerpoint/2010/main" val="7588627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AB21F-E3A8-A357-5D66-A5A7EB31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條件判斷</a:t>
            </a:r>
            <a:r>
              <a:rPr lang="en-US" altLang="zh-TW" dirty="0"/>
              <a:t>(</a:t>
            </a:r>
            <a:r>
              <a:rPr lang="zh-TW" altLang="en-US" dirty="0"/>
              <a:t>無子節點以及終局時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AF38C0D-81F8-448E-1929-22E19477A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225170"/>
            <a:ext cx="6892839" cy="4198744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DD1F63-6C0A-9C4E-5111-94FE78A49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26031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68D5AE-D863-E679-85FF-FA1BB622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預測</a:t>
            </a:r>
            <a:r>
              <a:rPr lang="en-US" altLang="zh-TW" dirty="0"/>
              <a:t>(</a:t>
            </a:r>
            <a:r>
              <a:rPr lang="zh-TW" altLang="en-US" dirty="0"/>
              <a:t>當沒有子節點時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A19EF2-AB83-5414-333D-9E60D534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3EEC98A7-AA89-06A4-D7EA-9538FDA65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6275" y="2122959"/>
            <a:ext cx="7796021" cy="4068872"/>
          </a:xfrm>
        </p:spPr>
      </p:pic>
    </p:spTree>
    <p:extLst>
      <p:ext uri="{BB962C8B-B14F-4D97-AF65-F5344CB8AC3E}">
        <p14:creationId xmlns:p14="http://schemas.microsoft.com/office/powerpoint/2010/main" val="19170983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6F595-0B66-629E-B46B-98D987F1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條件判斷</a:t>
            </a:r>
            <a:r>
              <a:rPr lang="en-US" altLang="zh-TW" dirty="0"/>
              <a:t>(</a:t>
            </a:r>
            <a:r>
              <a:rPr lang="zh-TW" altLang="en-US" dirty="0"/>
              <a:t>有子節點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9455F87-C08B-82DB-7506-41937C9EE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359728"/>
            <a:ext cx="7677150" cy="2447925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C35538-1DC9-25FF-4394-D10132DF1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34724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253351-54B9-B046-6681-8C41A824D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依照</a:t>
            </a:r>
            <a:r>
              <a:rPr lang="en-US" altLang="zh-TW" dirty="0"/>
              <a:t>PUCT</a:t>
            </a:r>
            <a:r>
              <a:rPr lang="zh-TW" altLang="en-US" dirty="0"/>
              <a:t>公式找到最大節點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4EF4646-BE1C-B3DF-DE91-1E997B79E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128" y="2227679"/>
            <a:ext cx="11327744" cy="2739446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298FD8-1B77-42F3-6912-1AA07FFE5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8096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7F38B-48F1-335B-ADD7-27A7169F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/>
              <a:t>遊戲玩法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C6A449C-7BDF-7C33-4FD2-D95A88BC7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775" y="1369769"/>
            <a:ext cx="3976559" cy="4786075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E996D8-A045-9565-407D-14D8F26EE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F5A32A-73AF-474E-912C-399A60933CED}" type="datetime1">
              <a:rPr lang="zh-TW" altLang="en-US" smtClean="0"/>
              <a:t>2022/6/16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7024092-8BAF-EC26-48E9-2F811BEE2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841" y="1369768"/>
            <a:ext cx="4094198" cy="47860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5910815-F52E-61F1-1414-5294B79C4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141" y="2499381"/>
            <a:ext cx="1813717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66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8B6AF6-5D29-9DA5-8DE3-09679D169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PUCT</a:t>
            </a:r>
            <a:r>
              <a:rPr lang="zh-TW" altLang="en-US" dirty="0"/>
              <a:t>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AC17CF5-CB0C-B547-7AE5-7A0069A462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r>
                  <a:rPr lang="en-US" altLang="zh-TW" dirty="0"/>
                  <a:t>CT</a:t>
                </a:r>
                <a:r>
                  <a:rPr lang="zh-TW" altLang="en-US" dirty="0"/>
                  <a:t> </a:t>
                </a:r>
                <a:r>
                  <a:rPr lang="en-US" altLang="zh-TW" sz="2800" dirty="0"/>
                  <a:t>=</a:t>
                </a:r>
                <a:r>
                  <a:rPr lang="zh-TW" alt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𝑝𝑢𝑐𝑡</m:t>
                        </m:r>
                      </m:sub>
                    </m:sSub>
                  </m:oMath>
                </a14:m>
                <a:r>
                  <a:rPr lang="en-US" altLang="zh-TW" sz="2800" dirty="0"/>
                  <a:t>*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rad>
                      </m:num>
                      <m:den>
                        <m:eqArr>
                          <m:eqArr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/>
                        </m:eqArr>
                      </m:den>
                    </m:f>
                  </m:oMath>
                </a14:m>
                <a:endParaRPr lang="en-US" altLang="zh-TW" sz="2800" dirty="0"/>
              </a:p>
              <a:p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此節點的累計價值</a:t>
                </a:r>
                <a:r>
                  <a:rPr lang="en-US" altLang="zh-TW" sz="20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TW" altLang="en-US" sz="2000" dirty="0"/>
                  <a:t>此節點的試驗次數</a:t>
                </a:r>
                <a:endParaRPr lang="en-US" altLang="zh-TW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𝑝𝑢𝑐𝑡</m:t>
                        </m:r>
                      </m:sub>
                    </m:sSub>
                  </m:oMath>
                </a14:m>
                <a:r>
                  <a:rPr lang="zh-TW" altLang="en-US" sz="2000" dirty="0"/>
                  <a:t>用於調整</a:t>
                </a:r>
                <a:r>
                  <a:rPr lang="en-US" altLang="zh-TW" sz="2000" dirty="0"/>
                  <a:t>“</a:t>
                </a:r>
                <a:r>
                  <a:rPr lang="zh-TW" altLang="en-US" sz="2000" dirty="0"/>
                  <a:t>勝率</a:t>
                </a:r>
                <a:r>
                  <a:rPr lang="en-US" altLang="zh-TW" sz="2000" dirty="0"/>
                  <a:t>”</a:t>
                </a:r>
                <a:r>
                  <a:rPr lang="zh-TW" altLang="en-US" sz="2000" dirty="0"/>
                  <a:t>以及</a:t>
                </a:r>
                <a:r>
                  <a:rPr lang="en-US" altLang="zh-TW" sz="2000" dirty="0"/>
                  <a:t>“</a:t>
                </a:r>
                <a:r>
                  <a:rPr lang="zh-TW" altLang="en-US" sz="2000" dirty="0"/>
                  <a:t>棋步預測機率 </a:t>
                </a:r>
                <a:r>
                  <a:rPr lang="en-US" altLang="zh-TW" sz="2000" dirty="0"/>
                  <a:t>X </a:t>
                </a:r>
                <a:r>
                  <a:rPr lang="zh-TW" altLang="en-US" sz="2000" dirty="0"/>
                  <a:t>偏值</a:t>
                </a:r>
                <a:r>
                  <a:rPr lang="en-US" altLang="zh-TW" sz="2000" dirty="0"/>
                  <a:t>”</a:t>
                </a:r>
                <a:r>
                  <a:rPr lang="zh-TW" altLang="en-US" sz="2000" dirty="0"/>
                  <a:t>之平衡的常數</a:t>
                </a:r>
                <a:r>
                  <a:rPr lang="en-US" altLang="zh-TW" sz="2000" dirty="0"/>
                  <a:t>(</a:t>
                </a:r>
                <a:r>
                  <a:rPr lang="zh-TW" altLang="en-US" sz="2000" dirty="0"/>
                  <a:t>決定答案偏向雖機與否</a:t>
                </a:r>
                <a:r>
                  <a:rPr lang="en-US" altLang="zh-TW" sz="2000" dirty="0"/>
                  <a:t>) 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棋步的分布機率</a:t>
                </a:r>
                <a:endParaRPr lang="en-US" altLang="zh-TW" sz="2000" dirty="0"/>
              </a:p>
              <a:p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累計試驗次數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AC17CF5-CB0C-B547-7AE5-7A0069A462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DAC498-EC51-3A4E-8AD8-9BD56A35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F9CF2FC-B218-4A7D-9064-9C34E74A52A0}"/>
              </a:ext>
            </a:extLst>
          </p:cNvPr>
          <p:cNvSpPr txBox="1"/>
          <p:nvPr/>
        </p:nvSpPr>
        <p:spPr>
          <a:xfrm>
            <a:off x="1685807" y="2638425"/>
            <a:ext cx="800219" cy="1905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[</a:t>
            </a: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2020104020203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22DB6F0-2247-4542-A3FB-B8F2F9AFCADC}"/>
              </a:ext>
            </a:extLst>
          </p:cNvPr>
          <p:cNvSpPr txBox="1"/>
          <p:nvPr/>
        </p:nvSpPr>
        <p:spPr>
          <a:xfrm>
            <a:off x="2395363" y="2638425"/>
            <a:ext cx="1107996" cy="3238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[</a:t>
            </a:r>
            <a:endParaRPr kumimoji="0" lang="zh-TW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2020104020203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921DE65-387B-80F7-ABC7-18FB5F4E2834}"/>
              </a:ext>
            </a:extLst>
          </p:cNvPr>
          <p:cNvSpPr txBox="1"/>
          <p:nvPr/>
        </p:nvSpPr>
        <p:spPr>
          <a:xfrm>
            <a:off x="3286007" y="2638425"/>
            <a:ext cx="800219" cy="1905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[</a:t>
            </a: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2020104020203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53EAA15-70EB-F76A-9167-DA21FC560F40}"/>
              </a:ext>
            </a:extLst>
          </p:cNvPr>
          <p:cNvSpPr txBox="1"/>
          <p:nvPr/>
        </p:nvSpPr>
        <p:spPr>
          <a:xfrm>
            <a:off x="4055807" y="2657475"/>
            <a:ext cx="800219" cy="1905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[</a:t>
            </a: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2020104020203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B49369D-B8FE-D11A-D0A2-0F627ED43283}"/>
              </a:ext>
            </a:extLst>
          </p:cNvPr>
          <p:cNvSpPr txBox="1"/>
          <p:nvPr/>
        </p:nvSpPr>
        <p:spPr>
          <a:xfrm>
            <a:off x="1606744" y="2304979"/>
            <a:ext cx="90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成功率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13C6C38-DC0E-13ED-98A4-C6B2F2797625}"/>
              </a:ext>
            </a:extLst>
          </p:cNvPr>
          <p:cNvSpPr txBox="1"/>
          <p:nvPr/>
        </p:nvSpPr>
        <p:spPr>
          <a:xfrm>
            <a:off x="2947820" y="1417534"/>
            <a:ext cx="1138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調整平衡的常數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C43BD1E-79C1-47F6-62C4-65246A562AE5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949361" y="2063865"/>
            <a:ext cx="306465" cy="5745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FB9BA5B-33C4-26BD-C6A0-856EACE4C693}"/>
              </a:ext>
            </a:extLst>
          </p:cNvPr>
          <p:cNvSpPr txBox="1"/>
          <p:nvPr/>
        </p:nvSpPr>
        <p:spPr>
          <a:xfrm>
            <a:off x="4109633" y="1186701"/>
            <a:ext cx="1140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棋步的機率分布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7D6EFBB-5F4C-2BEA-EA1D-FF29699EA58D}"/>
              </a:ext>
            </a:extLst>
          </p:cNvPr>
          <p:cNvSpPr txBox="1"/>
          <p:nvPr/>
        </p:nvSpPr>
        <p:spPr>
          <a:xfrm>
            <a:off x="5937439" y="1655309"/>
            <a:ext cx="90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偏值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639873D-33D4-E0CF-E6EA-3BDFBDF8E3CD}"/>
              </a:ext>
            </a:extLst>
          </p:cNvPr>
          <p:cNvCxnSpPr>
            <a:cxnSpLocks/>
          </p:cNvCxnSpPr>
          <p:nvPr/>
        </p:nvCxnSpPr>
        <p:spPr>
          <a:xfrm flipV="1">
            <a:off x="3863995" y="2024641"/>
            <a:ext cx="591921" cy="5507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D2F2E62-DDA9-07E0-2F1F-1F97187C9276}"/>
              </a:ext>
            </a:extLst>
          </p:cNvPr>
          <p:cNvCxnSpPr>
            <a:cxnSpLocks/>
          </p:cNvCxnSpPr>
          <p:nvPr/>
        </p:nvCxnSpPr>
        <p:spPr>
          <a:xfrm flipV="1">
            <a:off x="4680068" y="2059419"/>
            <a:ext cx="1230171" cy="6148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2781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2BFBCE-BFF1-66F6-EBC4-AA79FE6E8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469" y="584021"/>
            <a:ext cx="11029616" cy="1188720"/>
          </a:xfrm>
        </p:spPr>
        <p:txBody>
          <a:bodyPr/>
          <a:lstStyle/>
          <a:p>
            <a:r>
              <a:rPr lang="zh-TW" altLang="en-US" dirty="0"/>
              <a:t>找尋最大試驗次數節點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C2D246-F220-EECB-9627-D7ABCEDFA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868E5E8A-B725-5D4A-7723-A40CB71D3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309" y="2582470"/>
            <a:ext cx="5435968" cy="3633787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9A5A4D0-05A2-5D50-D2CA-F97E22F6D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09" y="1772741"/>
            <a:ext cx="7106642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185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C602CA-E0D3-73E4-B0C4-B5DAC2E7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得到傳入的每個節點的試驗次數陣列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0C1E6AE-47B8-F511-EA64-F4AEF3BC5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924016"/>
            <a:ext cx="6905625" cy="1981200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55358C-B7BA-B028-7FC8-DAEC8A18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2503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2BFBCE-BFF1-66F6-EBC4-AA79FE6E8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469" y="584021"/>
            <a:ext cx="11029616" cy="1188720"/>
          </a:xfrm>
        </p:spPr>
        <p:txBody>
          <a:bodyPr/>
          <a:lstStyle/>
          <a:p>
            <a:r>
              <a:rPr lang="zh-TW" altLang="en-US" dirty="0"/>
              <a:t>找尋最大試驗次數節點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C2D246-F220-EECB-9627-D7ABCEDFA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868E5E8A-B725-5D4A-7723-A40CB71D3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309" y="2582470"/>
            <a:ext cx="5435968" cy="3633787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9A5A4D0-05A2-5D50-D2CA-F97E22F6D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09" y="1772741"/>
            <a:ext cx="7106642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794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90918B-1DA5-C862-8F4E-F8A5C1ADC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波茲曼分布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2935AE8-7751-FF8F-9CB1-163BAAE6A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3950426"/>
            <a:ext cx="10096893" cy="1827280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AE61B4-44A3-26D0-9200-B7B348E7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89B484D-C285-0D18-738F-21261851A77A}"/>
              </a:ext>
            </a:extLst>
          </p:cNvPr>
          <p:cNvSpPr txBox="1"/>
          <p:nvPr/>
        </p:nvSpPr>
        <p:spPr>
          <a:xfrm>
            <a:off x="581192" y="2400300"/>
            <a:ext cx="6762750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當溫度參數為零時，則試驗次數最多的棋步被選擇的機率為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100%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所以訓練初期可以不設為零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增加棋步變化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)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，後期要分出勝負時設為零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非常警慎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2020104020203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95248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560C75-FFFE-16CF-90F2-3475C801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波茲曼分布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5227A94-8D0D-353E-E91E-E48EEEA3ED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2340864"/>
                <a:ext cx="4676608" cy="3634486"/>
              </a:xfrm>
            </p:spPr>
            <p:txBody>
              <a:bodyPr/>
              <a:lstStyle/>
              <a:p>
                <a:r>
                  <a:rPr lang="zh-TW" altLang="en-US" dirty="0"/>
                  <a:t>波茲曼分布         </a:t>
                </a:r>
                <a:r>
                  <a:rPr lang="en-US" altLang="zh-TW" dirty="0"/>
                  <a:t>=          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4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4000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TW" sz="4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4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sz="4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TW" sz="4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4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4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TW" sz="4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4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TW" sz="4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f>
                                  <m:fPr>
                                    <m:ctrlPr>
                                      <a:rPr lang="en-US" altLang="zh-TW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4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r>
                  <a:rPr lang="zh-TW" altLang="en-US" sz="4000" dirty="0"/>
                  <a:t>   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5227A94-8D0D-353E-E91E-E48EEEA3ED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2340864"/>
                <a:ext cx="4676608" cy="3634486"/>
              </a:xfrm>
              <a:blipFill>
                <a:blip r:embed="rId2"/>
                <a:stretch>
                  <a:fillRect l="-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D0D3E2-A85F-2944-28D7-9961936D4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D924631-DE37-02DC-797C-0E365ACAF441}"/>
              </a:ext>
            </a:extLst>
          </p:cNvPr>
          <p:cNvSpPr txBox="1"/>
          <p:nvPr/>
        </p:nvSpPr>
        <p:spPr>
          <a:xfrm>
            <a:off x="3243382" y="2965895"/>
            <a:ext cx="1661993" cy="4457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[</a:t>
            </a:r>
            <a:endParaRPr kumimoji="0" lang="zh-TW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2020104020203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BB032E1-5C03-1A41-F4F8-EFBD6CD61121}"/>
              </a:ext>
            </a:extLst>
          </p:cNvPr>
          <p:cNvSpPr txBox="1"/>
          <p:nvPr/>
        </p:nvSpPr>
        <p:spPr>
          <a:xfrm rot="10800000">
            <a:off x="2995732" y="4708970"/>
            <a:ext cx="1661993" cy="9262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[</a:t>
            </a:r>
            <a:endParaRPr kumimoji="0" lang="zh-TW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2020104020203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2CF5E8-A866-9AF2-3F87-A34B989211E6}"/>
              </a:ext>
            </a:extLst>
          </p:cNvPr>
          <p:cNvSpPr txBox="1"/>
          <p:nvPr/>
        </p:nvSpPr>
        <p:spPr>
          <a:xfrm>
            <a:off x="3014781" y="2038350"/>
            <a:ext cx="2119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在某種情況下採取某種動作的機率的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1/r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次方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D72582B-206C-716B-3420-09CC98A55598}"/>
              </a:ext>
            </a:extLst>
          </p:cNvPr>
          <p:cNvSpPr txBox="1"/>
          <p:nvPr/>
        </p:nvSpPr>
        <p:spPr>
          <a:xfrm>
            <a:off x="2929056" y="5635181"/>
            <a:ext cx="2119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在某種情況下採取某種動作的機率的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1/r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次方之總和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53897C7-D4C3-CC4A-2428-0757F61466A9}"/>
                  </a:ext>
                </a:extLst>
              </p:cNvPr>
              <p:cNvSpPr txBox="1"/>
              <p:nvPr/>
            </p:nvSpPr>
            <p:spPr>
              <a:xfrm>
                <a:off x="5735636" y="3766796"/>
                <a:ext cx="562927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TW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N</m:t>
                    </m:r>
                  </m:oMath>
                </a14:m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ranklin Gothic Book" panose="020B0502020104020203"/>
                    <a:ea typeface="微軟正黑體" panose="020B0604030504040204" pitchFamily="34" charset="-120"/>
                    <a:cs typeface="+mn-cs"/>
                  </a:rPr>
                  <a:t>:</a:t>
                </a:r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ranklin Gothic Book" panose="020B0502020104020203"/>
                    <a:ea typeface="微軟正黑體" panose="020B0604030504040204" pitchFamily="34" charset="-120"/>
                    <a:cs typeface="+mn-cs"/>
                  </a:rPr>
                  <a:t>採取動作的機率分布所組合而成的陣列</a:t>
                </a:r>
                <a:endPara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Book" panose="020B0502020104020203"/>
                  <a:ea typeface="微軟正黑體" panose="020B0604030504040204" pitchFamily="34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𝑟</m:t>
                    </m:r>
                  </m:oMath>
                </a14:m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ranklin Gothic Book" panose="020B0502020104020203"/>
                    <a:ea typeface="微軟正黑體" panose="020B0604030504040204" pitchFamily="34" charset="-120"/>
                    <a:cs typeface="+mn-cs"/>
                  </a:rPr>
                  <a:t>:</a:t>
                </a:r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ranklin Gothic Book" panose="020B0502020104020203"/>
                    <a:ea typeface="微軟正黑體" panose="020B0604030504040204" pitchFamily="34" charset="-120"/>
                    <a:cs typeface="+mn-cs"/>
                  </a:rPr>
                  <a:t>溫度參數</a:t>
                </a:r>
                <a:endPara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Book" panose="020B0502020104020203"/>
                  <a:ea typeface="微軟正黑體" panose="020B0604030504040204" pitchFamily="34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N</m:t>
                        </m:r>
                      </m:e>
                      <m:sub>
                        <m: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ranklin Gothic Book" panose="020B0502020104020203"/>
                    <a:ea typeface="微軟正黑體" panose="020B0604030504040204" pitchFamily="34" charset="-120"/>
                    <a:cs typeface="+mn-cs"/>
                  </a:rPr>
                  <a:t>:</a:t>
                </a:r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ranklin Gothic Book" panose="020B0502020104020203"/>
                    <a:ea typeface="微軟正黑體" panose="020B0604030504040204" pitchFamily="34" charset="-120"/>
                    <a:cs typeface="+mn-cs"/>
                  </a:rPr>
                  <a:t>採取某動作的機率</a:t>
                </a:r>
                <a:endPara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Book" panose="020B0502020104020203"/>
                  <a:ea typeface="微軟正黑體" panose="020B0604030504040204" pitchFamily="34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TW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altLang="zh-TW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:</m:t>
                      </m:r>
                      <m:r>
                        <a:rPr kumimoji="0" lang="zh-TW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動作數</m:t>
                      </m:r>
                    </m:oMath>
                  </m:oMathPara>
                </a14:m>
                <a:endPara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Book" panose="020B0502020104020203"/>
                  <a:ea typeface="微軟正黑體" panose="020B0604030504040204" pitchFamily="34" charset="-120"/>
                  <a:cs typeface="+mn-cs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53897C7-D4C3-CC4A-2428-0757F6146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636" y="3766796"/>
                <a:ext cx="5629275" cy="1200329"/>
              </a:xfrm>
              <a:prstGeom prst="rect">
                <a:avLst/>
              </a:prstGeom>
              <a:blipFill>
                <a:blip r:embed="rId3"/>
                <a:stretch>
                  <a:fillRect t="-3046" b="-10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662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74CA2B-3031-2DC9-71CE-0C833008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78874E-7036-8A65-C3AE-5985F3E76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TW" sz="3600" dirty="0">
                <a:solidFill>
                  <a:schemeClr val="tx1"/>
                </a:solidFill>
                <a:latin typeface="Arial Black" panose="020B0A04020102020204" pitchFamily="34" charset="0"/>
                <a:ea typeface="+mn-ea"/>
              </a:rPr>
              <a:t>self_play.py</a:t>
            </a:r>
            <a:r>
              <a:rPr lang="zh-TW" altLang="en-US" sz="3600" dirty="0">
                <a:solidFill>
                  <a:schemeClr val="tx1"/>
                </a:solidFill>
                <a:latin typeface="Arial Black" panose="020B0A04020102020204" pitchFamily="34" charset="0"/>
                <a:ea typeface="+mn-ea"/>
              </a:rPr>
              <a:t>自我對弈模組</a:t>
            </a:r>
            <a:r>
              <a:rPr lang="en-US" altLang="zh-TW" sz="3600" dirty="0">
                <a:solidFill>
                  <a:schemeClr val="tx1"/>
                </a:solidFill>
                <a:latin typeface="Arial Black" panose="020B0A04020102020204" pitchFamily="34" charset="0"/>
                <a:ea typeface="+mn-ea"/>
              </a:rPr>
              <a:t>(</a:t>
            </a:r>
            <a:r>
              <a:rPr lang="zh-TW" altLang="en-US" sz="3600" dirty="0">
                <a:solidFill>
                  <a:schemeClr val="tx1"/>
                </a:solidFill>
                <a:latin typeface="Arial Black" panose="020B0A04020102020204" pitchFamily="34" charset="0"/>
                <a:ea typeface="+mn-ea"/>
              </a:rPr>
              <a:t>產生訓練集</a:t>
            </a:r>
            <a:r>
              <a:rPr lang="en-US" altLang="zh-TW" sz="3600" dirty="0">
                <a:solidFill>
                  <a:schemeClr val="tx1"/>
                </a:solidFill>
                <a:latin typeface="Arial Black" panose="020B0A04020102020204" pitchFamily="34" charset="0"/>
                <a:ea typeface="+mn-ea"/>
              </a:rPr>
              <a:t>)</a:t>
            </a:r>
            <a:endParaRPr lang="zh-TW" altLang="en-US" sz="3600" dirty="0">
              <a:solidFill>
                <a:schemeClr val="tx1"/>
              </a:solidFill>
              <a:latin typeface="Arial Black" panose="020B0A04020102020204" pitchFamily="34" charset="0"/>
              <a:ea typeface="+mn-ea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2188D9-88F8-7E10-8A00-9E91CE740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0318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8BB462-A12C-9607-B487-516B3543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rPr>
              <a:t>初始化設定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9A7541-DAA1-548A-73E3-7BB184A4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C1603E1B-6444-AAAD-2C9C-DCDD517DE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123849"/>
            <a:ext cx="6996697" cy="4031995"/>
          </a:xfrm>
        </p:spPr>
      </p:pic>
    </p:spTree>
    <p:extLst>
      <p:ext uri="{BB962C8B-B14F-4D97-AF65-F5344CB8AC3E}">
        <p14:creationId xmlns:p14="http://schemas.microsoft.com/office/powerpoint/2010/main" val="27319276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229C12D-313D-1788-222A-C81222ADB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637" y="1476375"/>
            <a:ext cx="8818291" cy="4644300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9110B9-B460-2EB0-84A4-9EE806FA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F2CC44-FB91-267D-AE2D-BC45E3DC093E}"/>
              </a:ext>
            </a:extLst>
          </p:cNvPr>
          <p:cNvSpPr txBox="1"/>
          <p:nvPr/>
        </p:nvSpPr>
        <p:spPr>
          <a:xfrm>
            <a:off x="190667" y="801536"/>
            <a:ext cx="11029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1" i="0" u="none" strike="noStrike" kern="1200" cap="all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自我對弈</a:t>
            </a:r>
            <a:r>
              <a:rPr kumimoji="0" lang="en-US" altLang="zh-TW" sz="2800" b="1" i="0" u="none" strike="noStrike" kern="1200" cap="all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(500</a:t>
            </a:r>
            <a:r>
              <a:rPr kumimoji="0" lang="zh-TW" altLang="en-US" sz="2800" b="1" i="0" u="none" strike="noStrike" kern="1200" cap="all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次</a:t>
            </a:r>
            <a:r>
              <a:rPr kumimoji="0" lang="en-US" altLang="zh-TW" sz="2800" b="1" i="0" u="none" strike="noStrike" kern="1200" cap="all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)</a:t>
            </a:r>
            <a:endParaRPr kumimoji="0" lang="zh-TW" altLang="en-US" sz="2800" b="1" i="0" u="none" strike="noStrike" kern="1200" cap="all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5953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6A5A24-C2F3-3C8B-9C8A-1C41819BC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85" y="709449"/>
            <a:ext cx="11029616" cy="643101"/>
          </a:xfrm>
        </p:spPr>
        <p:txBody>
          <a:bodyPr/>
          <a:lstStyle/>
          <a:p>
            <a:r>
              <a:rPr lang="zh-TW" altLang="en-US" dirty="0"/>
              <a:t>玩一次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B348E89-7613-ACBF-784B-97C173666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085" y="1352550"/>
            <a:ext cx="7278083" cy="5436489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6456EF-F638-3A70-B617-607FC15D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241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AC263D-9312-D434-C8C5-FC4303610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F5A32A-73AF-474E-912C-399A60933CED}" type="datetime1">
              <a:rPr lang="zh-TW" altLang="en-US" smtClean="0"/>
              <a:t>2022/6/16</a:t>
            </a:fld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DE1157F-B5AA-2A49-989F-97AFFCD5AAEB}"/>
              </a:ext>
            </a:extLst>
          </p:cNvPr>
          <p:cNvSpPr txBox="1"/>
          <p:nvPr/>
        </p:nvSpPr>
        <p:spPr>
          <a:xfrm>
            <a:off x="581191" y="1121919"/>
            <a:ext cx="11029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>
                <a:latin typeface="Arial Black" panose="020B0A04020102020204" pitchFamily="34" charset="0"/>
              </a:rPr>
              <a:t>game.py</a:t>
            </a:r>
            <a:endParaRPr lang="zh-TW" altLang="en-US" sz="3600">
              <a:latin typeface="Arial Black" panose="020B0A04020102020204" pitchFamily="34" charset="0"/>
            </a:endParaRPr>
          </a:p>
        </p:txBody>
      </p:sp>
      <p:pic>
        <p:nvPicPr>
          <p:cNvPr id="10" name="內容版面配置區 6">
            <a:extLst>
              <a:ext uri="{FF2B5EF4-FFF2-40B4-BE49-F238E27FC236}">
                <a16:creationId xmlns:a16="http://schemas.microsoft.com/office/drawing/2014/main" id="{2E4DFC8A-8805-3E09-0014-F6BE11AEB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191" y="1919611"/>
            <a:ext cx="6267994" cy="3018777"/>
          </a:xfrm>
        </p:spPr>
      </p:pic>
    </p:spTree>
    <p:extLst>
      <p:ext uri="{BB962C8B-B14F-4D97-AF65-F5344CB8AC3E}">
        <p14:creationId xmlns:p14="http://schemas.microsoft.com/office/powerpoint/2010/main" val="23152532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0F60C5-B3EF-7CCE-00FA-AEF60676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計算局勢價值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00E919B-FB61-1C4C-2504-DDE34145B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192" y="2630624"/>
            <a:ext cx="10830489" cy="1962807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5BB6FF-5F9D-0F28-B8FD-4B9635FD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95939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229C12D-313D-1788-222A-C81222ADB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637" y="1476375"/>
            <a:ext cx="8818291" cy="4644300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9110B9-B460-2EB0-84A4-9EE806FA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F2CC44-FB91-267D-AE2D-BC45E3DC093E}"/>
              </a:ext>
            </a:extLst>
          </p:cNvPr>
          <p:cNvSpPr txBox="1"/>
          <p:nvPr/>
        </p:nvSpPr>
        <p:spPr>
          <a:xfrm>
            <a:off x="190667" y="801536"/>
            <a:ext cx="11029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1" i="0" u="none" strike="noStrike" kern="1200" cap="all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自我對弈</a:t>
            </a:r>
            <a:r>
              <a:rPr kumimoji="0" lang="en-US" altLang="zh-TW" sz="2800" b="1" i="0" u="none" strike="noStrike" kern="1200" cap="all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(500</a:t>
            </a:r>
            <a:r>
              <a:rPr kumimoji="0" lang="zh-TW" altLang="en-US" sz="2800" b="1" i="0" u="none" strike="noStrike" kern="1200" cap="all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次</a:t>
            </a:r>
            <a:r>
              <a:rPr kumimoji="0" lang="en-US" altLang="zh-TW" sz="2800" b="1" i="0" u="none" strike="noStrike" kern="1200" cap="all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)</a:t>
            </a:r>
            <a:endParaRPr kumimoji="0" lang="zh-TW" altLang="en-US" sz="2800" b="1" i="0" u="none" strike="noStrike" kern="1200" cap="all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5054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CF9370-14D1-F38C-B186-0CEB9726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資料儲存函式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E5D5186-0406-AF69-886A-77CF7D7CF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383" y="2836930"/>
            <a:ext cx="11020425" cy="2590800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0C803D-D9D8-021A-9D95-39B82AB19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14278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6FDA50-EAA2-3B4F-3CDB-F5253FA2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370A08-129C-533A-F085-E4EE3D8C4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TW" sz="3600" dirty="0">
                <a:solidFill>
                  <a:schemeClr val="tx1"/>
                </a:solidFill>
                <a:latin typeface="Arial Black" panose="020B0A04020102020204" pitchFamily="34" charset="0"/>
                <a:ea typeface="+mn-ea"/>
              </a:rPr>
              <a:t>train_network.py</a:t>
            </a:r>
            <a:r>
              <a:rPr lang="zh-TW" altLang="en-US" sz="3600" dirty="0">
                <a:solidFill>
                  <a:schemeClr val="tx1"/>
                </a:solidFill>
                <a:latin typeface="Arial Black" panose="020B0A04020102020204" pitchFamily="34" charset="0"/>
                <a:ea typeface="+mn-ea"/>
              </a:rPr>
              <a:t>訓練模組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0BBEBF-DF0C-87DF-D514-215211B7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17440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47F54E-FE87-ADB3-1367-4A20659D6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初始化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3F26D9E-C8E7-6FC4-AC32-3CB913466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837" y="2486819"/>
            <a:ext cx="10982325" cy="3343275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2171C1-3602-D3A8-974D-6CFC31B6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54483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9784E-551A-F6DF-43DB-67D0F837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匯入訓練集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D1CDE3C-BE9F-CF16-91FB-32AD4C434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22" y="2166813"/>
            <a:ext cx="11288235" cy="1853134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6BE614-A1CA-41D8-FE67-867AAF5E2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10593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A58BAC-2C00-01B7-9E49-AD41ED9DD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06" y="769439"/>
            <a:ext cx="11029616" cy="671676"/>
          </a:xfrm>
        </p:spPr>
        <p:txBody>
          <a:bodyPr/>
          <a:lstStyle/>
          <a:p>
            <a:r>
              <a:rPr lang="zh-TW" altLang="en-US" dirty="0"/>
              <a:t>訓練對偶網路</a:t>
            </a:r>
            <a:r>
              <a:rPr lang="en-US" altLang="zh-TW" dirty="0"/>
              <a:t>(</a:t>
            </a:r>
            <a:r>
              <a:rPr lang="zh-TW" altLang="en-US" dirty="0"/>
              <a:t>改變訓練集陣列排列方式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78E9FF6-14A9-D7BB-5A91-6B05CEE39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3806" y="1533526"/>
            <a:ext cx="9890914" cy="4676774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F98CCE-D942-10E4-784C-6E4C312A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18688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31E43C-7738-9F30-F7AA-8B1090BDA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67" y="828675"/>
            <a:ext cx="11029616" cy="557376"/>
          </a:xfrm>
        </p:spPr>
        <p:txBody>
          <a:bodyPr>
            <a:normAutofit/>
          </a:bodyPr>
          <a:lstStyle/>
          <a:p>
            <a:r>
              <a:rPr lang="zh-TW" altLang="en-US" dirty="0"/>
              <a:t>調整</a:t>
            </a:r>
            <a:r>
              <a:rPr lang="en-US" altLang="zh-TW" dirty="0"/>
              <a:t>callback</a:t>
            </a:r>
            <a:endParaRPr lang="zh-TW" altLang="en-US" sz="3600" dirty="0">
              <a:solidFill>
                <a:schemeClr val="tx1"/>
              </a:solidFill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3000A6E-86F2-1D55-7623-80B23FD81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9267" y="1386052"/>
            <a:ext cx="7327185" cy="5037862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2A8D1C-E8F7-570B-5F37-D6A41C23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04761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1DE1FC-65F3-6325-BE02-49E60B122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1BDA00A-CB28-1B54-0813-38C9648B03CA}"/>
              </a:ext>
            </a:extLst>
          </p:cNvPr>
          <p:cNvSpPr txBox="1"/>
          <p:nvPr/>
        </p:nvSpPr>
        <p:spPr>
          <a:xfrm>
            <a:off x="581192" y="702156"/>
            <a:ext cx="11029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微軟正黑體" panose="020B0604030504040204" pitchFamily="34" charset="-120"/>
                <a:cs typeface="+mn-cs"/>
              </a:rPr>
              <a:t>step decay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5BEAFF-3223-9E66-2A24-73B5352901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242" y="2011857"/>
            <a:ext cx="4000333" cy="307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746F0E6-350E-53F3-D9BF-D2494B7221FC}"/>
              </a:ext>
            </a:extLst>
          </p:cNvPr>
          <p:cNvSpPr txBox="1"/>
          <p:nvPr/>
        </p:nvSpPr>
        <p:spPr>
          <a:xfrm>
            <a:off x="581192" y="3219450"/>
            <a:ext cx="5362575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微軟正黑體" panose="020B0604030504040204" pitchFamily="34" charset="-120"/>
                <a:cs typeface="+mn-cs"/>
              </a:rPr>
              <a:t>在一開始離正確離正確答案很遠的時候，學習率較大，可以快速逼近；當離正確答案很近的時候則降低學習率，以精準找到答案</a:t>
            </a:r>
          </a:p>
        </p:txBody>
      </p:sp>
    </p:spTree>
    <p:extLst>
      <p:ext uri="{BB962C8B-B14F-4D97-AF65-F5344CB8AC3E}">
        <p14:creationId xmlns:p14="http://schemas.microsoft.com/office/powerpoint/2010/main" val="25983297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C63618A-F678-ECCF-6507-AEA6840E7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45" y="2351159"/>
            <a:ext cx="11504442" cy="1324949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1C4176-EA8F-2452-7187-3CE118989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28F72D3D-0955-9541-95FA-3E7515E19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25389EC-9375-3898-F2BD-7ECC98536662}"/>
              </a:ext>
            </a:extLst>
          </p:cNvPr>
          <p:cNvSpPr txBox="1"/>
          <p:nvPr/>
        </p:nvSpPr>
        <p:spPr>
          <a:xfrm>
            <a:off x="478971" y="870858"/>
            <a:ext cx="11131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微軟正黑體" panose="020B0604030504040204" pitchFamily="34" charset="-120"/>
                <a:cs typeface="+mn-cs"/>
              </a:rPr>
              <a:t>Google </a:t>
            </a:r>
            <a:r>
              <a:rPr kumimoji="0" lang="en-US" altLang="zh-TW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微軟正黑體" panose="020B0604030504040204" pitchFamily="34" charset="-120"/>
                <a:cs typeface="+mn-cs"/>
              </a:rPr>
              <a:t>colab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微軟正黑體" panose="020B0604030504040204" pitchFamily="34" charset="-120"/>
                <a:cs typeface="+mn-cs"/>
              </a:rPr>
              <a:t>執行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微軟正黑體" panose="020B0604030504040204" pitchFamily="34" charset="-120"/>
                <a:cs typeface="+mn-cs"/>
              </a:rPr>
              <a:t>train_nework.py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4354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2EC026-D0EF-3407-CD98-440943D25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F5A32A-73AF-474E-912C-399A60933CED}" type="datetime1">
              <a:rPr lang="zh-TW" altLang="en-US" smtClean="0"/>
              <a:t>2022/6/16</a:t>
            </a:fld>
            <a:endParaRPr lang="en-US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9870F04C-253B-F4EB-FFA4-2648C25CD7C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8176" y="1510321"/>
          <a:ext cx="11029950" cy="4835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975">
                  <a:extLst>
                    <a:ext uri="{9D8B030D-6E8A-4147-A177-3AD203B41FA5}">
                      <a16:colId xmlns:a16="http://schemas.microsoft.com/office/drawing/2014/main" val="1733907579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406634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method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4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__</a:t>
                      </a:r>
                      <a:r>
                        <a:rPr lang="en-US" altLang="zh-TW" err="1"/>
                        <a:t>init</a:t>
                      </a:r>
                      <a:r>
                        <a:rPr lang="en-US" altLang="zh-TW"/>
                        <a:t>__()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初始化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393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err="1"/>
                        <a:t>is_lose</a:t>
                      </a:r>
                      <a:r>
                        <a:rPr lang="en-US" altLang="zh-TW"/>
                        <a:t>()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是否落敗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6712"/>
                  </a:ext>
                </a:extLst>
              </a:tr>
              <a:tr h="390325">
                <a:tc>
                  <a:txBody>
                    <a:bodyPr/>
                    <a:lstStyle/>
                    <a:p>
                      <a:r>
                        <a:rPr lang="en-US" altLang="zh-TW" err="1"/>
                        <a:t>is_draw</a:t>
                      </a:r>
                      <a:r>
                        <a:rPr lang="en-US" altLang="zh-TW"/>
                        <a:t>()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是否平手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5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err="1"/>
                        <a:t>is_done</a:t>
                      </a:r>
                      <a:r>
                        <a:rPr lang="en-US" altLang="zh-TW"/>
                        <a:t>()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遊戲是否結束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97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err="1"/>
                        <a:t>pieces_array</a:t>
                      </a:r>
                      <a:r>
                        <a:rPr lang="en-US" altLang="zh-TW"/>
                        <a:t>()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轉換動物棋的局勢</a:t>
                      </a:r>
                      <a:r>
                        <a:rPr lang="en-US" altLang="zh-TW"/>
                        <a:t>(</a:t>
                      </a:r>
                      <a:r>
                        <a:rPr lang="zh-TW" altLang="en-US"/>
                        <a:t>盤面</a:t>
                      </a:r>
                      <a:r>
                        <a:rPr lang="en-US" altLang="zh-TW"/>
                        <a:t>)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93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err="1"/>
                        <a:t>position_to_action</a:t>
                      </a:r>
                      <a:r>
                        <a:rPr lang="en-US" altLang="zh-TW"/>
                        <a:t>()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將棋子的目的地以及移動方向轉換成動作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667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err="1"/>
                        <a:t>action_to_position</a:t>
                      </a:r>
                      <a:r>
                        <a:rPr lang="en-US" altLang="zh-TW"/>
                        <a:t>()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err="1"/>
                        <a:t>position_to_action</a:t>
                      </a:r>
                      <a:r>
                        <a:rPr lang="en-US" altLang="zh-TW"/>
                        <a:t>()</a:t>
                      </a:r>
                      <a:r>
                        <a:rPr lang="zh-TW" altLang="en-US"/>
                        <a:t>的反轉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846066"/>
                  </a:ext>
                </a:extLst>
              </a:tr>
              <a:tr h="364925">
                <a:tc>
                  <a:txBody>
                    <a:bodyPr/>
                    <a:lstStyle/>
                    <a:p>
                      <a:r>
                        <a:rPr lang="en-US" altLang="zh-TW" err="1"/>
                        <a:t>legal_action</a:t>
                      </a:r>
                      <a:r>
                        <a:rPr lang="en-US" altLang="zh-TW"/>
                        <a:t>()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取得所有棋子的所有合法棋步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74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err="1"/>
                        <a:t>legal_action_pos</a:t>
                      </a:r>
                      <a:r>
                        <a:rPr lang="en-US" altLang="zh-TW"/>
                        <a:t>()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取得棋子的所有合法棋步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61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next()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取得下一個局勢</a:t>
                      </a:r>
                      <a:r>
                        <a:rPr lang="en-US" altLang="zh-TW"/>
                        <a:t>(</a:t>
                      </a:r>
                      <a:r>
                        <a:rPr lang="zh-TW" altLang="en-US"/>
                        <a:t>盤面</a:t>
                      </a:r>
                      <a:r>
                        <a:rPr lang="en-US" altLang="zh-TW"/>
                        <a:t>)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0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err="1"/>
                        <a:t>is_first_player</a:t>
                      </a:r>
                      <a:r>
                        <a:rPr lang="en-US" altLang="zh-TW"/>
                        <a:t>()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判斷是否為先手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60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__str__()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以字串的形式顯示遊戲結果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046029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04AE5AD7-2677-169A-AB76-092DC3B05121}"/>
              </a:ext>
            </a:extLst>
          </p:cNvPr>
          <p:cNvSpPr txBox="1"/>
          <p:nvPr/>
        </p:nvSpPr>
        <p:spPr>
          <a:xfrm>
            <a:off x="581024" y="863990"/>
            <a:ext cx="1118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>
                <a:latin typeface="Arial Black" panose="020B0A04020102020204" pitchFamily="34" charset="0"/>
              </a:rPr>
              <a:t>類別</a:t>
            </a:r>
            <a:r>
              <a:rPr lang="en-US" altLang="zh-TW" sz="3600">
                <a:latin typeface="Arial Black" panose="020B0A04020102020204" pitchFamily="34" charset="0"/>
              </a:rPr>
              <a:t>state </a:t>
            </a:r>
            <a:r>
              <a:rPr lang="zh-TW" altLang="en-US" sz="3600">
                <a:latin typeface="Arial Black" panose="020B0A04020102020204" pitchFamily="34" charset="0"/>
              </a:rPr>
              <a:t>的方法</a:t>
            </a:r>
          </a:p>
        </p:txBody>
      </p:sp>
    </p:spTree>
    <p:extLst>
      <p:ext uri="{BB962C8B-B14F-4D97-AF65-F5344CB8AC3E}">
        <p14:creationId xmlns:p14="http://schemas.microsoft.com/office/powerpoint/2010/main" val="258857107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B873F6-D0D5-FB8A-2548-56637CC5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3DF52F-529D-B9F5-3ACA-C214B8796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556" y="2128847"/>
            <a:ext cx="11488888" cy="4295067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sz="3600" dirty="0">
                <a:solidFill>
                  <a:schemeClr val="tx1"/>
                </a:solidFill>
                <a:latin typeface="Arial Black" panose="020B0A04020102020204" pitchFamily="34" charset="0"/>
                <a:ea typeface="+mn-ea"/>
              </a:rPr>
              <a:t>評估模組</a:t>
            </a:r>
            <a:r>
              <a:rPr lang="en-US" altLang="zh-TW" sz="3600" dirty="0">
                <a:solidFill>
                  <a:schemeClr val="tx1"/>
                </a:solidFill>
                <a:latin typeface="Arial Black" panose="020B0A04020102020204" pitchFamily="34" charset="0"/>
                <a:ea typeface="+mn-ea"/>
              </a:rPr>
              <a:t>evaluate_network.py(</a:t>
            </a:r>
            <a:r>
              <a:rPr lang="zh-TW" altLang="en-US" sz="3600" dirty="0">
                <a:solidFill>
                  <a:schemeClr val="tx1"/>
                </a:solidFill>
                <a:latin typeface="Arial Black" panose="020B0A04020102020204" pitchFamily="34" charset="0"/>
                <a:ea typeface="+mn-ea"/>
              </a:rPr>
              <a:t>更新對偶網路</a:t>
            </a:r>
            <a:r>
              <a:rPr lang="en-US" altLang="zh-TW" sz="3600" dirty="0">
                <a:solidFill>
                  <a:schemeClr val="tx1"/>
                </a:solidFill>
                <a:latin typeface="Arial Black" panose="020B0A04020102020204" pitchFamily="34" charset="0"/>
                <a:ea typeface="+mn-ea"/>
              </a:rPr>
              <a:t>)</a:t>
            </a:r>
            <a:endParaRPr lang="zh-TW" altLang="en-US" sz="3600" dirty="0">
              <a:solidFill>
                <a:schemeClr val="tx1"/>
              </a:solidFill>
              <a:latin typeface="Arial Black" panose="020B0A04020102020204" pitchFamily="34" charset="0"/>
              <a:ea typeface="+mn-ea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703328-8AA3-451D-58AD-4E57749B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732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0114B1-F8C2-3381-7E68-7C855890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初始化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780EB3C-DE37-FA72-AEBB-76E0DF118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129725"/>
            <a:ext cx="7537772" cy="3906586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4A82A1-F7DA-0A0E-D0A0-42DAF3D2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052502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FCB9D7-451A-EC40-EBBE-9BF761794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62151"/>
          </a:xfrm>
        </p:spPr>
        <p:txBody>
          <a:bodyPr/>
          <a:lstStyle/>
          <a:p>
            <a:r>
              <a:rPr lang="zh-TW" altLang="en-US" dirty="0"/>
              <a:t>評估函式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B2CBBA9-BD23-3B71-E1EB-BF2D1EDF8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364306"/>
            <a:ext cx="7486483" cy="4816775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EDCF82-DD23-AD13-F33B-6B58169C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407523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6DD0A2-DA6B-AE00-C00E-38A9A946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317" y="654049"/>
            <a:ext cx="11029616" cy="674851"/>
          </a:xfrm>
        </p:spPr>
        <p:txBody>
          <a:bodyPr/>
          <a:lstStyle/>
          <a:p>
            <a:r>
              <a:rPr lang="zh-TW" altLang="en-US" dirty="0"/>
              <a:t>進行一次對戰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3522799-B590-735F-6F36-37171B563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571" y="1419225"/>
            <a:ext cx="9960179" cy="4575047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B5F933-40A8-0F6D-19CC-692CCAC86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79968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BB8EEC-CD21-8287-6CAD-4EBD5D626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42" y="704850"/>
            <a:ext cx="11029616" cy="519276"/>
          </a:xfrm>
        </p:spPr>
        <p:txBody>
          <a:bodyPr/>
          <a:lstStyle/>
          <a:p>
            <a:r>
              <a:rPr lang="zh-TW" altLang="en-US" dirty="0"/>
              <a:t>先手分數判斷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0A823F5-7335-0E06-74A6-B9934648F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642" y="1790700"/>
            <a:ext cx="10236980" cy="2410756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3641D2-2AEB-BE4B-4D93-C616A4424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20032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FCB9D7-451A-EC40-EBBE-9BF761794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62151"/>
          </a:xfrm>
        </p:spPr>
        <p:txBody>
          <a:bodyPr/>
          <a:lstStyle/>
          <a:p>
            <a:r>
              <a:rPr lang="zh-TW" altLang="en-US" dirty="0"/>
              <a:t>評估函式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B2CBBA9-BD23-3B71-E1EB-BF2D1EDF8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192" y="1364306"/>
            <a:ext cx="7486483" cy="4816775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EDCF82-DD23-AD13-F33B-6B58169C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48111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932F53-27EB-E271-C822-70FDFA82B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42" y="695324"/>
            <a:ext cx="11029616" cy="643101"/>
          </a:xfrm>
        </p:spPr>
        <p:txBody>
          <a:bodyPr/>
          <a:lstStyle/>
          <a:p>
            <a:r>
              <a:rPr lang="zh-TW" altLang="en-US" dirty="0"/>
              <a:t>如果最新模組勝率大於最佳模組，則替換成它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EB6ECC-4646-95E9-CA2F-079751D5A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1AD11A1F-28DB-F85C-D8FE-517C93899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822" y="1636263"/>
            <a:ext cx="7285356" cy="4489813"/>
          </a:xfrm>
        </p:spPr>
      </p:pic>
    </p:spTree>
    <p:extLst>
      <p:ext uri="{BB962C8B-B14F-4D97-AF65-F5344CB8AC3E}">
        <p14:creationId xmlns:p14="http://schemas.microsoft.com/office/powerpoint/2010/main" val="16995828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3E35B1-3055-38B2-93C0-CB124FC0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31" y="949325"/>
            <a:ext cx="11099977" cy="576426"/>
          </a:xfrm>
        </p:spPr>
        <p:txBody>
          <a:bodyPr/>
          <a:lstStyle/>
          <a:p>
            <a:r>
              <a:rPr lang="zh-TW" altLang="en-US" dirty="0"/>
              <a:t>替換最佳玩家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17D82E5-049D-ECEF-EF2E-9C3C1A527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531" y="1809750"/>
            <a:ext cx="9195648" cy="1843982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DFC54F-CF5A-25A1-ACA0-76B4A628C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7441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C4055B-7A74-39C7-5511-4488768EA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2871626-C890-2913-682F-07033FB6D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82" y="2351305"/>
            <a:ext cx="11710636" cy="1127750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1653B3-CEE5-1EB7-0C42-8D7D279F8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76D5870-B9C9-2E1E-A9DF-591EE080F4F3}"/>
              </a:ext>
            </a:extLst>
          </p:cNvPr>
          <p:cNvSpPr txBox="1"/>
          <p:nvPr/>
        </p:nvSpPr>
        <p:spPr>
          <a:xfrm>
            <a:off x="478971" y="818606"/>
            <a:ext cx="11131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微軟正黑體" panose="020B0604030504040204" pitchFamily="34" charset="-120"/>
                <a:cs typeface="+mn-cs"/>
              </a:rPr>
              <a:t>Google </a:t>
            </a:r>
            <a:r>
              <a:rPr kumimoji="0" lang="en-US" altLang="zh-TW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微軟正黑體" panose="020B0604030504040204" pitchFamily="34" charset="-120"/>
                <a:cs typeface="+mn-cs"/>
              </a:rPr>
              <a:t>colab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微軟正黑體" panose="020B0604030504040204" pitchFamily="34" charset="-120"/>
                <a:cs typeface="+mn-cs"/>
              </a:rPr>
              <a:t>執行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微軟正黑體" panose="020B0604030504040204" pitchFamily="34" charset="-120"/>
                <a:cs typeface="+mn-cs"/>
              </a:rPr>
              <a:t>evaluate_network.py</a:t>
            </a:r>
          </a:p>
        </p:txBody>
      </p:sp>
    </p:spTree>
    <p:extLst>
      <p:ext uri="{BB962C8B-B14F-4D97-AF65-F5344CB8AC3E}">
        <p14:creationId xmlns:p14="http://schemas.microsoft.com/office/powerpoint/2010/main" val="419085869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D80848-D199-5897-3CEF-56E61F52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860A7-A91A-8131-A82F-B3BE778B3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zh-TW" altLang="en-US" sz="3600" dirty="0">
                <a:solidFill>
                  <a:schemeClr val="tx1"/>
                </a:solidFill>
                <a:latin typeface="Arial Black" panose="020B0A04020102020204" pitchFamily="34" charset="0"/>
                <a:ea typeface="+mn-ea"/>
              </a:rPr>
              <a:t>訓練循環</a:t>
            </a:r>
            <a:r>
              <a:rPr lang="en-US" altLang="zh-TW" sz="3600" dirty="0">
                <a:solidFill>
                  <a:schemeClr val="tx1"/>
                </a:solidFill>
                <a:latin typeface="Arial Black" panose="020B0A04020102020204" pitchFamily="34" charset="0"/>
                <a:ea typeface="+mn-ea"/>
              </a:rPr>
              <a:t>train_cycle.py</a:t>
            </a:r>
            <a:br>
              <a:rPr lang="zh-TW" altLang="en-US" sz="3600" dirty="0">
                <a:solidFill>
                  <a:schemeClr val="tx1"/>
                </a:solidFill>
                <a:latin typeface="Arial Black" panose="020B0A04020102020204" pitchFamily="34" charset="0"/>
                <a:ea typeface="+mn-ea"/>
              </a:rPr>
            </a:br>
            <a:endParaRPr lang="zh-TW" altLang="en-US" sz="3600" dirty="0">
              <a:solidFill>
                <a:schemeClr val="tx1"/>
              </a:solidFill>
              <a:latin typeface="Arial Black" panose="020B0A04020102020204" pitchFamily="34" charset="0"/>
              <a:ea typeface="+mn-ea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38C9DE-7C6C-E38A-2C2C-04F3AFE1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75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6BD3FD-FEA3-1B06-CD80-23890E4B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F5A32A-73AF-474E-912C-399A60933CED}" type="datetime1">
              <a:rPr lang="zh-TW" altLang="en-US" smtClean="0"/>
              <a:t>2022/6/16</a:t>
            </a:fld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A851D49-DF8B-409B-748D-2D7B88FDF8B4}"/>
              </a:ext>
            </a:extLst>
          </p:cNvPr>
          <p:cNvSpPr txBox="1"/>
          <p:nvPr/>
        </p:nvSpPr>
        <p:spPr>
          <a:xfrm>
            <a:off x="581192" y="1053737"/>
            <a:ext cx="10940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>
                <a:latin typeface="Arial Black" panose="020B0A04020102020204" pitchFamily="34" charset="0"/>
              </a:rPr>
              <a:t>__</a:t>
            </a:r>
            <a:r>
              <a:rPr lang="en-US" altLang="zh-TW" sz="3600" err="1">
                <a:latin typeface="Arial Black" panose="020B0A04020102020204" pitchFamily="34" charset="0"/>
              </a:rPr>
              <a:t>init</a:t>
            </a:r>
            <a:r>
              <a:rPr lang="en-US" altLang="zh-TW" sz="3600">
                <a:latin typeface="Arial Black" panose="020B0A04020102020204" pitchFamily="34" charset="0"/>
              </a:rPr>
              <a:t>___()</a:t>
            </a:r>
            <a:endParaRPr lang="zh-TW" altLang="en-US" sz="3600">
              <a:latin typeface="Arial Black" panose="020B0A04020102020204" pitchFamily="34" charset="0"/>
            </a:endParaRP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41F726AF-3278-4AFC-9140-E235DAD8C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454965"/>
            <a:ext cx="10449350" cy="3451063"/>
          </a:xfr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233F709-E237-6073-3AE2-97505C027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861" y="780650"/>
            <a:ext cx="4147846" cy="148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366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BDCD4C-C386-B521-1A9A-7D91DB82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800">
                <a:solidFill>
                  <a:schemeClr val="tx1"/>
                </a:solidFill>
                <a:latin typeface="Arial Black" panose="020B0A04020102020204" pitchFamily="34" charset="0"/>
                <a:ea typeface="+mn-ea"/>
              </a:rPr>
              <a:t>訓練循環並替換模組</a:t>
            </a:r>
            <a:r>
              <a:rPr lang="en-US" altLang="zh-TW" sz="2800">
                <a:solidFill>
                  <a:schemeClr val="tx1"/>
                </a:solidFill>
                <a:latin typeface="Arial Black" panose="020B0A04020102020204" pitchFamily="34" charset="0"/>
                <a:ea typeface="+mn-ea"/>
              </a:rPr>
              <a:t>train</a:t>
            </a:r>
            <a:r>
              <a:rPr lang="en-US" altLang="zh-TW" sz="2800" dirty="0">
                <a:solidFill>
                  <a:schemeClr val="tx1"/>
                </a:solidFill>
                <a:latin typeface="Arial Black" panose="020B0A04020102020204" pitchFamily="34" charset="0"/>
                <a:ea typeface="+mn-ea"/>
              </a:rPr>
              <a:t>_cycle.py</a:t>
            </a:r>
            <a:br>
              <a:rPr lang="zh-TW" altLang="en-US" sz="2800" dirty="0">
                <a:solidFill>
                  <a:schemeClr val="tx1"/>
                </a:solidFill>
                <a:latin typeface="Arial Black" panose="020B0A04020102020204" pitchFamily="34" charset="0"/>
                <a:ea typeface="+mn-ea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FF360C-08C1-4A94-3E55-6E2A9D3EF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sz="3600" dirty="0">
              <a:solidFill>
                <a:schemeClr val="tx1"/>
              </a:solidFill>
              <a:latin typeface="Arial Black" panose="020B0A04020102020204" pitchFamily="34" charset="0"/>
              <a:ea typeface="+mn-ea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6AC34C-ACA2-F61D-647D-16E43127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pic>
        <p:nvPicPr>
          <p:cNvPr id="5" name="內容版面配置區 5">
            <a:extLst>
              <a:ext uri="{FF2B5EF4-FFF2-40B4-BE49-F238E27FC236}">
                <a16:creationId xmlns:a16="http://schemas.microsoft.com/office/drawing/2014/main" id="{C61B6E3E-BB88-24E6-137C-EC108147E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524903"/>
            <a:ext cx="5977823" cy="508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0471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ABC8A4-728A-078E-4D8B-9986749A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866CF2-C550-59C3-8257-4FD3B8BDB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GitHub - </a:t>
            </a:r>
            <a:r>
              <a:rPr lang="en-US" altLang="zh-TW" dirty="0" err="1">
                <a:hlinkClick r:id="rId2"/>
              </a:rPr>
              <a:t>suragnair</a:t>
            </a:r>
            <a:r>
              <a:rPr lang="en-US" altLang="zh-TW" dirty="0">
                <a:hlinkClick r:id="rId2"/>
              </a:rPr>
              <a:t>/alpha-zero-general: A clean implementation based on </a:t>
            </a:r>
            <a:r>
              <a:rPr lang="en-US" altLang="zh-TW" dirty="0" err="1">
                <a:hlinkClick r:id="rId2"/>
              </a:rPr>
              <a:t>AlphaZero</a:t>
            </a:r>
            <a:r>
              <a:rPr lang="en-US" altLang="zh-TW" dirty="0">
                <a:hlinkClick r:id="rId2"/>
              </a:rPr>
              <a:t> for any game in any framework + tutorial + Othello/Gobang/</a:t>
            </a:r>
            <a:r>
              <a:rPr lang="en-US" altLang="zh-TW" dirty="0" err="1">
                <a:hlinkClick r:id="rId2"/>
              </a:rPr>
              <a:t>TicTacToe</a:t>
            </a:r>
            <a:r>
              <a:rPr lang="en-US" altLang="zh-TW" dirty="0">
                <a:hlinkClick r:id="rId2"/>
              </a:rPr>
              <a:t>/Connect4 and more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(</a:t>
            </a:r>
            <a:r>
              <a:rPr lang="zh-TW" altLang="en-US" dirty="0">
                <a:hlinkClick r:id="rId3"/>
              </a:rPr>
              <a:t>深度學習</a:t>
            </a:r>
            <a:r>
              <a:rPr lang="en-US" altLang="zh-TW" dirty="0">
                <a:hlinkClick r:id="rId3"/>
              </a:rPr>
              <a:t>)</a:t>
            </a:r>
            <a:r>
              <a:rPr lang="en-US" altLang="zh-TW" dirty="0" err="1">
                <a:hlinkClick r:id="rId3"/>
              </a:rPr>
              <a:t>ResNet</a:t>
            </a:r>
            <a:r>
              <a:rPr lang="zh-TW" altLang="en-US" dirty="0">
                <a:hlinkClick r:id="rId3"/>
              </a:rPr>
              <a:t>之殘差學習</a:t>
            </a:r>
            <a:r>
              <a:rPr lang="en-US" altLang="zh-TW" dirty="0">
                <a:hlinkClick r:id="rId3"/>
              </a:rPr>
              <a:t>. </a:t>
            </a:r>
            <a:r>
              <a:rPr lang="zh-TW" altLang="en-US" dirty="0">
                <a:hlinkClick r:id="rId3"/>
              </a:rPr>
              <a:t>以下我想要分享我學習什麼是</a:t>
            </a:r>
            <a:r>
              <a:rPr lang="en-US" altLang="zh-TW" dirty="0">
                <a:hlinkClick r:id="rId3"/>
              </a:rPr>
              <a:t>Resnet</a:t>
            </a:r>
            <a:r>
              <a:rPr lang="zh-TW" altLang="en-US" dirty="0">
                <a:hlinkClick r:id="rId3"/>
              </a:rPr>
              <a:t>的一些心得。 </a:t>
            </a:r>
            <a:r>
              <a:rPr lang="en-US" altLang="zh-TW" dirty="0">
                <a:hlinkClick r:id="rId3"/>
              </a:rPr>
              <a:t>| by Ben Hu | Medium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MCTS (Monte Carlo Tree Search) </a:t>
            </a:r>
            <a:r>
              <a:rPr lang="zh-TW" altLang="en-US" dirty="0">
                <a:hlinkClick r:id="rId4"/>
              </a:rPr>
              <a:t>演算法 </a:t>
            </a:r>
            <a:r>
              <a:rPr lang="en-US" altLang="zh-TW" dirty="0">
                <a:hlinkClick r:id="rId4"/>
              </a:rPr>
              <a:t>— Liao W.C. (liaowc.github.io)</a:t>
            </a:r>
            <a:endParaRPr lang="en-US" altLang="zh-TW" dirty="0">
              <a:hlinkClick r:id="rId5"/>
            </a:endParaRPr>
          </a:p>
          <a:p>
            <a:r>
              <a:rPr lang="zh-TW" altLang="en-US" dirty="0">
                <a:hlinkClick r:id="rId5"/>
              </a:rPr>
              <a:t>強化式學習：打造最強 </a:t>
            </a:r>
            <a:r>
              <a:rPr lang="en-US" altLang="zh-TW" dirty="0" err="1">
                <a:hlinkClick r:id="rId5"/>
              </a:rPr>
              <a:t>AlphaZero</a:t>
            </a:r>
            <a:r>
              <a:rPr lang="en-US" altLang="zh-TW" dirty="0">
                <a:hlinkClick r:id="rId5"/>
              </a:rPr>
              <a:t> </a:t>
            </a:r>
            <a:r>
              <a:rPr lang="zh-TW" altLang="en-US" dirty="0">
                <a:hlinkClick r:id="rId5"/>
              </a:rPr>
              <a:t>通用演算法 </a:t>
            </a:r>
            <a:r>
              <a:rPr lang="en-US" altLang="zh-TW" dirty="0">
                <a:hlinkClick r:id="rId5"/>
              </a:rPr>
              <a:t>(flag.com.tw)</a:t>
            </a:r>
            <a:endParaRPr lang="en-US" altLang="zh-TW" dirty="0">
              <a:hlinkClick r:id="rId6"/>
            </a:endParaRPr>
          </a:p>
          <a:p>
            <a:r>
              <a:rPr lang="en-US" altLang="zh-TW" dirty="0" err="1">
                <a:hlinkClick r:id="rId6"/>
              </a:rPr>
              <a:t>tf.keras.initializers.HeNormal</a:t>
            </a:r>
            <a:r>
              <a:rPr lang="en-US" altLang="zh-TW" dirty="0">
                <a:hlinkClick r:id="rId6"/>
              </a:rPr>
              <a:t>  |  TensorFlow Core v2.9.1</a:t>
            </a:r>
            <a:endParaRPr lang="en-US" altLang="zh-TW" dirty="0"/>
          </a:p>
          <a:p>
            <a:r>
              <a:rPr lang="en-US" altLang="zh-TW" dirty="0">
                <a:hlinkClick r:id="rId7"/>
              </a:rPr>
              <a:t>tf.keras.regularizers.L2  |  TensorFlow Core v2.9.1</a:t>
            </a:r>
            <a:endParaRPr lang="en-US" altLang="zh-TW" dirty="0"/>
          </a:p>
          <a:p>
            <a:r>
              <a:rPr lang="en-US" altLang="zh-TW" dirty="0" err="1">
                <a:hlinkClick r:id="rId8"/>
              </a:rPr>
              <a:t>tf.keras.layers.BatchNormalization</a:t>
            </a:r>
            <a:r>
              <a:rPr lang="en-US" altLang="zh-TW" dirty="0">
                <a:hlinkClick r:id="rId8"/>
              </a:rPr>
              <a:t>  |  TensorFlow Core v2.9.1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969A85-35FE-8EB6-78A0-12969E6F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5A32A-73AF-474E-912C-399A60933C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68_TF33552983.potx" id="{53025C03-9978-4790-8E89-4DFB667BC574}" vid="{626B510A-AB82-41A8-8447-39B73CF5292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{23D7E261-8956-40D9-89DE-4AA2103F50E5}tf33552983_win32</Template>
  <TotalTime>22</TotalTime>
  <Words>2060</Words>
  <Application>Microsoft Office PowerPoint</Application>
  <PresentationFormat>寬螢幕</PresentationFormat>
  <Paragraphs>539</Paragraphs>
  <Slides>91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91</vt:i4>
      </vt:variant>
    </vt:vector>
  </HeadingPairs>
  <TitlesOfParts>
    <vt:vector size="100" baseType="lpstr">
      <vt:lpstr>Microsoft JhengHei UI</vt:lpstr>
      <vt:lpstr>Microsoft JhengHei</vt:lpstr>
      <vt:lpstr>Arial Black</vt:lpstr>
      <vt:lpstr>Calibri</vt:lpstr>
      <vt:lpstr>Cambria Math</vt:lpstr>
      <vt:lpstr>Commons</vt:lpstr>
      <vt:lpstr>Franklin Gothic Book</vt:lpstr>
      <vt:lpstr>Wingdings 2</vt:lpstr>
      <vt:lpstr>DividendVTI</vt:lpstr>
      <vt:lpstr>以ALPHAZERO實作賽局遊戲AI</vt:lpstr>
      <vt:lpstr>介紹</vt:lpstr>
      <vt:lpstr>遊戲玩法</vt:lpstr>
      <vt:lpstr>遊戲玩法</vt:lpstr>
      <vt:lpstr>遊戲玩法</vt:lpstr>
      <vt:lpstr>遊戲玩法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Google colab 執行一次隨機下法 v.s. 隨機下法</vt:lpstr>
      <vt:lpstr>PowerPoint 簡報</vt:lpstr>
      <vt:lpstr>匯入模組</vt:lpstr>
      <vt:lpstr>設定UI介面</vt:lpstr>
      <vt:lpstr>__init__()</vt:lpstr>
      <vt:lpstr>__init__()</vt:lpstr>
      <vt:lpstr>turn_of_human()</vt:lpstr>
      <vt:lpstr>turn_of_human()</vt:lpstr>
      <vt:lpstr>turn_of_human()</vt:lpstr>
      <vt:lpstr>turn_of_ai()</vt:lpstr>
      <vt:lpstr>position_to_diection()</vt:lpstr>
      <vt:lpstr>繪製棋子</vt:lpstr>
      <vt:lpstr>draw_cursor()</vt:lpstr>
      <vt:lpstr>on_draw()</vt:lpstr>
      <vt:lpstr>on_draw()</vt:lpstr>
      <vt:lpstr>訓練AI思維</vt:lpstr>
      <vt:lpstr>深度學習</vt:lpstr>
      <vt:lpstr>              殘差網路 (Residual learing)</vt:lpstr>
      <vt:lpstr>殘差網路 (Residual learing)</vt:lpstr>
      <vt:lpstr>本範例殘差塊架構</vt:lpstr>
      <vt:lpstr>PowerPoint 簡報</vt:lpstr>
      <vt:lpstr>設置參數</vt:lpstr>
      <vt:lpstr>卷積網路函式</vt:lpstr>
      <vt:lpstr>殘差塊建立</vt:lpstr>
      <vt:lpstr>建立對偶網路</vt:lpstr>
      <vt:lpstr>建立對偶網路</vt:lpstr>
      <vt:lpstr>加強式學習以及賽局樹演算法</vt:lpstr>
      <vt:lpstr>PowerPoint 簡報</vt:lpstr>
      <vt:lpstr>初始化設定</vt:lpstr>
      <vt:lpstr>選擇下一步動作</vt:lpstr>
      <vt:lpstr>找尋最大試驗次數節點</vt:lpstr>
      <vt:lpstr>PowerPoint 簡報</vt:lpstr>
      <vt:lpstr>條件判斷(無子節點以及終局時)</vt:lpstr>
      <vt:lpstr>預測(當沒有子節點時)</vt:lpstr>
      <vt:lpstr>條件判斷(有子節點)</vt:lpstr>
      <vt:lpstr>依照PUCT公式找到最大節點</vt:lpstr>
      <vt:lpstr>PUCT公式</vt:lpstr>
      <vt:lpstr>找尋最大試驗次數節點</vt:lpstr>
      <vt:lpstr>得到傳入的每個節點的試驗次數陣列</vt:lpstr>
      <vt:lpstr>找尋最大試驗次數節點</vt:lpstr>
      <vt:lpstr>波茲曼分布</vt:lpstr>
      <vt:lpstr>波茲曼分布</vt:lpstr>
      <vt:lpstr>PowerPoint 簡報</vt:lpstr>
      <vt:lpstr>初始化設定</vt:lpstr>
      <vt:lpstr>PowerPoint 簡報</vt:lpstr>
      <vt:lpstr>玩一次</vt:lpstr>
      <vt:lpstr>計算局勢價值</vt:lpstr>
      <vt:lpstr>PowerPoint 簡報</vt:lpstr>
      <vt:lpstr>資料儲存函式</vt:lpstr>
      <vt:lpstr>PowerPoint 簡報</vt:lpstr>
      <vt:lpstr>初始化</vt:lpstr>
      <vt:lpstr>匯入訓練集</vt:lpstr>
      <vt:lpstr>訓練對偶網路(改變訓練集陣列排列方式)</vt:lpstr>
      <vt:lpstr>調整callback</vt:lpstr>
      <vt:lpstr>PowerPoint 簡報</vt:lpstr>
      <vt:lpstr>PowerPoint 簡報</vt:lpstr>
      <vt:lpstr>PowerPoint 簡報</vt:lpstr>
      <vt:lpstr>初始化</vt:lpstr>
      <vt:lpstr>評估函式</vt:lpstr>
      <vt:lpstr>進行一次對戰</vt:lpstr>
      <vt:lpstr>先手分數判斷</vt:lpstr>
      <vt:lpstr>評估函式</vt:lpstr>
      <vt:lpstr>如果最新模組勝率大於最佳模組，則替換成它</vt:lpstr>
      <vt:lpstr>替換最佳玩家</vt:lpstr>
      <vt:lpstr>PowerPoint 簡報</vt:lpstr>
      <vt:lpstr>PowerPoint 簡報</vt:lpstr>
      <vt:lpstr>訓練循環並替換模組train_cycle.py 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以ALPHAZERO實作賽局遊戲AI</dc:title>
  <dc:creator>振豐 劉</dc:creator>
  <cp:lastModifiedBy>振豐 劉</cp:lastModifiedBy>
  <cp:revision>306</cp:revision>
  <dcterms:created xsi:type="dcterms:W3CDTF">2022-06-08T12:04:32Z</dcterms:created>
  <dcterms:modified xsi:type="dcterms:W3CDTF">2022-06-16T05:50:46Z</dcterms:modified>
</cp:coreProperties>
</file>