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j+YbI+I/7c+eO/kZHoFwfuJINa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6F8CE2-C82B-4A0F-93A6-620AC3AEBAAA}">
  <a:tblStyle styleId="{1E6F8CE2-C82B-4A0F-93A6-620AC3AEBA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61100cf5c2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61100cf5c2_4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6184143df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6184143df4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6184143df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6184143df4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184143df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6184143df4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1124195c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61124195c8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6184143df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6184143df4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6184143df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6184143df4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184143df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6184143df4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61100cf5c2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61100cf5c2_4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3788" y="-32870"/>
            <a:ext cx="9307942" cy="523571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7"/>
          <p:cNvSpPr/>
          <p:nvPr/>
        </p:nvSpPr>
        <p:spPr>
          <a:xfrm>
            <a:off x="-53789" y="1311970"/>
            <a:ext cx="5511190" cy="2641149"/>
          </a:xfrm>
          <a:custGeom>
            <a:rect b="b" l="l" r="r" t="t"/>
            <a:pathLst>
              <a:path extrusionOk="0" h="1269783" w="5595117">
                <a:moveTo>
                  <a:pt x="3" y="1260990"/>
                </a:moveTo>
                <a:cubicBezTo>
                  <a:pt x="2" y="924509"/>
                  <a:pt x="1" y="339714"/>
                  <a:pt x="0" y="3233"/>
                </a:cubicBezTo>
                <a:lnTo>
                  <a:pt x="5595117" y="0"/>
                </a:lnTo>
                <a:lnTo>
                  <a:pt x="5434738" y="1269783"/>
                </a:lnTo>
                <a:lnTo>
                  <a:pt x="3" y="1260990"/>
                </a:lnTo>
                <a:close/>
              </a:path>
            </a:pathLst>
          </a:custGeom>
          <a:solidFill>
            <a:srgbClr val="171616">
              <a:alpha val="439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7"/>
          <p:cNvSpPr txBox="1"/>
          <p:nvPr>
            <p:ph type="ctrTitle"/>
          </p:nvPr>
        </p:nvSpPr>
        <p:spPr>
          <a:xfrm>
            <a:off x="628650" y="1627852"/>
            <a:ext cx="4832400" cy="12867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762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000"/>
              <a:buFont typeface="Arial"/>
              <a:buNone/>
              <a:defRPr sz="40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" type="subTitle"/>
          </p:nvPr>
        </p:nvSpPr>
        <p:spPr>
          <a:xfrm>
            <a:off x="628650" y="2914624"/>
            <a:ext cx="46224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 sz="1800">
                <a:solidFill>
                  <a:srgbClr val="F2F2F2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None/>
              <a:defRPr sz="1350"/>
            </a:lvl3pPr>
            <a:lvl4pPr lvl="3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5" name="Google Shape;15;p7"/>
          <p:cNvSpPr txBox="1"/>
          <p:nvPr>
            <p:ph idx="12" type="sldNum"/>
          </p:nvPr>
        </p:nvSpPr>
        <p:spPr>
          <a:xfrm>
            <a:off x="6968938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" name="Google Shape;16;p7"/>
          <p:cNvSpPr txBox="1"/>
          <p:nvPr/>
        </p:nvSpPr>
        <p:spPr>
          <a:xfrm>
            <a:off x="212772" y="4939290"/>
            <a:ext cx="21756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525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© Copyright National University of Singapore. All Rights Reserved. 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/>
          <p:nvPr/>
        </p:nvSpPr>
        <p:spPr>
          <a:xfrm>
            <a:off x="3763108" y="164857"/>
            <a:ext cx="5208900" cy="4655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6"/>
          <p:cNvSpPr/>
          <p:nvPr/>
        </p:nvSpPr>
        <p:spPr>
          <a:xfrm>
            <a:off x="193432" y="164856"/>
            <a:ext cx="3569700" cy="4662900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6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050"/>
              <a:buNone/>
              <a:defRPr sz="1050"/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750"/>
              <a:buNone/>
              <a:defRPr sz="750"/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750"/>
              <a:buNone/>
              <a:defRPr sz="750"/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/>
            </a:lvl2pPr>
            <a:lvl3pPr indent="-32385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/>
            </a:lvl3pPr>
            <a:lvl4pPr indent="-314325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/>
            </a:lvl4pPr>
            <a:lvl5pPr indent="-314325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3000"/>
              <a:buFont typeface="Arial"/>
              <a:buNone/>
              <a:defRPr b="1" sz="3000">
                <a:solidFill>
                  <a:srgbClr val="00428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6914507" y="482059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628650" y="1369219"/>
            <a:ext cx="7886700" cy="29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/>
            </a:lvl2pPr>
            <a:lvl3pPr indent="-32385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/>
            </a:lvl3pPr>
            <a:lvl4pPr indent="-314325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/>
            </a:lvl4pPr>
            <a:lvl5pPr indent="-314325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/>
            </a:lvl2pPr>
            <a:lvl3pPr indent="-32385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/>
            </a:lvl3pPr>
            <a:lvl4pPr indent="-314325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/>
            </a:lvl4pPr>
            <a:lvl5pPr indent="-314325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/>
          <p:nvPr/>
        </p:nvSpPr>
        <p:spPr>
          <a:xfrm>
            <a:off x="193431" y="1268017"/>
            <a:ext cx="8778600" cy="3552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9"/>
          <p:cNvSpPr/>
          <p:nvPr/>
        </p:nvSpPr>
        <p:spPr>
          <a:xfrm>
            <a:off x="0" y="0"/>
            <a:ext cx="9214200" cy="1268100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2" type="sldNum"/>
          </p:nvPr>
        </p:nvSpPr>
        <p:spPr>
          <a:xfrm>
            <a:off x="6914507" y="482059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628650" y="1369219"/>
            <a:ext cx="7886700" cy="29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/>
            </a:lvl2pPr>
            <a:lvl3pPr indent="-32385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/>
            </a:lvl3pPr>
            <a:lvl4pPr indent="-314325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/>
            </a:lvl4pPr>
            <a:lvl5pPr indent="-314325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3763108" y="164857"/>
            <a:ext cx="5208900" cy="4655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0"/>
          <p:cNvSpPr/>
          <p:nvPr/>
        </p:nvSpPr>
        <p:spPr>
          <a:xfrm>
            <a:off x="193432" y="164856"/>
            <a:ext cx="3569700" cy="4662900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400"/>
              <a:buFont typeface="Arial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050"/>
              <a:buNone/>
              <a:defRPr sz="1050"/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750"/>
              <a:buNone/>
              <a:defRPr sz="750"/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750"/>
              <a:buNone/>
              <a:defRPr sz="750"/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33" name="Google Shape;33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/>
          <p:nvPr/>
        </p:nvSpPr>
        <p:spPr>
          <a:xfrm>
            <a:off x="193431" y="138479"/>
            <a:ext cx="8778600" cy="4682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1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/>
          <p:nvPr/>
        </p:nvSpPr>
        <p:spPr>
          <a:xfrm>
            <a:off x="193431" y="1268017"/>
            <a:ext cx="8778600" cy="3552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/>
            </a:lvl2pPr>
            <a:lvl3pPr indent="-32385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/>
            </a:lvl3pPr>
            <a:lvl4pPr indent="-314325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/>
            </a:lvl4pPr>
            <a:lvl5pPr indent="-314325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/>
            </a:lvl2pPr>
            <a:lvl3pPr indent="-32385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/>
            </a:lvl3pPr>
            <a:lvl4pPr indent="-314325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/>
            </a:lvl4pPr>
            <a:lvl5pPr indent="-314325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/>
          <p:nvPr/>
        </p:nvSpPr>
        <p:spPr>
          <a:xfrm>
            <a:off x="193431" y="1268017"/>
            <a:ext cx="8778600" cy="3552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3"/>
          <p:cNvSpPr/>
          <p:nvPr/>
        </p:nvSpPr>
        <p:spPr>
          <a:xfrm>
            <a:off x="193432" y="1275161"/>
            <a:ext cx="4369800" cy="3552600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3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None/>
              <a:defRPr b="1" sz="1350"/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0" name="Google Shape;50;p13"/>
          <p:cNvSpPr txBox="1"/>
          <p:nvPr>
            <p:ph idx="2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>
                <a:solidFill>
                  <a:schemeClr val="lt1"/>
                </a:solidFill>
              </a:defRPr>
            </a:lvl2pPr>
            <a:lvl3pPr indent="-32385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>
                <a:solidFill>
                  <a:schemeClr val="lt1"/>
                </a:solidFill>
              </a:defRPr>
            </a:lvl3pPr>
            <a:lvl4pPr indent="-314325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>
                <a:solidFill>
                  <a:schemeClr val="lt1"/>
                </a:solidFill>
              </a:defRPr>
            </a:lvl4pPr>
            <a:lvl5pPr indent="-314325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None/>
              <a:defRPr b="1" sz="1350"/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2" name="Google Shape;52;p13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/>
            </a:lvl2pPr>
            <a:lvl3pPr indent="-32385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/>
            </a:lvl3pPr>
            <a:lvl4pPr indent="-314325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/>
            </a:lvl4pPr>
            <a:lvl5pPr indent="-314325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3300"/>
              <a:buFont typeface="Arial"/>
              <a:buNone/>
              <a:defRPr b="1" i="0" sz="3300" u="none" cap="none" strike="noStrik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6"/>
          <p:cNvSpPr txBox="1"/>
          <p:nvPr/>
        </p:nvSpPr>
        <p:spPr>
          <a:xfrm>
            <a:off x="555672" y="4877388"/>
            <a:ext cx="21756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525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© Copyright National University of Singapore. All Rights Reserved. 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datasets/mahmoudima/mma-facial-expression?resource=download" TargetMode="External"/><Relationship Id="rId4" Type="http://schemas.openxmlformats.org/officeDocument/2006/relationships/hyperlink" Target="https://www.kaggle.com/code/alpertemel/fer2013-with-keras" TargetMode="External"/><Relationship Id="rId5" Type="http://schemas.openxmlformats.org/officeDocument/2006/relationships/hyperlink" Target="https://www.kaggle.com/datasets/shawon10/ckplus" TargetMode="External"/><Relationship Id="rId6" Type="http://schemas.openxmlformats.org/officeDocument/2006/relationships/hyperlink" Target="https://www.kaggle.com/code/stpeteishii/facial-expression-classify-densenet201/dat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428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/>
          <p:nvPr>
            <p:ph type="ctrTitle"/>
          </p:nvPr>
        </p:nvSpPr>
        <p:spPr>
          <a:xfrm>
            <a:off x="428948" y="1538300"/>
            <a:ext cx="4007400" cy="11298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762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300"/>
              <a:buFont typeface="Arial"/>
              <a:buNone/>
            </a:pPr>
            <a:r>
              <a:rPr lang="en-GB" sz="3300"/>
              <a:t>Group 18</a:t>
            </a:r>
            <a:br>
              <a:rPr lang="en-GB" sz="3300"/>
            </a:br>
            <a:r>
              <a:rPr lang="en-GB" sz="3300"/>
              <a:t>First Presentation</a:t>
            </a:r>
            <a:endParaRPr/>
          </a:p>
        </p:txBody>
      </p:sp>
      <p:sp>
        <p:nvSpPr>
          <p:cNvPr id="83" name="Google Shape;83;p1"/>
          <p:cNvSpPr txBox="1"/>
          <p:nvPr>
            <p:ph idx="1" type="subTitle"/>
          </p:nvPr>
        </p:nvSpPr>
        <p:spPr>
          <a:xfrm>
            <a:off x="428950" y="2499500"/>
            <a:ext cx="4734600" cy="17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50"/>
              <a:buNone/>
            </a:pPr>
            <a:r>
              <a:rPr lang="en-GB" sz="1150"/>
              <a:t>Facial Expressions Recognition System - Finding an attractive point for advertiser in the promotional video</a:t>
            </a:r>
            <a:endParaRPr sz="115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50"/>
              <a:buNone/>
            </a:pPr>
            <a:r>
              <a:t/>
            </a:r>
            <a:endParaRPr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7">
                <a:solidFill>
                  <a:srgbClr val="F2F2F2"/>
                </a:solidFill>
              </a:rPr>
              <a:t>Team member:</a:t>
            </a:r>
            <a:endParaRPr sz="1507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7">
                <a:solidFill>
                  <a:srgbClr val="F2F2F2"/>
                </a:solidFill>
              </a:rPr>
              <a:t>•</a:t>
            </a:r>
            <a:r>
              <a:rPr lang="en-GB" sz="1207">
                <a:solidFill>
                  <a:srgbClr val="F2F2F2"/>
                </a:solidFill>
              </a:rPr>
              <a:t>HUANG CHENXI</a:t>
            </a:r>
            <a:endParaRPr sz="1207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7">
                <a:solidFill>
                  <a:srgbClr val="F2F2F2"/>
                </a:solidFill>
              </a:rPr>
              <a:t>•</a:t>
            </a:r>
            <a:r>
              <a:rPr lang="en-GB" sz="1207">
                <a:solidFill>
                  <a:srgbClr val="F2F2F2"/>
                </a:solidFill>
              </a:rPr>
              <a:t>GUO HONGXI</a:t>
            </a:r>
            <a:endParaRPr sz="1207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7">
                <a:solidFill>
                  <a:srgbClr val="F2F2F2"/>
                </a:solidFill>
              </a:rPr>
              <a:t>•</a:t>
            </a:r>
            <a:r>
              <a:rPr lang="en-GB" sz="1207">
                <a:solidFill>
                  <a:srgbClr val="F2F2F2"/>
                </a:solidFill>
              </a:rPr>
              <a:t>LI YUHENG</a:t>
            </a:r>
            <a:endParaRPr sz="1207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7">
                <a:solidFill>
                  <a:srgbClr val="F2F2F2"/>
                </a:solidFill>
              </a:rPr>
              <a:t>•</a:t>
            </a:r>
            <a:r>
              <a:rPr lang="en-GB" sz="1207">
                <a:solidFill>
                  <a:srgbClr val="F2F2F2"/>
                </a:solidFill>
              </a:rPr>
              <a:t>PAULSON PREMSINGH SAMSON DHANSINGH</a:t>
            </a:r>
            <a:endParaRPr sz="1207">
              <a:solidFill>
                <a:srgbClr val="F2F2F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2F2F2"/>
              </a:buClr>
              <a:buSzPts val="1050"/>
              <a:buNone/>
            </a:pPr>
            <a:r>
              <a:t/>
            </a:r>
            <a:endParaRPr sz="1050"/>
          </a:p>
        </p:txBody>
      </p:sp>
      <p:sp>
        <p:nvSpPr>
          <p:cNvPr id="84" name="Google Shape;84;p1"/>
          <p:cNvSpPr/>
          <p:nvPr/>
        </p:nvSpPr>
        <p:spPr>
          <a:xfrm>
            <a:off x="316857" y="1615588"/>
            <a:ext cx="45720" cy="837467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1100cf5c2_4_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GB"/>
              <a:t>Technical approach - </a:t>
            </a:r>
            <a:r>
              <a:rPr lang="en-GB" sz="2200"/>
              <a:t>Full stack development</a:t>
            </a:r>
            <a:endParaRPr sz="2200"/>
          </a:p>
        </p:txBody>
      </p:sp>
      <p:sp>
        <p:nvSpPr>
          <p:cNvPr id="157" name="Google Shape;157;g161100cf5c2_4_2"/>
          <p:cNvSpPr/>
          <p:nvPr/>
        </p:nvSpPr>
        <p:spPr>
          <a:xfrm>
            <a:off x="594360" y="565190"/>
            <a:ext cx="36600" cy="41160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8" name="Google Shape;158;g161100cf5c2_4_2"/>
          <p:cNvGraphicFramePr/>
          <p:nvPr/>
        </p:nvGraphicFramePr>
        <p:xfrm>
          <a:off x="867875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{1E6F8CE2-C82B-4A0F-93A6-620AC3AEBAAA}</a:tableStyleId>
              </a:tblPr>
              <a:tblGrid>
                <a:gridCol w="1151550"/>
                <a:gridCol w="2138825"/>
                <a:gridCol w="2035450"/>
                <a:gridCol w="2082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</a:rPr>
                        <a:t>Framework candidates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</a:rPr>
                        <a:t>D</a:t>
                      </a:r>
                      <a:r>
                        <a:rPr b="1" lang="en-GB">
                          <a:solidFill>
                            <a:schemeClr val="dk2"/>
                          </a:solidFill>
                        </a:rPr>
                        <a:t>eliverables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</a:rPr>
                        <a:t>Services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</a:rPr>
                        <a:t>Front end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●"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React.js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●"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Vue.js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W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eb pages application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User operating platform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</a:rPr>
                        <a:t>Back end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●"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Tensorflow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●"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PyTorch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●"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Keras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Pre-trained model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(Packaged interface)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Face emotion 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recognition function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6184143df4_0_4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GB"/>
              <a:t>What we have done so far</a:t>
            </a:r>
            <a:endParaRPr/>
          </a:p>
        </p:txBody>
      </p:sp>
      <p:sp>
        <p:nvSpPr>
          <p:cNvPr id="164" name="Google Shape;164;g16184143df4_0_49"/>
          <p:cNvSpPr txBox="1"/>
          <p:nvPr>
            <p:ph idx="1" type="body"/>
          </p:nvPr>
        </p:nvSpPr>
        <p:spPr>
          <a:xfrm>
            <a:off x="520050" y="1419650"/>
            <a:ext cx="8103900" cy="31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（1）Work Done:P</a:t>
            </a:r>
            <a:r>
              <a:rPr lang="en-GB"/>
              <a:t>re-</a:t>
            </a:r>
            <a:r>
              <a:rPr lang="en-GB"/>
              <a:t>trained the model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Problem:The accuracy is 57%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Improve the accuracy :Increase the depth of the model</a:t>
            </a:r>
            <a:r>
              <a:rPr lang="en-GB"/>
              <a:t>、use different network to train the model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（2）</a:t>
            </a:r>
            <a:r>
              <a:rPr lang="en-GB"/>
              <a:t>Investigate the current similar products &amp; compare their advantages and disadvantages -  there’s gap between them</a:t>
            </a:r>
            <a:endParaRPr/>
          </a:p>
        </p:txBody>
      </p:sp>
      <p:sp>
        <p:nvSpPr>
          <p:cNvPr id="165" name="Google Shape;165;g16184143df4_0_49"/>
          <p:cNvSpPr/>
          <p:nvPr/>
        </p:nvSpPr>
        <p:spPr>
          <a:xfrm>
            <a:off x="594360" y="565190"/>
            <a:ext cx="36600" cy="41160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 txBox="1"/>
          <p:nvPr>
            <p:ph type="title"/>
          </p:nvPr>
        </p:nvSpPr>
        <p:spPr>
          <a:xfrm>
            <a:off x="569192" y="1407595"/>
            <a:ext cx="59151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3300"/>
              <a:buFont typeface="Arial"/>
              <a:buNone/>
            </a:pPr>
            <a:r>
              <a:rPr lang="en-GB" sz="3300"/>
              <a:t>THANK YOU</a:t>
            </a:r>
            <a:endParaRPr sz="3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GB"/>
              <a:t>O</a:t>
            </a:r>
            <a:r>
              <a:rPr lang="en-GB"/>
              <a:t>utline</a:t>
            </a:r>
            <a:endParaRPr/>
          </a:p>
        </p:txBody>
      </p:sp>
      <p:sp>
        <p:nvSpPr>
          <p:cNvPr id="90" name="Google Shape;90;p3"/>
          <p:cNvSpPr txBox="1"/>
          <p:nvPr>
            <p:ph idx="1" type="body"/>
          </p:nvPr>
        </p:nvSpPr>
        <p:spPr>
          <a:xfrm>
            <a:off x="594338" y="1412094"/>
            <a:ext cx="5915100" cy="29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7F0D"/>
              </a:buClr>
              <a:buSzPts val="2100"/>
              <a:buFont typeface="Arial"/>
              <a:buChar char="•"/>
            </a:pPr>
            <a:r>
              <a:rPr lang="en-GB">
                <a:solidFill>
                  <a:srgbClr val="ED7F0D"/>
                </a:solidFill>
              </a:rPr>
              <a:t>Project objectives</a:t>
            </a:r>
            <a:endParaRPr>
              <a:solidFill>
                <a:srgbClr val="ED7F0D"/>
              </a:solidFill>
            </a:endParaRPr>
          </a:p>
          <a:p>
            <a:pPr indent="-1714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7F0D"/>
              </a:buClr>
              <a:buSzPts val="2100"/>
              <a:buFont typeface="Arial"/>
              <a:buChar char="•"/>
            </a:pPr>
            <a:r>
              <a:rPr lang="en-GB">
                <a:solidFill>
                  <a:srgbClr val="ED7F0D"/>
                </a:solidFill>
              </a:rPr>
              <a:t>Project scope</a:t>
            </a:r>
            <a:endParaRPr>
              <a:solidFill>
                <a:srgbClr val="ED7F0D"/>
              </a:solidFill>
            </a:endParaRPr>
          </a:p>
          <a:p>
            <a:pPr indent="-1714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7F0D"/>
              </a:buClr>
              <a:buSzPts val="2100"/>
              <a:buFont typeface="Arial"/>
              <a:buChar char="•"/>
            </a:pPr>
            <a:r>
              <a:rPr lang="en-GB">
                <a:solidFill>
                  <a:srgbClr val="ED7F0D"/>
                </a:solidFill>
              </a:rPr>
              <a:t>Data required/available</a:t>
            </a:r>
            <a:endParaRPr>
              <a:solidFill>
                <a:srgbClr val="ED7F0D"/>
              </a:solidFill>
            </a:endParaRPr>
          </a:p>
          <a:p>
            <a:pPr indent="-1714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7F0D"/>
              </a:buClr>
              <a:buSzPts val="2100"/>
              <a:buFont typeface="Arial"/>
              <a:buChar char="•"/>
            </a:pPr>
            <a:r>
              <a:rPr lang="en-GB">
                <a:solidFill>
                  <a:srgbClr val="ED7F0D"/>
                </a:solidFill>
              </a:rPr>
              <a:t>Technical approach</a:t>
            </a:r>
            <a:endParaRPr>
              <a:solidFill>
                <a:srgbClr val="ED7F0D"/>
              </a:solidFill>
            </a:endParaRPr>
          </a:p>
          <a:p>
            <a:pPr indent="-1714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D7F0D"/>
              </a:buClr>
              <a:buSzPts val="2100"/>
              <a:buFont typeface="Arial"/>
              <a:buChar char="•"/>
            </a:pPr>
            <a:r>
              <a:rPr lang="en-GB">
                <a:solidFill>
                  <a:srgbClr val="ED7F0D"/>
                </a:solidFill>
              </a:rPr>
              <a:t>What we have done so far</a:t>
            </a:r>
            <a:r>
              <a:rPr lang="en-GB">
                <a:solidFill>
                  <a:srgbClr val="ED7F0D"/>
                </a:solidFill>
              </a:rPr>
              <a:t> 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1" name="Google Shape;91;p3"/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184143df4_0_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GB"/>
              <a:t>Project objectives</a:t>
            </a:r>
            <a:endParaRPr/>
          </a:p>
        </p:txBody>
      </p:sp>
      <p:sp>
        <p:nvSpPr>
          <p:cNvPr id="97" name="Google Shape;97;g16184143df4_0_1"/>
          <p:cNvSpPr txBox="1"/>
          <p:nvPr>
            <p:ph idx="1" type="body"/>
          </p:nvPr>
        </p:nvSpPr>
        <p:spPr>
          <a:xfrm>
            <a:off x="628650" y="1703425"/>
            <a:ext cx="7886700" cy="29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</a:pPr>
            <a:r>
              <a:rPr lang="en-GB"/>
              <a:t> Find </a:t>
            </a:r>
            <a:r>
              <a:rPr lang="en-GB"/>
              <a:t>the best logo insertion timing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GB"/>
              <a:t> Find the best logo placement poin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GB"/>
              <a:t> Find the most attractive part of a movie  and make a trailer </a:t>
            </a:r>
            <a:endParaRPr/>
          </a:p>
        </p:txBody>
      </p:sp>
      <p:sp>
        <p:nvSpPr>
          <p:cNvPr id="98" name="Google Shape;98;g16184143df4_0_1"/>
          <p:cNvSpPr/>
          <p:nvPr/>
        </p:nvSpPr>
        <p:spPr>
          <a:xfrm>
            <a:off x="594360" y="565190"/>
            <a:ext cx="36600" cy="41160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184143df4_0_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GB"/>
              <a:t>Project scope</a:t>
            </a:r>
            <a:endParaRPr/>
          </a:p>
        </p:txBody>
      </p:sp>
      <p:sp>
        <p:nvSpPr>
          <p:cNvPr id="104" name="Google Shape;104;g16184143df4_0_31"/>
          <p:cNvSpPr txBox="1"/>
          <p:nvPr>
            <p:ph idx="1" type="body"/>
          </p:nvPr>
        </p:nvSpPr>
        <p:spPr>
          <a:xfrm>
            <a:off x="778038" y="1769244"/>
            <a:ext cx="5915100" cy="29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GB" sz="1500"/>
              <a:t>Needs</a:t>
            </a:r>
            <a:r>
              <a:rPr lang="en-GB" sz="1500"/>
              <a:t>: Users include advertiser, filmmakers, and other personnel where observation of the audience is required.</a:t>
            </a:r>
            <a:endParaRPr sz="15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GB" sz="1500"/>
              <a:t>Scope:  provide the updates in either in real-time </a:t>
            </a:r>
            <a:r>
              <a:rPr lang="en-GB" sz="1500"/>
              <a:t>or can also be used locally </a:t>
            </a:r>
            <a:endParaRPr sz="1500"/>
          </a:p>
        </p:txBody>
      </p:sp>
      <p:sp>
        <p:nvSpPr>
          <p:cNvPr id="105" name="Google Shape;105;g16184143df4_0_31"/>
          <p:cNvSpPr/>
          <p:nvPr/>
        </p:nvSpPr>
        <p:spPr>
          <a:xfrm>
            <a:off x="594360" y="565190"/>
            <a:ext cx="36600" cy="41160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1124195c8_0_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GB"/>
              <a:t>Project scope</a:t>
            </a:r>
            <a:endParaRPr/>
          </a:p>
        </p:txBody>
      </p:sp>
      <p:sp>
        <p:nvSpPr>
          <p:cNvPr id="111" name="Google Shape;111;g161124195c8_0_1"/>
          <p:cNvSpPr txBox="1"/>
          <p:nvPr>
            <p:ph idx="1" type="body"/>
          </p:nvPr>
        </p:nvSpPr>
        <p:spPr>
          <a:xfrm>
            <a:off x="594350" y="1412100"/>
            <a:ext cx="8000100" cy="30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Deliverables : 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A </a:t>
            </a:r>
            <a:r>
              <a:rPr lang="en-GB"/>
              <a:t>runnable facial expression recognition system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A labeled document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A user guide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An introducing video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2" name="Google Shape;112;g161124195c8_0_1"/>
          <p:cNvSpPr/>
          <p:nvPr/>
        </p:nvSpPr>
        <p:spPr>
          <a:xfrm>
            <a:off x="594360" y="565190"/>
            <a:ext cx="36600" cy="41160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184143df4_0_3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GB"/>
              <a:t>Data required/available</a:t>
            </a:r>
            <a:endParaRPr/>
          </a:p>
        </p:txBody>
      </p:sp>
      <p:sp>
        <p:nvSpPr>
          <p:cNvPr id="118" name="Google Shape;118;g16184143df4_0_37"/>
          <p:cNvSpPr txBox="1"/>
          <p:nvPr>
            <p:ph idx="1" type="body"/>
          </p:nvPr>
        </p:nvSpPr>
        <p:spPr>
          <a:xfrm>
            <a:off x="594350" y="1412100"/>
            <a:ext cx="8397600" cy="32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0"/>
              <a:t>From Kaggle, we collect several different datasets, including:</a:t>
            </a:r>
            <a:endParaRPr sz="5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GB" sz="5600"/>
              <a:t>MMA Facial Expression Dataset</a:t>
            </a:r>
            <a:endParaRPr sz="56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0"/>
              <a:t>(</a:t>
            </a:r>
            <a:r>
              <a:rPr lang="en-GB" sz="5600" u="sng">
                <a:solidFill>
                  <a:schemeClr val="hlink"/>
                </a:solidFill>
                <a:hlinkClick r:id="rId3"/>
              </a:rPr>
              <a:t>https://www.kaggle.com/datasets/mahmoudima/mma-facial-expression</a:t>
            </a:r>
            <a:r>
              <a:rPr lang="en-GB" sz="5600"/>
              <a:t>)</a:t>
            </a:r>
            <a:endParaRPr sz="56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GB" sz="5600"/>
              <a:t>FER2013</a:t>
            </a:r>
            <a:endParaRPr sz="56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0"/>
              <a:t>(</a:t>
            </a:r>
            <a:r>
              <a:rPr lang="en-GB" sz="5600" u="sng">
                <a:solidFill>
                  <a:schemeClr val="hlink"/>
                </a:solidFill>
                <a:hlinkClick r:id="rId4"/>
              </a:rPr>
              <a:t>https://www.kaggle.com/code/alpertemel/fer2013-with-keras</a:t>
            </a:r>
            <a:r>
              <a:rPr lang="en-GB" sz="5600"/>
              <a:t>)</a:t>
            </a:r>
            <a:endParaRPr sz="56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GB" sz="5600"/>
              <a:t>CKPLUS</a:t>
            </a:r>
            <a:endParaRPr sz="56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0"/>
              <a:t>(</a:t>
            </a:r>
            <a:r>
              <a:rPr lang="en-GB" sz="5600" u="sng">
                <a:solidFill>
                  <a:schemeClr val="hlink"/>
                </a:solidFill>
                <a:hlinkClick r:id="rId5"/>
              </a:rPr>
              <a:t>https://www.kaggle.com/datasets/shawon10/ckplus</a:t>
            </a:r>
            <a:r>
              <a:rPr lang="en-GB" sz="5600"/>
              <a:t>)</a:t>
            </a:r>
            <a:endParaRPr sz="56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GB" sz="5600"/>
              <a:t>Facial Expression Classify DenseNet201</a:t>
            </a:r>
            <a:endParaRPr sz="56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0" u="sng">
                <a:solidFill>
                  <a:schemeClr val="hlink"/>
                </a:solidFill>
                <a:hlinkClick r:id="rId6"/>
              </a:rPr>
              <a:t>https://www.kaggle.com/code/stpeteishii/facial-expression-classify-densenet201/data</a:t>
            </a:r>
            <a:endParaRPr sz="5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9" name="Google Shape;119;g16184143df4_0_37"/>
          <p:cNvSpPr/>
          <p:nvPr/>
        </p:nvSpPr>
        <p:spPr>
          <a:xfrm>
            <a:off x="594360" y="565190"/>
            <a:ext cx="36600" cy="41160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6184143df4_0_4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GB"/>
              <a:t>Technical approach - </a:t>
            </a:r>
            <a:r>
              <a:rPr lang="en-GB" sz="2200"/>
              <a:t>Pipeline</a:t>
            </a:r>
            <a:endParaRPr sz="2200"/>
          </a:p>
        </p:txBody>
      </p:sp>
      <p:sp>
        <p:nvSpPr>
          <p:cNvPr id="125" name="Google Shape;125;g16184143df4_0_43"/>
          <p:cNvSpPr/>
          <p:nvPr/>
        </p:nvSpPr>
        <p:spPr>
          <a:xfrm>
            <a:off x="594360" y="565190"/>
            <a:ext cx="36600" cy="41160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6184143df4_0_43"/>
          <p:cNvSpPr/>
          <p:nvPr/>
        </p:nvSpPr>
        <p:spPr>
          <a:xfrm>
            <a:off x="3579938" y="1501550"/>
            <a:ext cx="1984200" cy="2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Data Collection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7" name="Google Shape;127;g16184143df4_0_43"/>
          <p:cNvSpPr/>
          <p:nvPr/>
        </p:nvSpPr>
        <p:spPr>
          <a:xfrm>
            <a:off x="3579863" y="2028475"/>
            <a:ext cx="1984200" cy="2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Data Preprocessing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8" name="Google Shape;128;g16184143df4_0_43"/>
          <p:cNvSpPr/>
          <p:nvPr/>
        </p:nvSpPr>
        <p:spPr>
          <a:xfrm>
            <a:off x="3579863" y="2555375"/>
            <a:ext cx="1984200" cy="2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Face Detection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9" name="Google Shape;129;g16184143df4_0_43"/>
          <p:cNvSpPr/>
          <p:nvPr/>
        </p:nvSpPr>
        <p:spPr>
          <a:xfrm>
            <a:off x="3579863" y="3095975"/>
            <a:ext cx="1984200" cy="2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Facial ROI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0" name="Google Shape;130;g16184143df4_0_43"/>
          <p:cNvSpPr/>
          <p:nvPr/>
        </p:nvSpPr>
        <p:spPr>
          <a:xfrm>
            <a:off x="3579863" y="3636575"/>
            <a:ext cx="1984200" cy="2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Emotion Recognition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1" name="Google Shape;131;g16184143df4_0_43"/>
          <p:cNvSpPr/>
          <p:nvPr/>
        </p:nvSpPr>
        <p:spPr>
          <a:xfrm>
            <a:off x="3579863" y="4177175"/>
            <a:ext cx="1984200" cy="46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Model Output - Emotion Classifier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32" name="Google Shape;132;g16184143df4_0_43"/>
          <p:cNvCxnSpPr>
            <a:stCxn id="126" idx="2"/>
            <a:endCxn id="127" idx="0"/>
          </p:cNvCxnSpPr>
          <p:nvPr/>
        </p:nvCxnSpPr>
        <p:spPr>
          <a:xfrm>
            <a:off x="4572038" y="1736750"/>
            <a:ext cx="0" cy="29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g16184143df4_0_43"/>
          <p:cNvCxnSpPr>
            <a:stCxn id="127" idx="2"/>
            <a:endCxn id="128" idx="0"/>
          </p:cNvCxnSpPr>
          <p:nvPr/>
        </p:nvCxnSpPr>
        <p:spPr>
          <a:xfrm>
            <a:off x="4571963" y="2263675"/>
            <a:ext cx="0" cy="29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g16184143df4_0_43"/>
          <p:cNvCxnSpPr>
            <a:stCxn id="128" idx="2"/>
            <a:endCxn id="129" idx="0"/>
          </p:cNvCxnSpPr>
          <p:nvPr/>
        </p:nvCxnSpPr>
        <p:spPr>
          <a:xfrm>
            <a:off x="4571963" y="2790575"/>
            <a:ext cx="0" cy="3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g16184143df4_0_43"/>
          <p:cNvCxnSpPr>
            <a:stCxn id="129" idx="2"/>
            <a:endCxn id="130" idx="0"/>
          </p:cNvCxnSpPr>
          <p:nvPr/>
        </p:nvCxnSpPr>
        <p:spPr>
          <a:xfrm>
            <a:off x="4571963" y="3331175"/>
            <a:ext cx="0" cy="3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g16184143df4_0_43"/>
          <p:cNvCxnSpPr>
            <a:stCxn id="130" idx="2"/>
            <a:endCxn id="131" idx="0"/>
          </p:cNvCxnSpPr>
          <p:nvPr/>
        </p:nvCxnSpPr>
        <p:spPr>
          <a:xfrm>
            <a:off x="4571963" y="3871775"/>
            <a:ext cx="0" cy="3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184143df4_0_5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GB"/>
              <a:t>Technical approach - </a:t>
            </a:r>
            <a:r>
              <a:rPr lang="en-GB" sz="2200"/>
              <a:t>Face detection</a:t>
            </a:r>
            <a:endParaRPr sz="2200"/>
          </a:p>
        </p:txBody>
      </p:sp>
      <p:sp>
        <p:nvSpPr>
          <p:cNvPr id="142" name="Google Shape;142;g16184143df4_0_57"/>
          <p:cNvSpPr txBox="1"/>
          <p:nvPr>
            <p:ph idx="1" type="body"/>
          </p:nvPr>
        </p:nvSpPr>
        <p:spPr>
          <a:xfrm>
            <a:off x="594338" y="1412094"/>
            <a:ext cx="5915100" cy="29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3" name="Google Shape;143;g16184143df4_0_57"/>
          <p:cNvSpPr/>
          <p:nvPr/>
        </p:nvSpPr>
        <p:spPr>
          <a:xfrm>
            <a:off x="594360" y="565190"/>
            <a:ext cx="36600" cy="41160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4" name="Google Shape;144;g16184143df4_0_57"/>
          <p:cNvGraphicFramePr/>
          <p:nvPr/>
        </p:nvGraphicFramePr>
        <p:xfrm>
          <a:off x="952500" y="151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{1E6F8CE2-C82B-4A0F-93A6-620AC3AEBAAA}</a:tableStyleId>
              </a:tblPr>
              <a:tblGrid>
                <a:gridCol w="2180800"/>
                <a:gridCol w="5058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</a:rPr>
                        <a:t>Model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</a:rPr>
                        <a:t>Notable Features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</a:rPr>
                        <a:t>A</a:t>
                      </a:r>
                      <a:r>
                        <a:rPr b="1" lang="en-GB">
                          <a:solidFill>
                            <a:schemeClr val="dk2"/>
                          </a:solidFill>
                        </a:rPr>
                        <a:t>daBoost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Sensitive to noisy and outlier data; Less prone to overfitting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</a:rPr>
                        <a:t>limit weight expansion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</a:rPr>
                        <a:t>(LWE)-AdaBoost</a:t>
                      </a:r>
                      <a:endParaRPr b="1"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Handle 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Degradation caused by hard samples(noisy data)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</a:rPr>
                        <a:t>OpenCV-CNN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F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ast with CPU; Worse accuracy than MTCNN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</a:rPr>
                        <a:t>dlib-CNN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Slow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 without GPU; Simple training; Robust to face orientation occlusion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</a:rPr>
                        <a:t>MTCNN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Better speed and accuracy than all of the above methods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1100cf5c2_4_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GB"/>
              <a:t>Technical approach - </a:t>
            </a:r>
            <a:r>
              <a:rPr lang="en-GB" sz="2200"/>
              <a:t>Emotion recognition</a:t>
            </a:r>
            <a:endParaRPr sz="2200"/>
          </a:p>
        </p:txBody>
      </p:sp>
      <p:sp>
        <p:nvSpPr>
          <p:cNvPr id="150" name="Google Shape;150;g161100cf5c2_4_9"/>
          <p:cNvSpPr/>
          <p:nvPr/>
        </p:nvSpPr>
        <p:spPr>
          <a:xfrm>
            <a:off x="594360" y="565190"/>
            <a:ext cx="36600" cy="41160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1" name="Google Shape;151;g161100cf5c2_4_9"/>
          <p:cNvGraphicFramePr/>
          <p:nvPr/>
        </p:nvGraphicFramePr>
        <p:xfrm>
          <a:off x="952500" y="1435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{1E6F8CE2-C82B-4A0F-93A6-620AC3AEBAAA}</a:tableStyleId>
              </a:tblPr>
              <a:tblGrid>
                <a:gridCol w="3600700"/>
                <a:gridCol w="363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</a:rPr>
                        <a:t>Model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</a:rPr>
                        <a:t>Notable Features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</a:rPr>
                        <a:t>V</a:t>
                      </a:r>
                      <a:r>
                        <a:rPr b="1" lang="en-GB">
                          <a:solidFill>
                            <a:schemeClr val="dk2"/>
                          </a:solidFill>
                        </a:rPr>
                        <a:t>anilla CNN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Simple network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</a:rPr>
                        <a:t>N</a:t>
                      </a:r>
                      <a:r>
                        <a:rPr b="1" lang="en-GB">
                          <a:solidFill>
                            <a:schemeClr val="dk2"/>
                          </a:solidFill>
                        </a:rPr>
                        <a:t>esterov Accelerated Gradient Descent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</a:rPr>
                        <a:t>(</a:t>
                      </a:r>
                      <a:r>
                        <a:rPr b="1" lang="en-GB">
                          <a:solidFill>
                            <a:schemeClr val="dk2"/>
                          </a:solidFill>
                        </a:rPr>
                        <a:t>NAGD)-CNN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NAGD</a:t>
                      </a:r>
                      <a:r>
                        <a:rPr lang="en-GB">
                          <a:solidFill>
                            <a:schemeClr val="dk2"/>
                          </a:solidFill>
                        </a:rPr>
                        <a:t> predictably prevents advancing too fast or too slowly, high responsiveness and better local optima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</a:rPr>
                        <a:t>                           </a:t>
                      </a:r>
                      <a:r>
                        <a:rPr b="1" lang="en-GB" sz="1000">
                          <a:solidFill>
                            <a:schemeClr val="dk2"/>
                          </a:solidFill>
                        </a:rPr>
                        <a:t>+</a:t>
                      </a:r>
                      <a:r>
                        <a:rPr b="1" lang="en-GB" sz="1000">
                          <a:solidFill>
                            <a:schemeClr val="dk2"/>
                          </a:solidFill>
                        </a:rPr>
                        <a:t>1 Pooling2D</a:t>
                      </a:r>
                      <a:endParaRPr b="1" sz="1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</a:rPr>
                        <a:t>EfficientNetB0</a:t>
                      </a:r>
                      <a:r>
                        <a:rPr b="1" lang="en-GB" sz="1000">
                          <a:solidFill>
                            <a:schemeClr val="dk2"/>
                          </a:solidFill>
                        </a:rPr>
                        <a:t>    +1 Dropout</a:t>
                      </a:r>
                      <a:endParaRPr b="1" sz="1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dk2"/>
                          </a:solidFill>
                        </a:rPr>
                        <a:t>                                      +1 Dense</a:t>
                      </a:r>
                      <a:endParaRPr b="1"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Outstanding accuracy and speed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2"/>
                          </a:solidFill>
                        </a:rPr>
                        <a:t>MobileNet v3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Lightweight network: Fewer parameters, less computation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2018-08-16T03:57:50Z</dcterms:created>
  <dc:creator>Yihan LIAN</dc:creator>
</cp:coreProperties>
</file>