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iski" panose="02010600030101010101" charset="-34"/>
      <p:regular r:id="rId12"/>
    </p:embeddedFont>
    <p:embeddedFont>
      <p:font typeface="Biski Bold" panose="02010600030101010101" charset="-34"/>
      <p:regular r:id="rId13"/>
    </p:embeddedFont>
    <p:embeddedFont>
      <p:font typeface="Biski Ultra-Bold" panose="02010600030101010101" charset="-34"/>
      <p:regular r:id="rId14"/>
    </p:embeddedFont>
    <p:embeddedFont>
      <p:font typeface="Calibri" panose="020F0502020204030204" pitchFamily="34" charset="0"/>
      <p:regular r:id="rId15"/>
      <p:bold r:id="rId16"/>
      <p:italic r:id="rId17"/>
      <p:boldItalic r:id="rId18"/>
    </p:embeddedFont>
    <p:embeddedFont>
      <p:font typeface="Funtastic" panose="02010600030101010101"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126"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opportunities:</a:t>
            </a:r>
          </a:p>
          <a:p>
            <a:r>
              <a:rPr lang="en-US"/>
              <a:t>1. Since the COVID-19 pandemic, more people adopted working-from-home styles and more chlidren have adapted to online learning. The time and chances for children to get together with friends are reduced, so parents seek to purchase more toys for their children. </a:t>
            </a:r>
          </a:p>
          <a:p>
            <a:endParaRPr lang="en-US"/>
          </a:p>
          <a:p>
            <a:r>
              <a:rPr lang="en-US"/>
              <a:t>2. According to the report of IBIS World, there is a large growth in the revenue of the toy industry from 2018 to 2023 in Canada. The overall profits, the number of employees, the number of businesses, and the average wage have also increased from 2018 to 2023. </a:t>
            </a:r>
          </a:p>
          <a:p>
            <a:endParaRPr lang="en-US"/>
          </a:p>
          <a:p>
            <a:r>
              <a:rPr lang="en-US"/>
              <a:t>challenges:</a:t>
            </a:r>
          </a:p>
          <a:p>
            <a:r>
              <a:rPr lang="en-US"/>
              <a:t>1. The products sold by different stores tend to be the same, so many businesses choose to lower the prices of toys to attract customers. </a:t>
            </a:r>
          </a:p>
          <a:p>
            <a:endParaRPr lang="en-US"/>
          </a:p>
          <a:p>
            <a:r>
              <a:rPr lang="en-US"/>
              <a:t>2. The report of IBIS World also indicates a decrease in the profit margin from 2018 to 2023 in Canada. </a:t>
            </a:r>
          </a:p>
          <a:p>
            <a:endParaRPr lang="en-US"/>
          </a:p>
          <a:p>
            <a:r>
              <a:rPr lang="en-US"/>
              <a:t>Therefore, we suggest that opening a toy store in Canada can be prospective, but this business also needs the consideration of competition.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dataset1: </a:t>
            </a:r>
          </a:p>
          <a:p>
            <a:r>
              <a:rPr lang="en-US"/>
              <a:t>· source - wikipedia for postal codes in Toronto &amp; geographical coordinates</a:t>
            </a:r>
          </a:p>
          <a:p>
            <a:r>
              <a:rPr lang="en-US"/>
              <a:t>· variables - (1) postal code, (2) borough, (3) neighborhood, (4) latitude, (5) longitude</a:t>
            </a:r>
          </a:p>
          <a:p>
            <a:endParaRPr lang="en-US"/>
          </a:p>
          <a:p>
            <a:r>
              <a:rPr lang="en-US"/>
              <a:t>dataset2:</a:t>
            </a:r>
          </a:p>
          <a:p>
            <a:r>
              <a:rPr lang="en-US"/>
              <a:t>· source - Statista database, 2021 Census of Population</a:t>
            </a:r>
          </a:p>
          <a:p>
            <a:r>
              <a:rPr lang="en-US"/>
              <a:t>· range - only select areas in Central Toronto</a:t>
            </a:r>
          </a:p>
          <a:p>
            <a:r>
              <a:rPr lang="en-US"/>
              <a:t>· variables - (1) the number of children in the region, (2) the rate of children in the population of the region, (3) the median after-tax income in 2020 among recipients, (4) the number of employed individuals, (5) the unemployment rate in the region</a:t>
            </a:r>
          </a:p>
          <a:p>
            <a:endParaRPr lang="en-US"/>
          </a:p>
          <a:p>
            <a:r>
              <a:rPr lang="en-US"/>
              <a:t>dataset3:</a:t>
            </a:r>
          </a:p>
          <a:p>
            <a:r>
              <a:rPr lang="en-US"/>
              <a:t>· source - Foursquare Places API</a:t>
            </a:r>
          </a:p>
          <a:p>
            <a:r>
              <a:rPr lang="en-US"/>
              <a:t>· variables - (1) the number of other toy stores in the region, (2) the reviews from customers on these stores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have 9 regions with different postal codes in Central Toronto, and we produced several bar plots using the datasets to select a best region. </a:t>
            </a:r>
          </a:p>
          <a:p>
            <a:endParaRPr lang="en-US"/>
          </a:p>
          <a:p>
            <a:r>
              <a:rPr lang="en-US"/>
              <a:t>The color of orange means that these two regions are the top 2 among the 9 regions under that criterion. </a:t>
            </a:r>
          </a:p>
          <a:p>
            <a:endParaRPr lang="en-US"/>
          </a:p>
          <a:p>
            <a:r>
              <a:rPr lang="en-US"/>
              <a:t>Figure (a): M4S has the largest number of children -&gt; a large need in toys</a:t>
            </a:r>
          </a:p>
          <a:p>
            <a:endParaRPr lang="en-US"/>
          </a:p>
          <a:p>
            <a:r>
              <a:rPr lang="en-US"/>
              <a:t>Figure (d): M4S also has the largest number of employed individuals -&gt; a large number of adults who can afford toys</a:t>
            </a:r>
          </a:p>
          <a:p>
            <a:endParaRPr lang="en-US"/>
          </a:p>
          <a:p>
            <a:r>
              <a:rPr lang="en-US"/>
              <a:t>Figure (e): M4S does not have the lowest unemployment rate, but the unemployment rate is still low enough</a:t>
            </a:r>
          </a:p>
          <a:p>
            <a:endParaRPr lang="en-US"/>
          </a:p>
          <a:p>
            <a:r>
              <a:rPr lang="en-US"/>
              <a:t>Figure (c): M4S does not have the largest median income, but the median income is still high, and toys for children are generally inexpensive -&gt; toys are affordable</a:t>
            </a:r>
          </a:p>
          <a:p>
            <a:endParaRPr lang="en-US"/>
          </a:p>
          <a:p>
            <a:r>
              <a:rPr lang="en-US"/>
              <a:t>Figure (f): M4S has the smallest number of competitors -&gt; least competition in the region</a:t>
            </a:r>
          </a:p>
          <a:p>
            <a:endParaRPr lang="en-US"/>
          </a:p>
          <a:p>
            <a:r>
              <a:rPr lang="en-US"/>
              <a:t>Thus, we chose M4S, namely 'Davisville', to open a new toy store.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map shows the existing toy stores in Davisville. </a:t>
            </a:r>
          </a:p>
          <a:p>
            <a:endParaRPr lang="en-US"/>
          </a:p>
          <a:p>
            <a:r>
              <a:rPr lang="en-US"/>
              <a:t>The current existing toy stores are located on two main streets. </a:t>
            </a:r>
          </a:p>
          <a:p>
            <a:endParaRPr lang="en-US"/>
          </a:p>
          <a:p>
            <a:r>
              <a:rPr lang="en-US"/>
              <a:t>Thus, to avoid severe competition with existing toy stores and to better serve the needs of nearby potential customers, we suggest that the new toy store can be located at the middle of Yonge Street, or the north part of Mount Pleasant Road.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then collected the reviews from customers on the existing toy stores in Davisville. </a:t>
            </a:r>
          </a:p>
          <a:p>
            <a:endParaRPr lang="en-US"/>
          </a:p>
          <a:p>
            <a:r>
              <a:rPr lang="en-US"/>
              <a:t>Most reviews are positive. Here are some points that customers find satisfied with the stores. </a:t>
            </a:r>
          </a:p>
          <a:p>
            <a:endParaRPr lang="en-US"/>
          </a:p>
          <a:p>
            <a:r>
              <a:rPr lang="en-US"/>
              <a:t>Few negative points mentioned by the reviews are listed above. A store does not accept phone payment or card payment. A person asked whether a specific toy was sold in the store, suggesting that there is no easy way for customers to get a list of what toys are in the store. </a:t>
            </a:r>
          </a:p>
          <a:p>
            <a:endParaRPr lang="en-US"/>
          </a:p>
          <a:p>
            <a:r>
              <a:rPr lang="en-US"/>
              <a:t>Based on these reviews, we can come up with our unique strategies.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6.sv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3.png"/><Relationship Id="rId5" Type="http://schemas.openxmlformats.org/officeDocument/2006/relationships/image" Target="../media/image5.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 Id="rId14" Type="http://schemas.openxmlformats.org/officeDocument/2006/relationships/image" Target="../media/image26.svg"/></Relationships>
</file>

<file path=ppt/slides/_rels/slide4.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33.png"/><Relationship Id="rId5" Type="http://schemas.openxmlformats.org/officeDocument/2006/relationships/image" Target="../media/image5.png"/><Relationship Id="rId10" Type="http://schemas.openxmlformats.org/officeDocument/2006/relationships/image" Target="../media/image32.svg"/><Relationship Id="rId4" Type="http://schemas.openxmlformats.org/officeDocument/2006/relationships/image" Target="../media/image28.svg"/><Relationship Id="rId9" Type="http://schemas.openxmlformats.org/officeDocument/2006/relationships/image" Target="../media/image31.png"/><Relationship Id="rId14"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43.png"/><Relationship Id="rId5" Type="http://schemas.openxmlformats.org/officeDocument/2006/relationships/image" Target="../media/image5.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48.png"/><Relationship Id="rId3" Type="http://schemas.openxmlformats.org/officeDocument/2006/relationships/image" Target="../media/image37.png"/><Relationship Id="rId7" Type="http://schemas.openxmlformats.org/officeDocument/2006/relationships/image" Target="../media/image9.png"/><Relationship Id="rId12" Type="http://schemas.openxmlformats.org/officeDocument/2006/relationships/image" Target="../media/image47.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46.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38.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7.png"/><Relationship Id="rId7" Type="http://schemas.openxmlformats.org/officeDocument/2006/relationships/image" Target="../media/image9.png"/><Relationship Id="rId12" Type="http://schemas.openxmlformats.org/officeDocument/2006/relationships/image" Target="../media/image47.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46.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38.sv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8.svg"/><Relationship Id="rId7" Type="http://schemas.openxmlformats.org/officeDocument/2006/relationships/image" Target="../media/image10.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47.svg"/><Relationship Id="rId5" Type="http://schemas.openxmlformats.org/officeDocument/2006/relationships/image" Target="../media/image6.svg"/><Relationship Id="rId10" Type="http://schemas.openxmlformats.org/officeDocument/2006/relationships/image" Target="../media/image46.png"/><Relationship Id="rId4" Type="http://schemas.openxmlformats.org/officeDocument/2006/relationships/image" Target="../media/image5.pn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5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sv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2347435" y="812025"/>
            <a:ext cx="5385010" cy="2212750"/>
          </a:xfrm>
          <a:custGeom>
            <a:avLst/>
            <a:gdLst/>
            <a:ahLst/>
            <a:cxnLst/>
            <a:rect l="l" t="t" r="r" b="b"/>
            <a:pathLst>
              <a:path w="5385010" h="2212750">
                <a:moveTo>
                  <a:pt x="0" y="0"/>
                </a:moveTo>
                <a:lnTo>
                  <a:pt x="5385010" y="0"/>
                </a:lnTo>
                <a:lnTo>
                  <a:pt x="5385010" y="2212749"/>
                </a:lnTo>
                <a:lnTo>
                  <a:pt x="0" y="2212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78633" y="7469826"/>
            <a:ext cx="19378631" cy="3618302"/>
            <a:chOff x="0" y="0"/>
            <a:chExt cx="25838175" cy="4824403"/>
          </a:xfrm>
        </p:grpSpPr>
        <p:sp>
          <p:nvSpPr>
            <p:cNvPr id="4" name="Freeform 4"/>
            <p:cNvSpPr/>
            <p:nvPr/>
          </p:nvSpPr>
          <p:spPr>
            <a:xfrm>
              <a:off x="0" y="0"/>
              <a:ext cx="13677431" cy="4824403"/>
            </a:xfrm>
            <a:custGeom>
              <a:avLst/>
              <a:gdLst/>
              <a:ahLst/>
              <a:cxnLst/>
              <a:rect l="l" t="t" r="r" b="b"/>
              <a:pathLst>
                <a:path w="13677431" h="4824403">
                  <a:moveTo>
                    <a:pt x="0" y="0"/>
                  </a:moveTo>
                  <a:lnTo>
                    <a:pt x="13677431" y="0"/>
                  </a:lnTo>
                  <a:lnTo>
                    <a:pt x="13677431" y="4824403"/>
                  </a:lnTo>
                  <a:lnTo>
                    <a:pt x="0" y="4824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844807" y="0"/>
              <a:ext cx="12993368" cy="4824403"/>
            </a:xfrm>
            <a:custGeom>
              <a:avLst/>
              <a:gdLst/>
              <a:ahLst/>
              <a:cxnLst/>
              <a:rect l="l" t="t" r="r" b="b"/>
              <a:pathLst>
                <a:path w="12993368" h="4824403">
                  <a:moveTo>
                    <a:pt x="0" y="0"/>
                  </a:moveTo>
                  <a:lnTo>
                    <a:pt x="12993368" y="0"/>
                  </a:lnTo>
                  <a:lnTo>
                    <a:pt x="12993368" y="4824403"/>
                  </a:lnTo>
                  <a:lnTo>
                    <a:pt x="0" y="4824403"/>
                  </a:lnTo>
                  <a:lnTo>
                    <a:pt x="0" y="0"/>
                  </a:lnTo>
                  <a:close/>
                </a:path>
              </a:pathLst>
            </a:custGeom>
            <a:blipFill>
              <a:blip r:embed="rId4">
                <a:extLst>
                  <a:ext uri="{96DAC541-7B7A-43D3-8B79-37D633B846F1}">
                    <asvg:svgBlip xmlns:asvg="http://schemas.microsoft.com/office/drawing/2016/SVG/main" r:embed="rId5"/>
                  </a:ext>
                </a:extLst>
              </a:blip>
              <a:stretch>
                <a:fillRect l="-5264"/>
              </a:stretch>
            </a:blipFill>
          </p:spPr>
        </p:sp>
      </p:grpSp>
      <p:sp>
        <p:nvSpPr>
          <p:cNvPr id="6" name="Freeform 6"/>
          <p:cNvSpPr/>
          <p:nvPr/>
        </p:nvSpPr>
        <p:spPr>
          <a:xfrm>
            <a:off x="5427283" y="-233792"/>
            <a:ext cx="7433434" cy="7433434"/>
          </a:xfrm>
          <a:custGeom>
            <a:avLst/>
            <a:gdLst/>
            <a:ahLst/>
            <a:cxnLst/>
            <a:rect l="l" t="t" r="r" b="b"/>
            <a:pathLst>
              <a:path w="7433434" h="7433434">
                <a:moveTo>
                  <a:pt x="0" y="0"/>
                </a:moveTo>
                <a:lnTo>
                  <a:pt x="7433434" y="0"/>
                </a:lnTo>
                <a:lnTo>
                  <a:pt x="7433434" y="7433434"/>
                </a:lnTo>
                <a:lnTo>
                  <a:pt x="0" y="7433434"/>
                </a:lnTo>
                <a:lnTo>
                  <a:pt x="0" y="0"/>
                </a:lnTo>
                <a:close/>
              </a:path>
            </a:pathLst>
          </a:custGeom>
          <a:blipFill>
            <a:blip r:embed="rId6">
              <a:alphaModFix amt="43000"/>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2218622" y="1863171"/>
            <a:ext cx="13850755" cy="4385728"/>
          </a:xfrm>
          <a:prstGeom prst="rect">
            <a:avLst/>
          </a:prstGeom>
        </p:spPr>
        <p:txBody>
          <a:bodyPr lIns="0" tIns="0" rIns="0" bIns="0" rtlCol="0" anchor="t">
            <a:spAutoFit/>
          </a:bodyPr>
          <a:lstStyle/>
          <a:p>
            <a:pPr algn="ctr">
              <a:lnSpc>
                <a:spcPts val="10966"/>
              </a:lnSpc>
            </a:pPr>
            <a:r>
              <a:rPr lang="en-US" sz="9791">
                <a:solidFill>
                  <a:srgbClr val="291B25"/>
                </a:solidFill>
                <a:latin typeface="Funtastic"/>
                <a:ea typeface="Funtastic"/>
                <a:cs typeface="Funtastic"/>
                <a:sym typeface="Funtastic"/>
              </a:rPr>
              <a:t>STARTING</a:t>
            </a:r>
          </a:p>
          <a:p>
            <a:pPr algn="ctr">
              <a:lnSpc>
                <a:spcPts val="10966"/>
              </a:lnSpc>
            </a:pPr>
            <a:r>
              <a:rPr lang="en-US" sz="9791">
                <a:solidFill>
                  <a:srgbClr val="291B25"/>
                </a:solidFill>
                <a:latin typeface="Funtastic"/>
                <a:ea typeface="Funtastic"/>
                <a:cs typeface="Funtastic"/>
                <a:sym typeface="Funtastic"/>
              </a:rPr>
              <a:t>A TOY STORE </a:t>
            </a:r>
          </a:p>
          <a:p>
            <a:pPr algn="ctr">
              <a:lnSpc>
                <a:spcPts val="10966"/>
              </a:lnSpc>
            </a:pPr>
            <a:r>
              <a:rPr lang="en-US" sz="9791">
                <a:solidFill>
                  <a:srgbClr val="291B25"/>
                </a:solidFill>
                <a:latin typeface="Funtastic"/>
                <a:ea typeface="Funtastic"/>
                <a:cs typeface="Funtastic"/>
                <a:sym typeface="Funtastic"/>
              </a:rPr>
              <a:t>IN TORONTO</a:t>
            </a:r>
          </a:p>
        </p:txBody>
      </p:sp>
      <p:sp>
        <p:nvSpPr>
          <p:cNvPr id="8" name="TextBox 8"/>
          <p:cNvSpPr txBox="1"/>
          <p:nvPr/>
        </p:nvSpPr>
        <p:spPr>
          <a:xfrm>
            <a:off x="5738891" y="6258424"/>
            <a:ext cx="6743583" cy="856615"/>
          </a:xfrm>
          <a:prstGeom prst="rect">
            <a:avLst/>
          </a:prstGeom>
        </p:spPr>
        <p:txBody>
          <a:bodyPr lIns="0" tIns="0" rIns="0" bIns="0" rtlCol="0" anchor="t">
            <a:spAutoFit/>
          </a:bodyPr>
          <a:lstStyle/>
          <a:p>
            <a:pPr algn="ctr">
              <a:lnSpc>
                <a:spcPts val="4759"/>
              </a:lnSpc>
            </a:pPr>
            <a:r>
              <a:rPr lang="en-US" sz="3399">
                <a:solidFill>
                  <a:srgbClr val="291B25"/>
                </a:solidFill>
                <a:latin typeface="Biski"/>
                <a:ea typeface="Biski"/>
                <a:cs typeface="Biski"/>
                <a:sym typeface="Biski"/>
              </a:rPr>
              <a:t>by xxx</a:t>
            </a:r>
          </a:p>
        </p:txBody>
      </p:sp>
      <p:sp>
        <p:nvSpPr>
          <p:cNvPr id="9" name="Freeform 9"/>
          <p:cNvSpPr/>
          <p:nvPr/>
        </p:nvSpPr>
        <p:spPr>
          <a:xfrm>
            <a:off x="15400724" y="4645432"/>
            <a:ext cx="5385010" cy="2212750"/>
          </a:xfrm>
          <a:custGeom>
            <a:avLst/>
            <a:gdLst/>
            <a:ahLst/>
            <a:cxnLst/>
            <a:rect l="l" t="t" r="r" b="b"/>
            <a:pathLst>
              <a:path w="5385010" h="2212750">
                <a:moveTo>
                  <a:pt x="0" y="0"/>
                </a:moveTo>
                <a:lnTo>
                  <a:pt x="5385010" y="0"/>
                </a:lnTo>
                <a:lnTo>
                  <a:pt x="5385010" y="2212749"/>
                </a:lnTo>
                <a:lnTo>
                  <a:pt x="0" y="2212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B9A1"/>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sp>
      <p:sp>
        <p:nvSpPr>
          <p:cNvPr id="9" name="Freeform 9"/>
          <p:cNvSpPr/>
          <p:nvPr/>
        </p:nvSpPr>
        <p:spPr>
          <a:xfrm>
            <a:off x="15074725" y="-313615"/>
            <a:ext cx="4951977" cy="2755100"/>
          </a:xfrm>
          <a:custGeom>
            <a:avLst/>
            <a:gdLst/>
            <a:ahLst/>
            <a:cxnLst/>
            <a:rect l="l" t="t" r="r" b="b"/>
            <a:pathLst>
              <a:path w="4951977" h="2755100">
                <a:moveTo>
                  <a:pt x="0" y="0"/>
                </a:moveTo>
                <a:lnTo>
                  <a:pt x="4951976" y="0"/>
                </a:lnTo>
                <a:lnTo>
                  <a:pt x="4951976" y="2755099"/>
                </a:lnTo>
                <a:lnTo>
                  <a:pt x="0" y="27550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7520813" y="1751320"/>
            <a:ext cx="1310726" cy="1086711"/>
          </a:xfrm>
          <a:custGeom>
            <a:avLst/>
            <a:gdLst/>
            <a:ahLst/>
            <a:cxnLst/>
            <a:rect l="l" t="t" r="r" b="b"/>
            <a:pathLst>
              <a:path w="1310726" h="1086711">
                <a:moveTo>
                  <a:pt x="0" y="0"/>
                </a:moveTo>
                <a:lnTo>
                  <a:pt x="1310725" y="0"/>
                </a:lnTo>
                <a:lnTo>
                  <a:pt x="1310725" y="1086711"/>
                </a:lnTo>
                <a:lnTo>
                  <a:pt x="0" y="108671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1" name="Group 11"/>
          <p:cNvGrpSpPr/>
          <p:nvPr/>
        </p:nvGrpSpPr>
        <p:grpSpPr>
          <a:xfrm>
            <a:off x="7959233" y="2838031"/>
            <a:ext cx="8756315" cy="6139293"/>
            <a:chOff x="0" y="0"/>
            <a:chExt cx="2306190" cy="1616933"/>
          </a:xfrm>
        </p:grpSpPr>
        <p:sp>
          <p:nvSpPr>
            <p:cNvPr id="12" name="Freeform 12"/>
            <p:cNvSpPr/>
            <p:nvPr/>
          </p:nvSpPr>
          <p:spPr>
            <a:xfrm>
              <a:off x="0" y="0"/>
              <a:ext cx="2306190" cy="1616933"/>
            </a:xfrm>
            <a:custGeom>
              <a:avLst/>
              <a:gdLst/>
              <a:ahLst/>
              <a:cxnLst/>
              <a:rect l="l" t="t" r="r" b="b"/>
              <a:pathLst>
                <a:path w="2306190" h="1616933">
                  <a:moveTo>
                    <a:pt x="45092" y="0"/>
                  </a:moveTo>
                  <a:lnTo>
                    <a:pt x="2261098" y="0"/>
                  </a:lnTo>
                  <a:cubicBezTo>
                    <a:pt x="2273057" y="0"/>
                    <a:pt x="2284526" y="4751"/>
                    <a:pt x="2292983" y="13207"/>
                  </a:cubicBezTo>
                  <a:cubicBezTo>
                    <a:pt x="2301439" y="21663"/>
                    <a:pt x="2306190" y="33133"/>
                    <a:pt x="2306190" y="45092"/>
                  </a:cubicBezTo>
                  <a:lnTo>
                    <a:pt x="2306190" y="1571841"/>
                  </a:lnTo>
                  <a:cubicBezTo>
                    <a:pt x="2306190" y="1583800"/>
                    <a:pt x="2301439" y="1595270"/>
                    <a:pt x="2292983" y="1603726"/>
                  </a:cubicBezTo>
                  <a:cubicBezTo>
                    <a:pt x="2284526" y="1612182"/>
                    <a:pt x="2273057" y="1616933"/>
                    <a:pt x="2261098" y="1616933"/>
                  </a:cubicBezTo>
                  <a:lnTo>
                    <a:pt x="45092" y="1616933"/>
                  </a:lnTo>
                  <a:cubicBezTo>
                    <a:pt x="33133" y="1616933"/>
                    <a:pt x="21663" y="1612182"/>
                    <a:pt x="13207" y="1603726"/>
                  </a:cubicBezTo>
                  <a:cubicBezTo>
                    <a:pt x="4751" y="1595270"/>
                    <a:pt x="0" y="1583800"/>
                    <a:pt x="0" y="1571841"/>
                  </a:cubicBezTo>
                  <a:lnTo>
                    <a:pt x="0" y="45092"/>
                  </a:lnTo>
                  <a:cubicBezTo>
                    <a:pt x="0" y="33133"/>
                    <a:pt x="4751" y="21663"/>
                    <a:pt x="13207" y="13207"/>
                  </a:cubicBezTo>
                  <a:cubicBezTo>
                    <a:pt x="21663" y="4751"/>
                    <a:pt x="33133" y="0"/>
                    <a:pt x="45092" y="0"/>
                  </a:cubicBezTo>
                  <a:close/>
                </a:path>
              </a:pathLst>
            </a:custGeom>
            <a:solidFill>
              <a:srgbClr val="FFD8C9"/>
            </a:solidFill>
          </p:spPr>
        </p:sp>
        <p:sp>
          <p:nvSpPr>
            <p:cNvPr id="13" name="TextBox 13"/>
            <p:cNvSpPr txBox="1"/>
            <p:nvPr/>
          </p:nvSpPr>
          <p:spPr>
            <a:xfrm>
              <a:off x="0" y="-247650"/>
              <a:ext cx="2306190" cy="1864583"/>
            </a:xfrm>
            <a:prstGeom prst="rect">
              <a:avLst/>
            </a:prstGeom>
          </p:spPr>
          <p:txBody>
            <a:bodyPr lIns="50800" tIns="50800" rIns="50800" bIns="50800" rtlCol="0" anchor="ctr"/>
            <a:lstStyle/>
            <a:p>
              <a:pPr algn="ctr">
                <a:lnSpc>
                  <a:spcPts val="3499"/>
                </a:lnSpc>
              </a:pPr>
              <a:endParaRPr/>
            </a:p>
          </p:txBody>
        </p:sp>
      </p:grpSp>
      <p:sp>
        <p:nvSpPr>
          <p:cNvPr id="14" name="TextBox 14"/>
          <p:cNvSpPr txBox="1"/>
          <p:nvPr/>
        </p:nvSpPr>
        <p:spPr>
          <a:xfrm>
            <a:off x="-578633" y="3716491"/>
            <a:ext cx="9364771" cy="1773532"/>
          </a:xfrm>
          <a:prstGeom prst="rect">
            <a:avLst/>
          </a:prstGeom>
        </p:spPr>
        <p:txBody>
          <a:bodyPr lIns="0" tIns="0" rIns="0" bIns="0" rtlCol="0" anchor="t">
            <a:spAutoFit/>
          </a:bodyPr>
          <a:lstStyle/>
          <a:p>
            <a:pPr algn="ctr">
              <a:lnSpc>
                <a:spcPts val="13021"/>
              </a:lnSpc>
            </a:pPr>
            <a:r>
              <a:rPr lang="en-US" sz="9300">
                <a:solidFill>
                  <a:srgbClr val="291B25"/>
                </a:solidFill>
                <a:latin typeface="Funtastic"/>
                <a:ea typeface="Funtastic"/>
                <a:cs typeface="Funtastic"/>
                <a:sym typeface="Funtastic"/>
              </a:rPr>
              <a:t>Contents</a:t>
            </a:r>
          </a:p>
        </p:txBody>
      </p:sp>
      <p:sp>
        <p:nvSpPr>
          <p:cNvPr id="15" name="TextBox 15"/>
          <p:cNvSpPr txBox="1"/>
          <p:nvPr/>
        </p:nvSpPr>
        <p:spPr>
          <a:xfrm>
            <a:off x="8176175" y="3070179"/>
            <a:ext cx="8308057" cy="5265421"/>
          </a:xfrm>
          <a:prstGeom prst="rect">
            <a:avLst/>
          </a:prstGeom>
        </p:spPr>
        <p:txBody>
          <a:bodyPr lIns="0" tIns="0" rIns="0" bIns="0" rtlCol="0" anchor="t">
            <a:spAutoFit/>
          </a:bodyPr>
          <a:lstStyle/>
          <a:p>
            <a:pPr marL="820416" lvl="1" indent="-410208" algn="l">
              <a:lnSpc>
                <a:spcPts val="5699"/>
              </a:lnSpc>
              <a:buFont typeface="Arial"/>
              <a:buChar char="•"/>
            </a:pPr>
            <a:r>
              <a:rPr lang="en-US" sz="3799">
                <a:solidFill>
                  <a:srgbClr val="291B25"/>
                </a:solidFill>
                <a:latin typeface="Biski"/>
                <a:ea typeface="Biski"/>
                <a:cs typeface="Biski"/>
                <a:sym typeface="Biski"/>
              </a:rPr>
              <a:t>Insights in the toy industry</a:t>
            </a:r>
          </a:p>
          <a:p>
            <a:pPr algn="l">
              <a:lnSpc>
                <a:spcPts val="5699"/>
              </a:lnSpc>
            </a:pPr>
            <a:endParaRPr lang="en-US" sz="3799">
              <a:solidFill>
                <a:srgbClr val="291B25"/>
              </a:solidFill>
              <a:latin typeface="Biski"/>
              <a:ea typeface="Biski"/>
              <a:cs typeface="Biski"/>
              <a:sym typeface="Biski"/>
            </a:endParaRPr>
          </a:p>
          <a:p>
            <a:pPr marL="820416" lvl="1" indent="-410208" algn="l">
              <a:lnSpc>
                <a:spcPts val="5699"/>
              </a:lnSpc>
              <a:buFont typeface="Arial"/>
              <a:buChar char="•"/>
            </a:pPr>
            <a:r>
              <a:rPr lang="en-US" sz="3799">
                <a:solidFill>
                  <a:srgbClr val="291B25"/>
                </a:solidFill>
                <a:latin typeface="Biski"/>
                <a:ea typeface="Biski"/>
                <a:cs typeface="Biski"/>
                <a:sym typeface="Biski"/>
              </a:rPr>
              <a:t>Data preparation</a:t>
            </a:r>
          </a:p>
          <a:p>
            <a:pPr algn="l">
              <a:lnSpc>
                <a:spcPts val="5699"/>
              </a:lnSpc>
            </a:pPr>
            <a:endParaRPr lang="en-US" sz="3799">
              <a:solidFill>
                <a:srgbClr val="291B25"/>
              </a:solidFill>
              <a:latin typeface="Biski"/>
              <a:ea typeface="Biski"/>
              <a:cs typeface="Biski"/>
              <a:sym typeface="Biski"/>
            </a:endParaRPr>
          </a:p>
          <a:p>
            <a:pPr marL="820416" lvl="1" indent="-410208" algn="l">
              <a:lnSpc>
                <a:spcPts val="5699"/>
              </a:lnSpc>
              <a:buFont typeface="Arial"/>
              <a:buChar char="•"/>
            </a:pPr>
            <a:r>
              <a:rPr lang="en-US" sz="3799">
                <a:solidFill>
                  <a:srgbClr val="291B25"/>
                </a:solidFill>
                <a:latin typeface="Biski"/>
                <a:ea typeface="Biski"/>
                <a:cs typeface="Biski"/>
                <a:sym typeface="Biski"/>
              </a:rPr>
              <a:t>Data analysis</a:t>
            </a:r>
          </a:p>
          <a:p>
            <a:pPr algn="l">
              <a:lnSpc>
                <a:spcPts val="5699"/>
              </a:lnSpc>
            </a:pPr>
            <a:endParaRPr lang="en-US" sz="3799">
              <a:solidFill>
                <a:srgbClr val="291B25"/>
              </a:solidFill>
              <a:latin typeface="Biski"/>
              <a:ea typeface="Biski"/>
              <a:cs typeface="Biski"/>
              <a:sym typeface="Biski"/>
            </a:endParaRPr>
          </a:p>
          <a:p>
            <a:pPr marL="820416" lvl="1" indent="-410208" algn="l">
              <a:lnSpc>
                <a:spcPts val="5699"/>
              </a:lnSpc>
              <a:buFont typeface="Arial"/>
              <a:buChar char="•"/>
            </a:pPr>
            <a:r>
              <a:rPr lang="en-US" sz="3799">
                <a:solidFill>
                  <a:srgbClr val="291B25"/>
                </a:solidFill>
                <a:latin typeface="Biski"/>
                <a:ea typeface="Biski"/>
                <a:cs typeface="Biski"/>
                <a:sym typeface="Biski"/>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B9A1"/>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2546058" y="-2257493"/>
            <a:ext cx="5152757" cy="5152757"/>
          </a:xfrm>
          <a:custGeom>
            <a:avLst/>
            <a:gdLst/>
            <a:ahLst/>
            <a:cxnLst/>
            <a:rect l="l" t="t" r="r" b="b"/>
            <a:pathLst>
              <a:path w="5152757" h="5152757">
                <a:moveTo>
                  <a:pt x="0" y="0"/>
                </a:moveTo>
                <a:lnTo>
                  <a:pt x="5152756" y="0"/>
                </a:lnTo>
                <a:lnTo>
                  <a:pt x="5152756" y="5152756"/>
                </a:lnTo>
                <a:lnTo>
                  <a:pt x="0" y="5152756"/>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grpSp>
        <p:nvGrpSpPr>
          <p:cNvPr id="4" name="Group 4"/>
          <p:cNvGrpSpPr/>
          <p:nvPr/>
        </p:nvGrpSpPr>
        <p:grpSpPr>
          <a:xfrm>
            <a:off x="616761" y="190086"/>
            <a:ext cx="934950" cy="838614"/>
            <a:chOff x="0" y="0"/>
            <a:chExt cx="1246601" cy="1118152"/>
          </a:xfrm>
        </p:grpSpPr>
        <p:sp>
          <p:nvSpPr>
            <p:cNvPr id="5" name="Freeform 5"/>
            <p:cNvSpPr/>
            <p:nvPr/>
          </p:nvSpPr>
          <p:spPr>
            <a:xfrm>
              <a:off x="0" y="287823"/>
              <a:ext cx="845705" cy="830329"/>
            </a:xfrm>
            <a:custGeom>
              <a:avLst/>
              <a:gdLst/>
              <a:ahLst/>
              <a:cxnLst/>
              <a:rect l="l" t="t" r="r" b="b"/>
              <a:pathLst>
                <a:path w="845705" h="830329">
                  <a:moveTo>
                    <a:pt x="0" y="0"/>
                  </a:moveTo>
                  <a:lnTo>
                    <a:pt x="845705" y="0"/>
                  </a:lnTo>
                  <a:lnTo>
                    <a:pt x="845705" y="830329"/>
                  </a:lnTo>
                  <a:lnTo>
                    <a:pt x="0" y="83032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660294" y="0"/>
              <a:ext cx="586307" cy="575646"/>
            </a:xfrm>
            <a:custGeom>
              <a:avLst/>
              <a:gdLst/>
              <a:ahLst/>
              <a:cxnLst/>
              <a:rect l="l" t="t" r="r" b="b"/>
              <a:pathLst>
                <a:path w="586307" h="575646">
                  <a:moveTo>
                    <a:pt x="0" y="0"/>
                  </a:moveTo>
                  <a:lnTo>
                    <a:pt x="586307" y="0"/>
                  </a:lnTo>
                  <a:lnTo>
                    <a:pt x="586307" y="575646"/>
                  </a:lnTo>
                  <a:lnTo>
                    <a:pt x="0" y="5756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7" name="Freeform 7"/>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8" name="Freeform 8"/>
          <p:cNvSpPr/>
          <p:nvPr/>
        </p:nvSpPr>
        <p:spPr>
          <a:xfrm>
            <a:off x="16777699" y="1407801"/>
            <a:ext cx="3936366" cy="687075"/>
          </a:xfrm>
          <a:custGeom>
            <a:avLst/>
            <a:gdLst/>
            <a:ahLst/>
            <a:cxnLst/>
            <a:rect l="l" t="t" r="r" b="b"/>
            <a:pathLst>
              <a:path w="3936366" h="687075">
                <a:moveTo>
                  <a:pt x="0" y="0"/>
                </a:moveTo>
                <a:lnTo>
                  <a:pt x="3936366" y="0"/>
                </a:lnTo>
                <a:lnTo>
                  <a:pt x="3936366" y="687075"/>
                </a:lnTo>
                <a:lnTo>
                  <a:pt x="0" y="68707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grpSp>
        <p:nvGrpSpPr>
          <p:cNvPr id="10" name="Group 10"/>
          <p:cNvGrpSpPr/>
          <p:nvPr/>
        </p:nvGrpSpPr>
        <p:grpSpPr>
          <a:xfrm>
            <a:off x="3055826" y="3787670"/>
            <a:ext cx="4735374" cy="4791290"/>
            <a:chOff x="0" y="0"/>
            <a:chExt cx="1247177" cy="1261903"/>
          </a:xfrm>
        </p:grpSpPr>
        <p:sp>
          <p:nvSpPr>
            <p:cNvPr id="11" name="Freeform 11"/>
            <p:cNvSpPr/>
            <p:nvPr/>
          </p:nvSpPr>
          <p:spPr>
            <a:xfrm>
              <a:off x="0" y="0"/>
              <a:ext cx="1247177" cy="1261903"/>
            </a:xfrm>
            <a:custGeom>
              <a:avLst/>
              <a:gdLst/>
              <a:ahLst/>
              <a:cxnLst/>
              <a:rect l="l" t="t" r="r" b="b"/>
              <a:pathLst>
                <a:path w="1247177" h="1261903">
                  <a:moveTo>
                    <a:pt x="0" y="0"/>
                  </a:moveTo>
                  <a:lnTo>
                    <a:pt x="1247177" y="0"/>
                  </a:lnTo>
                  <a:lnTo>
                    <a:pt x="1247177" y="1261903"/>
                  </a:lnTo>
                  <a:lnTo>
                    <a:pt x="0" y="1261903"/>
                  </a:lnTo>
                  <a:close/>
                </a:path>
              </a:pathLst>
            </a:custGeom>
            <a:solidFill>
              <a:srgbClr val="FFD8C9"/>
            </a:solidFill>
            <a:ln w="114300" cap="sq">
              <a:solidFill>
                <a:srgbClr val="000000"/>
              </a:solidFill>
              <a:prstDash val="solid"/>
              <a:miter/>
            </a:ln>
          </p:spPr>
        </p:sp>
        <p:sp>
          <p:nvSpPr>
            <p:cNvPr id="12" name="TextBox 12"/>
            <p:cNvSpPr txBox="1"/>
            <p:nvPr/>
          </p:nvSpPr>
          <p:spPr>
            <a:xfrm>
              <a:off x="0" y="-247650"/>
              <a:ext cx="1247177" cy="1509553"/>
            </a:xfrm>
            <a:prstGeom prst="rect">
              <a:avLst/>
            </a:prstGeom>
          </p:spPr>
          <p:txBody>
            <a:bodyPr lIns="50800" tIns="50800" rIns="50800" bIns="50800" rtlCol="0" anchor="ctr"/>
            <a:lstStyle/>
            <a:p>
              <a:pPr algn="ctr">
                <a:lnSpc>
                  <a:spcPts val="3499"/>
                </a:lnSpc>
              </a:pPr>
              <a:endParaRPr/>
            </a:p>
          </p:txBody>
        </p:sp>
      </p:grpSp>
      <p:sp>
        <p:nvSpPr>
          <p:cNvPr id="13" name="Freeform 13"/>
          <p:cNvSpPr/>
          <p:nvPr/>
        </p:nvSpPr>
        <p:spPr>
          <a:xfrm>
            <a:off x="2795187" y="3119025"/>
            <a:ext cx="5256653" cy="1156464"/>
          </a:xfrm>
          <a:custGeom>
            <a:avLst/>
            <a:gdLst/>
            <a:ahLst/>
            <a:cxnLst/>
            <a:rect l="l" t="t" r="r" b="b"/>
            <a:pathLst>
              <a:path w="5256653" h="1156464">
                <a:moveTo>
                  <a:pt x="0" y="0"/>
                </a:moveTo>
                <a:lnTo>
                  <a:pt x="5256653" y="0"/>
                </a:lnTo>
                <a:lnTo>
                  <a:pt x="5256653" y="1156463"/>
                </a:lnTo>
                <a:lnTo>
                  <a:pt x="0" y="115646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TextBox 14"/>
          <p:cNvSpPr txBox="1"/>
          <p:nvPr/>
        </p:nvSpPr>
        <p:spPr>
          <a:xfrm>
            <a:off x="2062437" y="3402363"/>
            <a:ext cx="6722152"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OPPORTUNITIES</a:t>
            </a:r>
          </a:p>
        </p:txBody>
      </p:sp>
      <p:grpSp>
        <p:nvGrpSpPr>
          <p:cNvPr id="15" name="Group 15"/>
          <p:cNvGrpSpPr/>
          <p:nvPr/>
        </p:nvGrpSpPr>
        <p:grpSpPr>
          <a:xfrm>
            <a:off x="10496800" y="3787670"/>
            <a:ext cx="4735374" cy="4791290"/>
            <a:chOff x="0" y="0"/>
            <a:chExt cx="1247177" cy="1261903"/>
          </a:xfrm>
        </p:grpSpPr>
        <p:sp>
          <p:nvSpPr>
            <p:cNvPr id="16" name="Freeform 16"/>
            <p:cNvSpPr/>
            <p:nvPr/>
          </p:nvSpPr>
          <p:spPr>
            <a:xfrm>
              <a:off x="0" y="0"/>
              <a:ext cx="1247177" cy="1261903"/>
            </a:xfrm>
            <a:custGeom>
              <a:avLst/>
              <a:gdLst/>
              <a:ahLst/>
              <a:cxnLst/>
              <a:rect l="l" t="t" r="r" b="b"/>
              <a:pathLst>
                <a:path w="1247177" h="1261903">
                  <a:moveTo>
                    <a:pt x="0" y="0"/>
                  </a:moveTo>
                  <a:lnTo>
                    <a:pt x="1247177" y="0"/>
                  </a:lnTo>
                  <a:lnTo>
                    <a:pt x="1247177" y="1261903"/>
                  </a:lnTo>
                  <a:lnTo>
                    <a:pt x="0" y="1261903"/>
                  </a:lnTo>
                  <a:close/>
                </a:path>
              </a:pathLst>
            </a:custGeom>
            <a:solidFill>
              <a:srgbClr val="FFD8C9"/>
            </a:solidFill>
            <a:ln w="114300" cap="sq">
              <a:solidFill>
                <a:srgbClr val="000000"/>
              </a:solidFill>
              <a:prstDash val="solid"/>
              <a:miter/>
            </a:ln>
          </p:spPr>
        </p:sp>
        <p:sp>
          <p:nvSpPr>
            <p:cNvPr id="17" name="TextBox 17"/>
            <p:cNvSpPr txBox="1"/>
            <p:nvPr/>
          </p:nvSpPr>
          <p:spPr>
            <a:xfrm>
              <a:off x="0" y="-247650"/>
              <a:ext cx="1247177" cy="1509553"/>
            </a:xfrm>
            <a:prstGeom prst="rect">
              <a:avLst/>
            </a:prstGeom>
          </p:spPr>
          <p:txBody>
            <a:bodyPr lIns="50800" tIns="50800" rIns="50800" bIns="50800" rtlCol="0" anchor="ctr"/>
            <a:lstStyle/>
            <a:p>
              <a:pPr algn="ctr">
                <a:lnSpc>
                  <a:spcPts val="3499"/>
                </a:lnSpc>
              </a:pPr>
              <a:endParaRPr/>
            </a:p>
          </p:txBody>
        </p:sp>
      </p:grpSp>
      <p:sp>
        <p:nvSpPr>
          <p:cNvPr id="18" name="Freeform 18"/>
          <p:cNvSpPr/>
          <p:nvPr/>
        </p:nvSpPr>
        <p:spPr>
          <a:xfrm>
            <a:off x="10236160" y="3119025"/>
            <a:ext cx="5256653" cy="1156464"/>
          </a:xfrm>
          <a:custGeom>
            <a:avLst/>
            <a:gdLst/>
            <a:ahLst/>
            <a:cxnLst/>
            <a:rect l="l" t="t" r="r" b="b"/>
            <a:pathLst>
              <a:path w="5256653" h="1156464">
                <a:moveTo>
                  <a:pt x="0" y="0"/>
                </a:moveTo>
                <a:lnTo>
                  <a:pt x="5256653" y="0"/>
                </a:lnTo>
                <a:lnTo>
                  <a:pt x="5256653" y="1156463"/>
                </a:lnTo>
                <a:lnTo>
                  <a:pt x="0" y="115646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Freeform 19"/>
          <p:cNvSpPr/>
          <p:nvPr/>
        </p:nvSpPr>
        <p:spPr>
          <a:xfrm>
            <a:off x="-2384655" y="1407801"/>
            <a:ext cx="3936366" cy="687075"/>
          </a:xfrm>
          <a:custGeom>
            <a:avLst/>
            <a:gdLst/>
            <a:ahLst/>
            <a:cxnLst/>
            <a:rect l="l" t="t" r="r" b="b"/>
            <a:pathLst>
              <a:path w="3936366" h="687075">
                <a:moveTo>
                  <a:pt x="0" y="0"/>
                </a:moveTo>
                <a:lnTo>
                  <a:pt x="3936366" y="0"/>
                </a:lnTo>
                <a:lnTo>
                  <a:pt x="3936366" y="687075"/>
                </a:lnTo>
                <a:lnTo>
                  <a:pt x="0" y="68707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TextBox 20"/>
          <p:cNvSpPr txBox="1"/>
          <p:nvPr/>
        </p:nvSpPr>
        <p:spPr>
          <a:xfrm>
            <a:off x="1342300" y="683597"/>
            <a:ext cx="15674478" cy="1773532"/>
          </a:xfrm>
          <a:prstGeom prst="rect">
            <a:avLst/>
          </a:prstGeom>
        </p:spPr>
        <p:txBody>
          <a:bodyPr lIns="0" tIns="0" rIns="0" bIns="0" rtlCol="0" anchor="t">
            <a:spAutoFit/>
          </a:bodyPr>
          <a:lstStyle/>
          <a:p>
            <a:pPr algn="ctr">
              <a:lnSpc>
                <a:spcPts val="13021"/>
              </a:lnSpc>
            </a:pPr>
            <a:r>
              <a:rPr lang="en-US" sz="9300">
                <a:solidFill>
                  <a:srgbClr val="291B25"/>
                </a:solidFill>
                <a:latin typeface="Funtastic"/>
                <a:ea typeface="Funtastic"/>
                <a:cs typeface="Funtastic"/>
                <a:sym typeface="Funtastic"/>
              </a:rPr>
              <a:t>Insights in the toy industry</a:t>
            </a:r>
          </a:p>
        </p:txBody>
      </p:sp>
      <p:sp>
        <p:nvSpPr>
          <p:cNvPr id="21" name="TextBox 21"/>
          <p:cNvSpPr txBox="1"/>
          <p:nvPr/>
        </p:nvSpPr>
        <p:spPr>
          <a:xfrm>
            <a:off x="9517339" y="3396375"/>
            <a:ext cx="6722152"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CHALLENGES</a:t>
            </a:r>
          </a:p>
        </p:txBody>
      </p:sp>
      <p:sp>
        <p:nvSpPr>
          <p:cNvPr id="22" name="TextBox 22"/>
          <p:cNvSpPr txBox="1"/>
          <p:nvPr/>
        </p:nvSpPr>
        <p:spPr>
          <a:xfrm>
            <a:off x="3055826" y="4831776"/>
            <a:ext cx="4806832" cy="2398278"/>
          </a:xfrm>
          <a:prstGeom prst="rect">
            <a:avLst/>
          </a:prstGeom>
        </p:spPr>
        <p:txBody>
          <a:bodyPr lIns="0" tIns="0" rIns="0" bIns="0" rtlCol="0" anchor="t">
            <a:spAutoFit/>
          </a:bodyPr>
          <a:lstStyle/>
          <a:p>
            <a:pPr marL="664887" lvl="1" indent="-332443" algn="l">
              <a:lnSpc>
                <a:spcPts val="4311"/>
              </a:lnSpc>
              <a:buFont typeface="Arial"/>
              <a:buChar char="•"/>
            </a:pPr>
            <a:r>
              <a:rPr lang="en-US" sz="3079">
                <a:solidFill>
                  <a:srgbClr val="291B25"/>
                </a:solidFill>
                <a:latin typeface="Biski"/>
                <a:ea typeface="Biski"/>
                <a:cs typeface="Biski"/>
                <a:sym typeface="Biski"/>
              </a:rPr>
              <a:t>Online learning</a:t>
            </a:r>
          </a:p>
          <a:p>
            <a:pPr algn="l">
              <a:lnSpc>
                <a:spcPts val="4311"/>
              </a:lnSpc>
            </a:pPr>
            <a:endParaRPr lang="en-US" sz="3079">
              <a:solidFill>
                <a:srgbClr val="291B25"/>
              </a:solidFill>
              <a:latin typeface="Biski"/>
              <a:ea typeface="Biski"/>
              <a:cs typeface="Biski"/>
              <a:sym typeface="Biski"/>
            </a:endParaRPr>
          </a:p>
          <a:p>
            <a:pPr marL="664887" lvl="1" indent="-332443" algn="l">
              <a:lnSpc>
                <a:spcPts val="4311"/>
              </a:lnSpc>
              <a:buFont typeface="Arial"/>
              <a:buChar char="•"/>
            </a:pPr>
            <a:r>
              <a:rPr lang="en-US" sz="3079">
                <a:solidFill>
                  <a:srgbClr val="291B25"/>
                </a:solidFill>
                <a:latin typeface="Biski"/>
                <a:ea typeface="Biski"/>
                <a:cs typeface="Biski"/>
                <a:sym typeface="Biski"/>
              </a:rPr>
              <a:t>High revenue growth (2018-2023)</a:t>
            </a:r>
          </a:p>
        </p:txBody>
      </p:sp>
      <p:sp>
        <p:nvSpPr>
          <p:cNvPr id="23" name="TextBox 23"/>
          <p:cNvSpPr txBox="1"/>
          <p:nvPr/>
        </p:nvSpPr>
        <p:spPr>
          <a:xfrm>
            <a:off x="10496800" y="4627913"/>
            <a:ext cx="4806832" cy="2941203"/>
          </a:xfrm>
          <a:prstGeom prst="rect">
            <a:avLst/>
          </a:prstGeom>
        </p:spPr>
        <p:txBody>
          <a:bodyPr lIns="0" tIns="0" rIns="0" bIns="0" rtlCol="0" anchor="t">
            <a:spAutoFit/>
          </a:bodyPr>
          <a:lstStyle/>
          <a:p>
            <a:pPr marL="664887" lvl="1" indent="-332443" algn="l">
              <a:lnSpc>
                <a:spcPts val="4311"/>
              </a:lnSpc>
              <a:buFont typeface="Arial"/>
              <a:buChar char="•"/>
            </a:pPr>
            <a:r>
              <a:rPr lang="en-US" sz="3079">
                <a:solidFill>
                  <a:srgbClr val="291B25"/>
                </a:solidFill>
                <a:latin typeface="Biski"/>
                <a:ea typeface="Biski"/>
                <a:cs typeface="Biski"/>
                <a:sym typeface="Biski"/>
              </a:rPr>
              <a:t>Price-based competition</a:t>
            </a:r>
          </a:p>
          <a:p>
            <a:pPr algn="l">
              <a:lnSpc>
                <a:spcPts val="4311"/>
              </a:lnSpc>
            </a:pPr>
            <a:endParaRPr lang="en-US" sz="3079">
              <a:solidFill>
                <a:srgbClr val="291B25"/>
              </a:solidFill>
              <a:latin typeface="Biski"/>
              <a:ea typeface="Biski"/>
              <a:cs typeface="Biski"/>
              <a:sym typeface="Biski"/>
            </a:endParaRPr>
          </a:p>
          <a:p>
            <a:pPr marL="664887" lvl="1" indent="-332443" algn="l">
              <a:lnSpc>
                <a:spcPts val="4311"/>
              </a:lnSpc>
              <a:buFont typeface="Arial"/>
              <a:buChar char="•"/>
            </a:pPr>
            <a:r>
              <a:rPr lang="en-US" sz="3079">
                <a:solidFill>
                  <a:srgbClr val="291B25"/>
                </a:solidFill>
                <a:latin typeface="Biski"/>
                <a:ea typeface="Biski"/>
                <a:cs typeface="Biski"/>
                <a:sym typeface="Biski"/>
              </a:rPr>
              <a:t>Decrease in the profit margin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B9A1"/>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7970266" y="1413531"/>
            <a:ext cx="2347468" cy="2347468"/>
          </a:xfrm>
          <a:custGeom>
            <a:avLst/>
            <a:gdLst/>
            <a:ahLst/>
            <a:cxnLst/>
            <a:rect l="l" t="t" r="r" b="b"/>
            <a:pathLst>
              <a:path w="2347468" h="2347468">
                <a:moveTo>
                  <a:pt x="0" y="0"/>
                </a:moveTo>
                <a:lnTo>
                  <a:pt x="2347468" y="0"/>
                </a:lnTo>
                <a:lnTo>
                  <a:pt x="2347468" y="2347468"/>
                </a:lnTo>
                <a:lnTo>
                  <a:pt x="0" y="234746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TextBox 9"/>
          <p:cNvSpPr txBox="1"/>
          <p:nvPr/>
        </p:nvSpPr>
        <p:spPr>
          <a:xfrm>
            <a:off x="-578633" y="3149455"/>
            <a:ext cx="9364771"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Preparation</a:t>
            </a:r>
          </a:p>
        </p:txBody>
      </p:sp>
      <p:sp>
        <p:nvSpPr>
          <p:cNvPr id="10" name="Freeform 10"/>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11" name="Freeform 11"/>
          <p:cNvSpPr/>
          <p:nvPr/>
        </p:nvSpPr>
        <p:spPr>
          <a:xfrm>
            <a:off x="7970266" y="3970549"/>
            <a:ext cx="2347468" cy="2347468"/>
          </a:xfrm>
          <a:custGeom>
            <a:avLst/>
            <a:gdLst/>
            <a:ahLst/>
            <a:cxnLst/>
            <a:rect l="l" t="t" r="r" b="b"/>
            <a:pathLst>
              <a:path w="2347468" h="2347468">
                <a:moveTo>
                  <a:pt x="0" y="0"/>
                </a:moveTo>
                <a:lnTo>
                  <a:pt x="2347468" y="0"/>
                </a:lnTo>
                <a:lnTo>
                  <a:pt x="2347468" y="2347469"/>
                </a:lnTo>
                <a:lnTo>
                  <a:pt x="0" y="234746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a:off x="7970266" y="6526001"/>
            <a:ext cx="2347468" cy="2347468"/>
          </a:xfrm>
          <a:custGeom>
            <a:avLst/>
            <a:gdLst/>
            <a:ahLst/>
            <a:cxnLst/>
            <a:rect l="l" t="t" r="r" b="b"/>
            <a:pathLst>
              <a:path w="2347468" h="2347468">
                <a:moveTo>
                  <a:pt x="0" y="0"/>
                </a:moveTo>
                <a:lnTo>
                  <a:pt x="2347468" y="0"/>
                </a:lnTo>
                <a:lnTo>
                  <a:pt x="2347468" y="2347468"/>
                </a:lnTo>
                <a:lnTo>
                  <a:pt x="0" y="234746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8716357">
            <a:off x="14110365" y="-706489"/>
            <a:ext cx="5385010" cy="2212750"/>
          </a:xfrm>
          <a:custGeom>
            <a:avLst/>
            <a:gdLst/>
            <a:ahLst/>
            <a:cxnLst/>
            <a:rect l="l" t="t" r="r" b="b"/>
            <a:pathLst>
              <a:path w="5385010" h="2212750">
                <a:moveTo>
                  <a:pt x="0" y="0"/>
                </a:moveTo>
                <a:lnTo>
                  <a:pt x="5385010" y="0"/>
                </a:lnTo>
                <a:lnTo>
                  <a:pt x="5385010" y="2212750"/>
                </a:lnTo>
                <a:lnTo>
                  <a:pt x="0" y="221275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4" name="TextBox 14"/>
          <p:cNvSpPr txBox="1"/>
          <p:nvPr/>
        </p:nvSpPr>
        <p:spPr>
          <a:xfrm>
            <a:off x="7584864" y="2303317"/>
            <a:ext cx="3118273"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1</a:t>
            </a:r>
          </a:p>
        </p:txBody>
      </p:sp>
      <p:sp>
        <p:nvSpPr>
          <p:cNvPr id="15" name="TextBox 15"/>
          <p:cNvSpPr txBox="1"/>
          <p:nvPr/>
        </p:nvSpPr>
        <p:spPr>
          <a:xfrm>
            <a:off x="7584864" y="4816284"/>
            <a:ext cx="3118273"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2</a:t>
            </a:r>
          </a:p>
        </p:txBody>
      </p:sp>
      <p:sp>
        <p:nvSpPr>
          <p:cNvPr id="16" name="TextBox 16"/>
          <p:cNvSpPr txBox="1"/>
          <p:nvPr/>
        </p:nvSpPr>
        <p:spPr>
          <a:xfrm>
            <a:off x="7584864" y="7374340"/>
            <a:ext cx="3118273"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3</a:t>
            </a:r>
          </a:p>
        </p:txBody>
      </p:sp>
      <p:sp>
        <p:nvSpPr>
          <p:cNvPr id="17" name="TextBox 17"/>
          <p:cNvSpPr txBox="1"/>
          <p:nvPr/>
        </p:nvSpPr>
        <p:spPr>
          <a:xfrm>
            <a:off x="10673053" y="1989416"/>
            <a:ext cx="6887206" cy="1937082"/>
          </a:xfrm>
          <a:prstGeom prst="rect">
            <a:avLst/>
          </a:prstGeom>
        </p:spPr>
        <p:txBody>
          <a:bodyPr lIns="0" tIns="0" rIns="0" bIns="0" rtlCol="0" anchor="t">
            <a:spAutoFit/>
          </a:bodyPr>
          <a:lstStyle/>
          <a:p>
            <a:pPr marL="536930" lvl="1" indent="-268465" algn="l">
              <a:lnSpc>
                <a:spcPts val="3481"/>
              </a:lnSpc>
              <a:buFont typeface="Arial"/>
              <a:buChar char="•"/>
            </a:pPr>
            <a:r>
              <a:rPr lang="en-US" sz="2486">
                <a:solidFill>
                  <a:srgbClr val="291B25"/>
                </a:solidFill>
                <a:latin typeface="Biski"/>
                <a:ea typeface="Biski"/>
                <a:cs typeface="Biski"/>
                <a:sym typeface="Biski"/>
              </a:rPr>
              <a:t>Extract postal codes, boroughs, and neighborhoods information from Wikipedia</a:t>
            </a:r>
          </a:p>
          <a:p>
            <a:pPr marL="536930" lvl="1" indent="-268465" algn="l">
              <a:lnSpc>
                <a:spcPts val="3481"/>
              </a:lnSpc>
              <a:buFont typeface="Arial"/>
              <a:buChar char="•"/>
            </a:pPr>
            <a:r>
              <a:rPr lang="en-US" sz="2486">
                <a:solidFill>
                  <a:srgbClr val="291B25"/>
                </a:solidFill>
                <a:latin typeface="Biski"/>
                <a:ea typeface="Biski"/>
                <a:cs typeface="Biski"/>
                <a:sym typeface="Biski"/>
              </a:rPr>
              <a:t>Add geographical coordinates</a:t>
            </a:r>
          </a:p>
        </p:txBody>
      </p:sp>
      <p:sp>
        <p:nvSpPr>
          <p:cNvPr id="18" name="TextBox 18"/>
          <p:cNvSpPr txBox="1"/>
          <p:nvPr/>
        </p:nvSpPr>
        <p:spPr>
          <a:xfrm>
            <a:off x="10703136" y="1449566"/>
            <a:ext cx="5094819" cy="622632"/>
          </a:xfrm>
          <a:prstGeom prst="rect">
            <a:avLst/>
          </a:prstGeom>
        </p:spPr>
        <p:txBody>
          <a:bodyPr lIns="0" tIns="0" rIns="0" bIns="0" rtlCol="0" anchor="t">
            <a:spAutoFit/>
          </a:bodyPr>
          <a:lstStyle/>
          <a:p>
            <a:pPr algn="l">
              <a:lnSpc>
                <a:spcPts val="3481"/>
              </a:lnSpc>
            </a:pPr>
            <a:r>
              <a:rPr lang="en-US" sz="2486" b="1">
                <a:solidFill>
                  <a:srgbClr val="291B25"/>
                </a:solidFill>
                <a:latin typeface="Biski Bold"/>
                <a:ea typeface="Biski Bold"/>
                <a:cs typeface="Biski Bold"/>
                <a:sym typeface="Biski Bold"/>
              </a:rPr>
              <a:t>Toronto Neighborhood Data</a:t>
            </a:r>
          </a:p>
        </p:txBody>
      </p:sp>
      <p:grpSp>
        <p:nvGrpSpPr>
          <p:cNvPr id="19" name="Group 19"/>
          <p:cNvGrpSpPr/>
          <p:nvPr/>
        </p:nvGrpSpPr>
        <p:grpSpPr>
          <a:xfrm>
            <a:off x="10673053" y="4291006"/>
            <a:ext cx="6887206" cy="2228038"/>
            <a:chOff x="0" y="0"/>
            <a:chExt cx="9182941" cy="2970717"/>
          </a:xfrm>
        </p:grpSpPr>
        <p:sp>
          <p:nvSpPr>
            <p:cNvPr id="20" name="TextBox 20"/>
            <p:cNvSpPr txBox="1"/>
            <p:nvPr/>
          </p:nvSpPr>
          <p:spPr>
            <a:xfrm>
              <a:off x="0" y="470491"/>
              <a:ext cx="9182941" cy="2500226"/>
            </a:xfrm>
            <a:prstGeom prst="rect">
              <a:avLst/>
            </a:prstGeom>
          </p:spPr>
          <p:txBody>
            <a:bodyPr lIns="0" tIns="0" rIns="0" bIns="0" rtlCol="0" anchor="t">
              <a:spAutoFit/>
            </a:bodyPr>
            <a:lstStyle/>
            <a:p>
              <a:pPr marL="536930" lvl="1" indent="-268465" algn="l">
                <a:lnSpc>
                  <a:spcPts val="3481"/>
                </a:lnSpc>
                <a:buFont typeface="Arial"/>
                <a:buChar char="•"/>
              </a:pPr>
              <a:r>
                <a:rPr lang="en-US" sz="2486">
                  <a:solidFill>
                    <a:srgbClr val="291B25"/>
                  </a:solidFill>
                  <a:latin typeface="Biski"/>
                  <a:ea typeface="Biski"/>
                  <a:cs typeface="Biski"/>
                  <a:sym typeface="Biski"/>
                </a:rPr>
                <a:t>Select areas in Central Toronto</a:t>
              </a:r>
            </a:p>
            <a:p>
              <a:pPr marL="536930" lvl="1" indent="-268465" algn="l">
                <a:lnSpc>
                  <a:spcPts val="3481"/>
                </a:lnSpc>
                <a:buFont typeface="Arial"/>
                <a:buChar char="•"/>
              </a:pPr>
              <a:r>
                <a:rPr lang="en-US" sz="2486">
                  <a:solidFill>
                    <a:srgbClr val="291B25"/>
                  </a:solidFill>
                  <a:latin typeface="Biski"/>
                  <a:ea typeface="Biski"/>
                  <a:cs typeface="Biski"/>
                  <a:sym typeface="Biski"/>
                </a:rPr>
                <a:t>Filter for #children, rate of children, median income, #employed, and unemployment rate from 2021 census</a:t>
              </a:r>
            </a:p>
          </p:txBody>
        </p:sp>
        <p:sp>
          <p:nvSpPr>
            <p:cNvPr id="21" name="TextBox 21"/>
            <p:cNvSpPr txBox="1"/>
            <p:nvPr/>
          </p:nvSpPr>
          <p:spPr>
            <a:xfrm>
              <a:off x="40111" y="-247650"/>
              <a:ext cx="4591471" cy="747626"/>
            </a:xfrm>
            <a:prstGeom prst="rect">
              <a:avLst/>
            </a:prstGeom>
          </p:spPr>
          <p:txBody>
            <a:bodyPr lIns="0" tIns="0" rIns="0" bIns="0" rtlCol="0" anchor="t">
              <a:spAutoFit/>
            </a:bodyPr>
            <a:lstStyle/>
            <a:p>
              <a:pPr algn="l">
                <a:lnSpc>
                  <a:spcPts val="3481"/>
                </a:lnSpc>
              </a:pPr>
              <a:r>
                <a:rPr lang="en-US" sz="2486" b="1">
                  <a:solidFill>
                    <a:srgbClr val="291B25"/>
                  </a:solidFill>
                  <a:latin typeface="Biski Bold"/>
                  <a:ea typeface="Biski Bold"/>
                  <a:cs typeface="Biski Bold"/>
                  <a:sym typeface="Biski Bold"/>
                </a:rPr>
                <a:t>Demographic Data</a:t>
              </a:r>
            </a:p>
          </p:txBody>
        </p:sp>
      </p:grpSp>
      <p:grpSp>
        <p:nvGrpSpPr>
          <p:cNvPr id="22" name="Group 22"/>
          <p:cNvGrpSpPr/>
          <p:nvPr/>
        </p:nvGrpSpPr>
        <p:grpSpPr>
          <a:xfrm>
            <a:off x="10673053" y="6884795"/>
            <a:ext cx="6887206" cy="2228038"/>
            <a:chOff x="0" y="0"/>
            <a:chExt cx="9182941" cy="2970717"/>
          </a:xfrm>
        </p:grpSpPr>
        <p:sp>
          <p:nvSpPr>
            <p:cNvPr id="23" name="TextBox 23"/>
            <p:cNvSpPr txBox="1"/>
            <p:nvPr/>
          </p:nvSpPr>
          <p:spPr>
            <a:xfrm>
              <a:off x="0" y="470491"/>
              <a:ext cx="9182941" cy="2500226"/>
            </a:xfrm>
            <a:prstGeom prst="rect">
              <a:avLst/>
            </a:prstGeom>
          </p:spPr>
          <p:txBody>
            <a:bodyPr lIns="0" tIns="0" rIns="0" bIns="0" rtlCol="0" anchor="t">
              <a:spAutoFit/>
            </a:bodyPr>
            <a:lstStyle/>
            <a:p>
              <a:pPr marL="536930" lvl="1" indent="-268465" algn="l">
                <a:lnSpc>
                  <a:spcPts val="3481"/>
                </a:lnSpc>
                <a:buFont typeface="Arial"/>
                <a:buChar char="•"/>
              </a:pPr>
              <a:r>
                <a:rPr lang="en-US" sz="2486">
                  <a:solidFill>
                    <a:srgbClr val="291B25"/>
                  </a:solidFill>
                  <a:latin typeface="Biski"/>
                  <a:ea typeface="Biski"/>
                  <a:cs typeface="Biski"/>
                  <a:sym typeface="Biski"/>
                </a:rPr>
                <a:t>Obtain competitor information through Foursquare Places API</a:t>
              </a:r>
            </a:p>
            <a:p>
              <a:pPr marL="536930" lvl="1" indent="-268465" algn="l">
                <a:lnSpc>
                  <a:spcPts val="3481"/>
                </a:lnSpc>
                <a:buFont typeface="Arial"/>
                <a:buChar char="•"/>
              </a:pPr>
              <a:r>
                <a:rPr lang="en-US" sz="2486">
                  <a:solidFill>
                    <a:srgbClr val="291B25"/>
                  </a:solidFill>
                  <a:latin typeface="Biski"/>
                  <a:ea typeface="Biski"/>
                  <a:cs typeface="Biski"/>
                  <a:sym typeface="Biski"/>
                </a:rPr>
                <a:t>Compute #competitors and collect customer reviews</a:t>
              </a:r>
            </a:p>
          </p:txBody>
        </p:sp>
        <p:sp>
          <p:nvSpPr>
            <p:cNvPr id="24" name="TextBox 24"/>
            <p:cNvSpPr txBox="1"/>
            <p:nvPr/>
          </p:nvSpPr>
          <p:spPr>
            <a:xfrm>
              <a:off x="40111" y="-247650"/>
              <a:ext cx="4591471" cy="747626"/>
            </a:xfrm>
            <a:prstGeom prst="rect">
              <a:avLst/>
            </a:prstGeom>
          </p:spPr>
          <p:txBody>
            <a:bodyPr lIns="0" tIns="0" rIns="0" bIns="0" rtlCol="0" anchor="t">
              <a:spAutoFit/>
            </a:bodyPr>
            <a:lstStyle/>
            <a:p>
              <a:pPr algn="l">
                <a:lnSpc>
                  <a:spcPts val="3481"/>
                </a:lnSpc>
              </a:pPr>
              <a:r>
                <a:rPr lang="en-US" sz="2486" b="1">
                  <a:solidFill>
                    <a:srgbClr val="291B25"/>
                  </a:solidFill>
                  <a:latin typeface="Biski Bold"/>
                  <a:ea typeface="Biski Bold"/>
                  <a:cs typeface="Biski Bold"/>
                  <a:sym typeface="Biski Bold"/>
                </a:rPr>
                <a:t>Competitors Data</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9" name="Freeform 9"/>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Freeform 10"/>
          <p:cNvSpPr/>
          <p:nvPr/>
        </p:nvSpPr>
        <p:spPr>
          <a:xfrm>
            <a:off x="7240040" y="1028700"/>
            <a:ext cx="7476880" cy="8631319"/>
          </a:xfrm>
          <a:custGeom>
            <a:avLst/>
            <a:gdLst/>
            <a:ahLst/>
            <a:cxnLst/>
            <a:rect l="l" t="t" r="r" b="b"/>
            <a:pathLst>
              <a:path w="7476880" h="8631319">
                <a:moveTo>
                  <a:pt x="0" y="0"/>
                </a:moveTo>
                <a:lnTo>
                  <a:pt x="7476880" y="0"/>
                </a:lnTo>
                <a:lnTo>
                  <a:pt x="7476880" y="8631319"/>
                </a:lnTo>
                <a:lnTo>
                  <a:pt x="0" y="8631319"/>
                </a:lnTo>
                <a:lnTo>
                  <a:pt x="0" y="0"/>
                </a:lnTo>
                <a:close/>
              </a:path>
            </a:pathLst>
          </a:custGeom>
          <a:blipFill>
            <a:blip r:embed="rId13"/>
            <a:stretch>
              <a:fillRect/>
            </a:stretch>
          </a:blipFill>
        </p:spPr>
      </p:sp>
      <p:sp>
        <p:nvSpPr>
          <p:cNvPr id="11" name="TextBox 11"/>
          <p:cNvSpPr txBox="1"/>
          <p:nvPr/>
        </p:nvSpPr>
        <p:spPr>
          <a:xfrm>
            <a:off x="1162709" y="3149455"/>
            <a:ext cx="6280423"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a:t>
            </a:r>
          </a:p>
          <a:p>
            <a:pPr algn="ctr">
              <a:lnSpc>
                <a:spcPts val="10789"/>
              </a:lnSpc>
            </a:pPr>
            <a:r>
              <a:rPr lang="en-US" sz="9300">
                <a:solidFill>
                  <a:srgbClr val="291B25"/>
                </a:solidFill>
                <a:latin typeface="Funtastic"/>
                <a:ea typeface="Funtastic"/>
                <a:cs typeface="Funtastic"/>
                <a:sym typeface="Funtastic"/>
              </a:rPr>
              <a:t>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TextBox 8"/>
          <p:cNvSpPr txBox="1"/>
          <p:nvPr/>
        </p:nvSpPr>
        <p:spPr>
          <a:xfrm>
            <a:off x="7103131" y="1589531"/>
            <a:ext cx="7490565" cy="934721"/>
          </a:xfrm>
          <a:prstGeom prst="rect">
            <a:avLst/>
          </a:prstGeom>
        </p:spPr>
        <p:txBody>
          <a:bodyPr lIns="0" tIns="0" rIns="0" bIns="0" rtlCol="0" anchor="t">
            <a:spAutoFit/>
          </a:bodyPr>
          <a:lstStyle/>
          <a:p>
            <a:pPr algn="l">
              <a:lnSpc>
                <a:spcPts val="5179"/>
              </a:lnSpc>
            </a:pPr>
            <a:r>
              <a:rPr lang="en-US" sz="3699" b="1">
                <a:solidFill>
                  <a:srgbClr val="291B25"/>
                </a:solidFill>
                <a:latin typeface="Biski Ultra-Bold"/>
                <a:ea typeface="Biski Ultra-Bold"/>
                <a:cs typeface="Biski Ultra-Bold"/>
                <a:sym typeface="Biski Ultra-Bold"/>
              </a:rPr>
              <a:t>TOY STORES IN DAVISVILLE</a:t>
            </a:r>
          </a:p>
        </p:txBody>
      </p:sp>
      <p:sp>
        <p:nvSpPr>
          <p:cNvPr id="9" name="Freeform 9"/>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10" name="Freeform 10"/>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TextBox 11"/>
          <p:cNvSpPr txBox="1"/>
          <p:nvPr/>
        </p:nvSpPr>
        <p:spPr>
          <a:xfrm>
            <a:off x="1162709" y="3149455"/>
            <a:ext cx="6280423"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a:t>
            </a:r>
          </a:p>
          <a:p>
            <a:pPr algn="ctr">
              <a:lnSpc>
                <a:spcPts val="10789"/>
              </a:lnSpc>
            </a:pPr>
            <a:r>
              <a:rPr lang="en-US" sz="9300">
                <a:solidFill>
                  <a:srgbClr val="291B25"/>
                </a:solidFill>
                <a:latin typeface="Funtastic"/>
                <a:ea typeface="Funtastic"/>
                <a:cs typeface="Funtastic"/>
                <a:sym typeface="Funtastic"/>
              </a:rPr>
              <a:t>Analysis</a:t>
            </a:r>
          </a:p>
        </p:txBody>
      </p:sp>
      <p:sp>
        <p:nvSpPr>
          <p:cNvPr id="12" name="Freeform 12"/>
          <p:cNvSpPr/>
          <p:nvPr/>
        </p:nvSpPr>
        <p:spPr>
          <a:xfrm>
            <a:off x="7103131" y="2844425"/>
            <a:ext cx="10156169" cy="6093701"/>
          </a:xfrm>
          <a:custGeom>
            <a:avLst/>
            <a:gdLst/>
            <a:ahLst/>
            <a:cxnLst/>
            <a:rect l="l" t="t" r="r" b="b"/>
            <a:pathLst>
              <a:path w="10156169" h="6093701">
                <a:moveTo>
                  <a:pt x="0" y="0"/>
                </a:moveTo>
                <a:lnTo>
                  <a:pt x="10156169" y="0"/>
                </a:lnTo>
                <a:lnTo>
                  <a:pt x="10156169" y="6093701"/>
                </a:lnTo>
                <a:lnTo>
                  <a:pt x="0" y="6093701"/>
                </a:lnTo>
                <a:lnTo>
                  <a:pt x="0" y="0"/>
                </a:lnTo>
                <a:close/>
              </a:path>
            </a:pathLst>
          </a:custGeom>
          <a:blipFill>
            <a:blip r:embed="rId13"/>
            <a:stretch>
              <a:fillRect/>
            </a:stretch>
          </a:blipFill>
        </p:spPr>
      </p:sp>
      <p:grpSp>
        <p:nvGrpSpPr>
          <p:cNvPr id="13" name="Group 13"/>
          <p:cNvGrpSpPr/>
          <p:nvPr/>
        </p:nvGrpSpPr>
        <p:grpSpPr>
          <a:xfrm>
            <a:off x="10848414" y="4813697"/>
            <a:ext cx="1077579" cy="107757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D5B2D"/>
              </a:solidFill>
              <a:prstDash val="solid"/>
              <a:miter/>
            </a:ln>
          </p:spPr>
        </p:sp>
        <p:sp>
          <p:nvSpPr>
            <p:cNvPr id="15" name="TextBox 15"/>
            <p:cNvSpPr txBox="1"/>
            <p:nvPr/>
          </p:nvSpPr>
          <p:spPr>
            <a:xfrm>
              <a:off x="76200" y="-171450"/>
              <a:ext cx="660400" cy="908050"/>
            </a:xfrm>
            <a:prstGeom prst="rect">
              <a:avLst/>
            </a:prstGeom>
          </p:spPr>
          <p:txBody>
            <a:bodyPr lIns="50800" tIns="50800" rIns="50800" bIns="50800" rtlCol="0" anchor="ctr"/>
            <a:lstStyle/>
            <a:p>
              <a:pPr algn="ctr">
                <a:lnSpc>
                  <a:spcPts val="3499"/>
                </a:lnSpc>
              </a:pPr>
              <a:endParaRPr/>
            </a:p>
          </p:txBody>
        </p:sp>
      </p:grpSp>
      <p:grpSp>
        <p:nvGrpSpPr>
          <p:cNvPr id="16" name="Group 16"/>
          <p:cNvGrpSpPr/>
          <p:nvPr/>
        </p:nvGrpSpPr>
        <p:grpSpPr>
          <a:xfrm>
            <a:off x="12785660" y="4327698"/>
            <a:ext cx="1077579" cy="107757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D5B2D"/>
              </a:solidFill>
              <a:prstDash val="solid"/>
              <a:miter/>
            </a:ln>
          </p:spPr>
        </p:sp>
        <p:sp>
          <p:nvSpPr>
            <p:cNvPr id="18" name="TextBox 18"/>
            <p:cNvSpPr txBox="1"/>
            <p:nvPr/>
          </p:nvSpPr>
          <p:spPr>
            <a:xfrm>
              <a:off x="76200" y="-171450"/>
              <a:ext cx="660400" cy="908050"/>
            </a:xfrm>
            <a:prstGeom prst="rect">
              <a:avLst/>
            </a:prstGeom>
          </p:spPr>
          <p:txBody>
            <a:bodyPr lIns="50800" tIns="50800" rIns="50800" bIns="50800" rtlCol="0" anchor="ctr"/>
            <a:lstStyle/>
            <a:p>
              <a:pPr algn="ctr">
                <a:lnSpc>
                  <a:spcPts val="3499"/>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TextBox 8"/>
          <p:cNvSpPr txBox="1"/>
          <p:nvPr/>
        </p:nvSpPr>
        <p:spPr>
          <a:xfrm>
            <a:off x="8176175" y="1841300"/>
            <a:ext cx="7490565" cy="934721"/>
          </a:xfrm>
          <a:prstGeom prst="rect">
            <a:avLst/>
          </a:prstGeom>
        </p:spPr>
        <p:txBody>
          <a:bodyPr lIns="0" tIns="0" rIns="0" bIns="0" rtlCol="0" anchor="t">
            <a:spAutoFit/>
          </a:bodyPr>
          <a:lstStyle/>
          <a:p>
            <a:pPr algn="l">
              <a:lnSpc>
                <a:spcPts val="5179"/>
              </a:lnSpc>
            </a:pPr>
            <a:r>
              <a:rPr lang="en-US" sz="3699" b="1">
                <a:solidFill>
                  <a:srgbClr val="291B25"/>
                </a:solidFill>
                <a:latin typeface="Biski Ultra-Bold"/>
                <a:ea typeface="Biski Ultra-Bold"/>
                <a:cs typeface="Biski Ultra-Bold"/>
                <a:sym typeface="Biski Ultra-Bold"/>
              </a:rPr>
              <a:t>CUSTOMER REVIEWS</a:t>
            </a:r>
          </a:p>
        </p:txBody>
      </p:sp>
      <p:sp>
        <p:nvSpPr>
          <p:cNvPr id="9" name="Freeform 9"/>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sp>
      <p:sp>
        <p:nvSpPr>
          <p:cNvPr id="10" name="Freeform 10"/>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TextBox 11"/>
          <p:cNvSpPr txBox="1"/>
          <p:nvPr/>
        </p:nvSpPr>
        <p:spPr>
          <a:xfrm>
            <a:off x="8176175" y="2863328"/>
            <a:ext cx="9083125" cy="60960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Negative: </a:t>
            </a:r>
          </a:p>
          <a:p>
            <a:pPr marL="647700" lvl="1" indent="-323850" algn="l">
              <a:lnSpc>
                <a:spcPts val="4200"/>
              </a:lnSpc>
              <a:buFont typeface="Arial"/>
              <a:buChar char="•"/>
            </a:pPr>
            <a:r>
              <a:rPr lang="en-US" sz="3000">
                <a:solidFill>
                  <a:srgbClr val="291B25"/>
                </a:solidFill>
                <a:latin typeface="Biski"/>
                <a:ea typeface="Biski"/>
                <a:cs typeface="Biski"/>
                <a:sym typeface="Biski"/>
              </a:rPr>
              <a:t>Only accept cash</a:t>
            </a:r>
          </a:p>
          <a:p>
            <a:pPr marL="647700" lvl="1" indent="-323850" algn="l">
              <a:lnSpc>
                <a:spcPts val="4200"/>
              </a:lnSpc>
              <a:buFont typeface="Arial"/>
              <a:buChar char="•"/>
            </a:pPr>
            <a:r>
              <a:rPr lang="en-US" sz="3000">
                <a:solidFill>
                  <a:srgbClr val="291B25"/>
                </a:solidFill>
                <a:latin typeface="Biski"/>
                <a:ea typeface="Biski"/>
                <a:cs typeface="Biski"/>
                <a:sym typeface="Biski"/>
              </a:rPr>
              <a:t>Unsure which toys are in the store</a:t>
            </a:r>
          </a:p>
          <a:p>
            <a:pPr algn="l">
              <a:lnSpc>
                <a:spcPts val="4200"/>
              </a:lnSpc>
            </a:pPr>
            <a:endParaRPr lang="en-US" sz="3000">
              <a:solidFill>
                <a:srgbClr val="291B25"/>
              </a:solidFill>
              <a:latin typeface="Biski"/>
              <a:ea typeface="Biski"/>
              <a:cs typeface="Biski"/>
              <a:sym typeface="Biski"/>
            </a:endParaRPr>
          </a:p>
          <a:p>
            <a:pPr algn="l">
              <a:lnSpc>
                <a:spcPts val="4200"/>
              </a:lnSpc>
            </a:pPr>
            <a:r>
              <a:rPr lang="en-US" sz="3000">
                <a:solidFill>
                  <a:srgbClr val="291B25"/>
                </a:solidFill>
                <a:latin typeface="Biski"/>
                <a:ea typeface="Biski"/>
                <a:cs typeface="Biski"/>
                <a:sym typeface="Biski"/>
              </a:rPr>
              <a:t>Positive: </a:t>
            </a:r>
          </a:p>
          <a:p>
            <a:pPr marL="647700" lvl="1" indent="-323850" algn="l">
              <a:lnSpc>
                <a:spcPts val="4200"/>
              </a:lnSpc>
              <a:buFont typeface="Arial"/>
              <a:buChar char="•"/>
            </a:pPr>
            <a:r>
              <a:rPr lang="en-US" sz="3000">
                <a:solidFill>
                  <a:srgbClr val="291B25"/>
                </a:solidFill>
                <a:latin typeface="Biski"/>
                <a:ea typeface="Biski"/>
                <a:cs typeface="Biski"/>
                <a:sym typeface="Biski"/>
              </a:rPr>
              <a:t>Free gift wrapping</a:t>
            </a:r>
          </a:p>
          <a:p>
            <a:pPr marL="647700" lvl="1" indent="-323850" algn="l">
              <a:lnSpc>
                <a:spcPts val="4200"/>
              </a:lnSpc>
              <a:buFont typeface="Arial"/>
              <a:buChar char="•"/>
            </a:pPr>
            <a:r>
              <a:rPr lang="en-US" sz="3000">
                <a:solidFill>
                  <a:srgbClr val="291B25"/>
                </a:solidFill>
                <a:latin typeface="Biski"/>
                <a:ea typeface="Biski"/>
                <a:cs typeface="Biski"/>
                <a:sym typeface="Biski"/>
              </a:rPr>
              <a:t>Birthday party</a:t>
            </a:r>
          </a:p>
          <a:p>
            <a:pPr marL="647700" lvl="1" indent="-323850" algn="l">
              <a:lnSpc>
                <a:spcPts val="4200"/>
              </a:lnSpc>
              <a:buFont typeface="Arial"/>
              <a:buChar char="•"/>
            </a:pPr>
            <a:r>
              <a:rPr lang="en-US" sz="3000">
                <a:solidFill>
                  <a:srgbClr val="291B25"/>
                </a:solidFill>
                <a:latin typeface="Biski"/>
                <a:ea typeface="Biski"/>
                <a:cs typeface="Biski"/>
                <a:sym typeface="Biski"/>
              </a:rPr>
              <a:t>Friendly staff</a:t>
            </a:r>
          </a:p>
          <a:p>
            <a:pPr marL="647700" lvl="1" indent="-323850" algn="l">
              <a:lnSpc>
                <a:spcPts val="4200"/>
              </a:lnSpc>
              <a:buFont typeface="Arial"/>
              <a:buChar char="•"/>
            </a:pPr>
            <a:r>
              <a:rPr lang="en-US" sz="3000">
                <a:solidFill>
                  <a:srgbClr val="291B25"/>
                </a:solidFill>
                <a:latin typeface="Biski"/>
                <a:ea typeface="Biski"/>
                <a:cs typeface="Biski"/>
                <a:sym typeface="Biski"/>
              </a:rPr>
              <a:t>Email list for discount coupons</a:t>
            </a:r>
          </a:p>
          <a:p>
            <a:pPr marL="647700" lvl="1" indent="-323850" algn="l">
              <a:lnSpc>
                <a:spcPts val="4200"/>
              </a:lnSpc>
              <a:buFont typeface="Arial"/>
              <a:buChar char="•"/>
            </a:pPr>
            <a:r>
              <a:rPr lang="en-US" sz="3000">
                <a:solidFill>
                  <a:srgbClr val="291B25"/>
                </a:solidFill>
                <a:latin typeface="Biski"/>
                <a:ea typeface="Biski"/>
                <a:cs typeface="Biski"/>
                <a:sym typeface="Biski"/>
              </a:rPr>
              <a:t>Fantastic prices</a:t>
            </a:r>
          </a:p>
          <a:p>
            <a:pPr marL="647700" lvl="1" indent="-323850" algn="l">
              <a:lnSpc>
                <a:spcPts val="4200"/>
              </a:lnSpc>
              <a:buFont typeface="Arial"/>
              <a:buChar char="•"/>
            </a:pPr>
            <a:r>
              <a:rPr lang="en-US" sz="3000">
                <a:solidFill>
                  <a:srgbClr val="291B25"/>
                </a:solidFill>
                <a:latin typeface="Biski"/>
                <a:ea typeface="Biski"/>
                <a:cs typeface="Biski"/>
                <a:sym typeface="Biski"/>
              </a:rPr>
              <a:t>Chain store</a:t>
            </a:r>
          </a:p>
        </p:txBody>
      </p:sp>
      <p:sp>
        <p:nvSpPr>
          <p:cNvPr id="12" name="TextBox 12"/>
          <p:cNvSpPr txBox="1"/>
          <p:nvPr/>
        </p:nvSpPr>
        <p:spPr>
          <a:xfrm>
            <a:off x="1162709" y="3149455"/>
            <a:ext cx="6280423"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a:t>
            </a:r>
          </a:p>
          <a:p>
            <a:pPr algn="ctr">
              <a:lnSpc>
                <a:spcPts val="10789"/>
              </a:lnSpc>
            </a:pPr>
            <a:r>
              <a:rPr lang="en-US" sz="9300">
                <a:solidFill>
                  <a:srgbClr val="291B25"/>
                </a:solidFill>
                <a:latin typeface="Funtastic"/>
                <a:ea typeface="Funtastic"/>
                <a:cs typeface="Funtastic"/>
                <a:sym typeface="Funtastic"/>
              </a:rPr>
              <a:t>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8176175" y="1841300"/>
            <a:ext cx="7490565" cy="934721"/>
          </a:xfrm>
          <a:prstGeom prst="rect">
            <a:avLst/>
          </a:prstGeom>
        </p:spPr>
        <p:txBody>
          <a:bodyPr lIns="0" tIns="0" rIns="0" bIns="0" rtlCol="0" anchor="t">
            <a:spAutoFit/>
          </a:bodyPr>
          <a:lstStyle/>
          <a:p>
            <a:pPr algn="l">
              <a:lnSpc>
                <a:spcPts val="5179"/>
              </a:lnSpc>
            </a:pPr>
            <a:r>
              <a:rPr lang="en-US" sz="3699" b="1">
                <a:solidFill>
                  <a:srgbClr val="291B25"/>
                </a:solidFill>
                <a:latin typeface="Biski Ultra-Bold"/>
                <a:ea typeface="Biski Ultra-Bold"/>
                <a:cs typeface="Biski Ultra-Bold"/>
                <a:sym typeface="Biski Ultra-Bold"/>
              </a:rPr>
              <a:t>BECOME COMPETITIVE</a:t>
            </a:r>
          </a:p>
        </p:txBody>
      </p:sp>
      <p:sp>
        <p:nvSpPr>
          <p:cNvPr id="9" name="Freeform 9"/>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sp>
      <p:sp>
        <p:nvSpPr>
          <p:cNvPr id="10" name="Freeform 10"/>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TextBox 11"/>
          <p:cNvSpPr txBox="1"/>
          <p:nvPr/>
        </p:nvSpPr>
        <p:spPr>
          <a:xfrm>
            <a:off x="8176175" y="2863328"/>
            <a:ext cx="9083125" cy="50292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Learn from existing stores:</a:t>
            </a:r>
          </a:p>
          <a:p>
            <a:pPr marL="647700" lvl="1" indent="-323850" algn="l">
              <a:lnSpc>
                <a:spcPts val="4200"/>
              </a:lnSpc>
              <a:buFont typeface="Arial"/>
              <a:buChar char="•"/>
            </a:pPr>
            <a:r>
              <a:rPr lang="en-US" sz="3000">
                <a:solidFill>
                  <a:srgbClr val="291B25"/>
                </a:solidFill>
                <a:latin typeface="Biski"/>
                <a:ea typeface="Biski"/>
                <a:cs typeface="Biski"/>
                <a:sym typeface="Biski"/>
              </a:rPr>
              <a:t>Friendly to customers</a:t>
            </a:r>
          </a:p>
          <a:p>
            <a:pPr marL="647700" lvl="1" indent="-323850" algn="l">
              <a:lnSpc>
                <a:spcPts val="4200"/>
              </a:lnSpc>
              <a:buFont typeface="Arial"/>
              <a:buChar char="•"/>
            </a:pPr>
            <a:r>
              <a:rPr lang="en-US" sz="3000">
                <a:solidFill>
                  <a:srgbClr val="291B25"/>
                </a:solidFill>
                <a:latin typeface="Biski"/>
                <a:ea typeface="Biski"/>
                <a:cs typeface="Biski"/>
                <a:sym typeface="Biski"/>
              </a:rPr>
              <a:t>Offer discounts &amp; Hold events</a:t>
            </a:r>
          </a:p>
          <a:p>
            <a:pPr algn="l">
              <a:lnSpc>
                <a:spcPts val="4200"/>
              </a:lnSpc>
            </a:pPr>
            <a:endParaRPr lang="en-US" sz="3000">
              <a:solidFill>
                <a:srgbClr val="291B25"/>
              </a:solidFill>
              <a:latin typeface="Biski"/>
              <a:ea typeface="Biski"/>
              <a:cs typeface="Biski"/>
              <a:sym typeface="Biski"/>
            </a:endParaRPr>
          </a:p>
          <a:p>
            <a:pPr algn="l">
              <a:lnSpc>
                <a:spcPts val="4200"/>
              </a:lnSpc>
            </a:pPr>
            <a:r>
              <a:rPr lang="en-US" sz="3000">
                <a:solidFill>
                  <a:srgbClr val="291B25"/>
                </a:solidFill>
                <a:latin typeface="Biski"/>
                <a:ea typeface="Biski"/>
                <a:cs typeface="Biski"/>
                <a:sym typeface="Biski"/>
              </a:rPr>
              <a:t>Gain special advantages:</a:t>
            </a:r>
          </a:p>
          <a:p>
            <a:pPr marL="647700" lvl="1" indent="-323850" algn="l">
              <a:lnSpc>
                <a:spcPts val="4200"/>
              </a:lnSpc>
              <a:buFont typeface="Arial"/>
              <a:buChar char="•"/>
            </a:pPr>
            <a:r>
              <a:rPr lang="en-US" sz="3000">
                <a:solidFill>
                  <a:srgbClr val="291B25"/>
                </a:solidFill>
                <a:latin typeface="Biski"/>
                <a:ea typeface="Biski"/>
                <a:cs typeface="Biski"/>
                <a:sym typeface="Biski"/>
              </a:rPr>
              <a:t>Digitalization of products list</a:t>
            </a:r>
          </a:p>
          <a:p>
            <a:pPr marL="647700" lvl="1" indent="-323850" algn="l">
              <a:lnSpc>
                <a:spcPts val="4200"/>
              </a:lnSpc>
              <a:buFont typeface="Arial"/>
              <a:buChar char="•"/>
            </a:pPr>
            <a:r>
              <a:rPr lang="en-US" sz="3000">
                <a:solidFill>
                  <a:srgbClr val="291B25"/>
                </a:solidFill>
                <a:latin typeface="Biski"/>
                <a:ea typeface="Biski"/>
                <a:cs typeface="Biski"/>
                <a:sym typeface="Biski"/>
              </a:rPr>
              <a:t>Accept cash, card, phone, etc. </a:t>
            </a:r>
          </a:p>
          <a:p>
            <a:pPr marL="647700" lvl="1" indent="-323850" algn="l">
              <a:lnSpc>
                <a:spcPts val="4200"/>
              </a:lnSpc>
              <a:buFont typeface="Arial"/>
              <a:buChar char="•"/>
            </a:pPr>
            <a:r>
              <a:rPr lang="en-US" sz="3000">
                <a:solidFill>
                  <a:srgbClr val="291B25"/>
                </a:solidFill>
                <a:latin typeface="Biski"/>
                <a:ea typeface="Biski"/>
                <a:cs typeface="Biski"/>
                <a:sym typeface="Biski"/>
              </a:rPr>
              <a:t>Offer other services (e.g., gift wrapping, gift purchase consulting, etc.)</a:t>
            </a:r>
          </a:p>
        </p:txBody>
      </p:sp>
      <p:sp>
        <p:nvSpPr>
          <p:cNvPr id="12" name="TextBox 12"/>
          <p:cNvSpPr txBox="1"/>
          <p:nvPr/>
        </p:nvSpPr>
        <p:spPr>
          <a:xfrm>
            <a:off x="1162709" y="3149455"/>
            <a:ext cx="6280423"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a:t>
            </a:r>
          </a:p>
          <a:p>
            <a:pPr algn="ctr">
              <a:lnSpc>
                <a:spcPts val="10789"/>
              </a:lnSpc>
            </a:pPr>
            <a:r>
              <a:rPr lang="en-US" sz="9300">
                <a:solidFill>
                  <a:srgbClr val="291B25"/>
                </a:solidFill>
                <a:latin typeface="Funtastic"/>
                <a:ea typeface="Funtastic"/>
                <a:cs typeface="Funtastic"/>
                <a:sym typeface="Funtastic"/>
              </a:rPr>
              <a:t>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578633" y="8532789"/>
            <a:ext cx="19378631" cy="3618302"/>
            <a:chOff x="0" y="0"/>
            <a:chExt cx="25838175" cy="4824403"/>
          </a:xfrm>
        </p:grpSpPr>
        <p:sp>
          <p:nvSpPr>
            <p:cNvPr id="3" name="Freeform 3"/>
            <p:cNvSpPr/>
            <p:nvPr/>
          </p:nvSpPr>
          <p:spPr>
            <a:xfrm>
              <a:off x="0" y="0"/>
              <a:ext cx="13677431" cy="4824403"/>
            </a:xfrm>
            <a:custGeom>
              <a:avLst/>
              <a:gdLst/>
              <a:ahLst/>
              <a:cxnLst/>
              <a:rect l="l" t="t" r="r" b="b"/>
              <a:pathLst>
                <a:path w="13677431" h="4824403">
                  <a:moveTo>
                    <a:pt x="0" y="0"/>
                  </a:moveTo>
                  <a:lnTo>
                    <a:pt x="13677431" y="0"/>
                  </a:lnTo>
                  <a:lnTo>
                    <a:pt x="13677431" y="4824403"/>
                  </a:lnTo>
                  <a:lnTo>
                    <a:pt x="0" y="48244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844807" y="0"/>
              <a:ext cx="12993368" cy="4824403"/>
            </a:xfrm>
            <a:custGeom>
              <a:avLst/>
              <a:gdLst/>
              <a:ahLst/>
              <a:cxnLst/>
              <a:rect l="l" t="t" r="r" b="b"/>
              <a:pathLst>
                <a:path w="12993368" h="4824403">
                  <a:moveTo>
                    <a:pt x="0" y="0"/>
                  </a:moveTo>
                  <a:lnTo>
                    <a:pt x="12993368" y="0"/>
                  </a:lnTo>
                  <a:lnTo>
                    <a:pt x="12993368" y="4824403"/>
                  </a:lnTo>
                  <a:lnTo>
                    <a:pt x="0" y="4824403"/>
                  </a:lnTo>
                  <a:lnTo>
                    <a:pt x="0" y="0"/>
                  </a:lnTo>
                  <a:close/>
                </a:path>
              </a:pathLst>
            </a:custGeom>
            <a:blipFill>
              <a:blip r:embed="rId2">
                <a:extLst>
                  <a:ext uri="{96DAC541-7B7A-43D3-8B79-37D633B846F1}">
                    <asvg:svgBlip xmlns:asvg="http://schemas.microsoft.com/office/drawing/2016/SVG/main" r:embed="rId3"/>
                  </a:ext>
                </a:extLst>
              </a:blip>
              <a:stretch>
                <a:fillRect l="-5264"/>
              </a:stretch>
            </a:blipFill>
          </p:spPr>
        </p:sp>
      </p:grpSp>
      <p:grpSp>
        <p:nvGrpSpPr>
          <p:cNvPr id="5" name="Group 5"/>
          <p:cNvGrpSpPr/>
          <p:nvPr/>
        </p:nvGrpSpPr>
        <p:grpSpPr>
          <a:xfrm rot="-10800000">
            <a:off x="-578633" y="-1809151"/>
            <a:ext cx="19378631" cy="3618302"/>
            <a:chOff x="0" y="0"/>
            <a:chExt cx="25838175" cy="4824403"/>
          </a:xfrm>
        </p:grpSpPr>
        <p:sp>
          <p:nvSpPr>
            <p:cNvPr id="6" name="Freeform 6"/>
            <p:cNvSpPr/>
            <p:nvPr/>
          </p:nvSpPr>
          <p:spPr>
            <a:xfrm>
              <a:off x="0" y="0"/>
              <a:ext cx="13677431" cy="4824403"/>
            </a:xfrm>
            <a:custGeom>
              <a:avLst/>
              <a:gdLst/>
              <a:ahLst/>
              <a:cxnLst/>
              <a:rect l="l" t="t" r="r" b="b"/>
              <a:pathLst>
                <a:path w="13677431" h="4824403">
                  <a:moveTo>
                    <a:pt x="0" y="0"/>
                  </a:moveTo>
                  <a:lnTo>
                    <a:pt x="13677431" y="0"/>
                  </a:lnTo>
                  <a:lnTo>
                    <a:pt x="13677431" y="4824403"/>
                  </a:lnTo>
                  <a:lnTo>
                    <a:pt x="0" y="4824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2844807" y="0"/>
              <a:ext cx="12993368" cy="4824403"/>
            </a:xfrm>
            <a:custGeom>
              <a:avLst/>
              <a:gdLst/>
              <a:ahLst/>
              <a:cxnLst/>
              <a:rect l="l" t="t" r="r" b="b"/>
              <a:pathLst>
                <a:path w="12993368" h="4824403">
                  <a:moveTo>
                    <a:pt x="0" y="0"/>
                  </a:moveTo>
                  <a:lnTo>
                    <a:pt x="12993368" y="0"/>
                  </a:lnTo>
                  <a:lnTo>
                    <a:pt x="12993368" y="4824403"/>
                  </a:lnTo>
                  <a:lnTo>
                    <a:pt x="0" y="4824403"/>
                  </a:lnTo>
                  <a:lnTo>
                    <a:pt x="0" y="0"/>
                  </a:lnTo>
                  <a:close/>
                </a:path>
              </a:pathLst>
            </a:custGeom>
            <a:blipFill>
              <a:blip r:embed="rId4">
                <a:extLst>
                  <a:ext uri="{96DAC541-7B7A-43D3-8B79-37D633B846F1}">
                    <asvg:svgBlip xmlns:asvg="http://schemas.microsoft.com/office/drawing/2016/SVG/main" r:embed="rId5"/>
                  </a:ext>
                </a:extLst>
              </a:blip>
              <a:stretch>
                <a:fillRect l="-5264"/>
              </a:stretch>
            </a:blipFill>
          </p:spPr>
        </p:sp>
      </p:grpSp>
      <p:sp>
        <p:nvSpPr>
          <p:cNvPr id="8" name="Freeform 8"/>
          <p:cNvSpPr/>
          <p:nvPr/>
        </p:nvSpPr>
        <p:spPr>
          <a:xfrm rot="-665462">
            <a:off x="1406529" y="3764793"/>
            <a:ext cx="1062354" cy="797731"/>
          </a:xfrm>
          <a:custGeom>
            <a:avLst/>
            <a:gdLst/>
            <a:ahLst/>
            <a:cxnLst/>
            <a:rect l="l" t="t" r="r" b="b"/>
            <a:pathLst>
              <a:path w="1062354" h="797731">
                <a:moveTo>
                  <a:pt x="0" y="0"/>
                </a:moveTo>
                <a:lnTo>
                  <a:pt x="1062354" y="0"/>
                </a:lnTo>
                <a:lnTo>
                  <a:pt x="1062354" y="797731"/>
                </a:lnTo>
                <a:lnTo>
                  <a:pt x="0" y="797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028700" y="4543147"/>
            <a:ext cx="7162401" cy="1514016"/>
          </a:xfrm>
          <a:prstGeom prst="rect">
            <a:avLst/>
          </a:prstGeom>
        </p:spPr>
        <p:txBody>
          <a:bodyPr lIns="0" tIns="0" rIns="0" bIns="0" rtlCol="0" anchor="t">
            <a:spAutoFit/>
          </a:bodyPr>
          <a:lstStyle/>
          <a:p>
            <a:pPr algn="ctr">
              <a:lnSpc>
                <a:spcPts val="10018"/>
              </a:lnSpc>
            </a:pPr>
            <a:r>
              <a:rPr lang="en-US" sz="9726">
                <a:solidFill>
                  <a:srgbClr val="000000"/>
                </a:solidFill>
                <a:latin typeface="Funtastic"/>
                <a:ea typeface="Funtastic"/>
                <a:cs typeface="Funtastic"/>
                <a:sym typeface="Funtastic"/>
              </a:rPr>
              <a:t>CONCLUSION</a:t>
            </a:r>
          </a:p>
        </p:txBody>
      </p:sp>
      <p:sp>
        <p:nvSpPr>
          <p:cNvPr id="10" name="TextBox 10"/>
          <p:cNvSpPr txBox="1"/>
          <p:nvPr/>
        </p:nvSpPr>
        <p:spPr>
          <a:xfrm>
            <a:off x="9144000" y="2308658"/>
            <a:ext cx="2195774" cy="856615"/>
          </a:xfrm>
          <a:prstGeom prst="rect">
            <a:avLst/>
          </a:prstGeom>
        </p:spPr>
        <p:txBody>
          <a:bodyPr lIns="0" tIns="0" rIns="0" bIns="0" rtlCol="0" anchor="t">
            <a:spAutoFit/>
          </a:bodyPr>
          <a:lstStyle/>
          <a:p>
            <a:pPr algn="l">
              <a:lnSpc>
                <a:spcPts val="4759"/>
              </a:lnSpc>
            </a:pPr>
            <a:r>
              <a:rPr lang="en-US" sz="3399" b="1">
                <a:solidFill>
                  <a:srgbClr val="291B25"/>
                </a:solidFill>
                <a:latin typeface="Biski Bold"/>
                <a:ea typeface="Biski Bold"/>
                <a:cs typeface="Biski Bold"/>
                <a:sym typeface="Biski Bold"/>
              </a:rPr>
              <a:t>Insights</a:t>
            </a:r>
          </a:p>
        </p:txBody>
      </p:sp>
      <p:sp>
        <p:nvSpPr>
          <p:cNvPr id="11" name="TextBox 11"/>
          <p:cNvSpPr txBox="1"/>
          <p:nvPr/>
        </p:nvSpPr>
        <p:spPr>
          <a:xfrm>
            <a:off x="9110682" y="2908098"/>
            <a:ext cx="7633521" cy="12954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Profitable, but fierce competition</a:t>
            </a:r>
          </a:p>
          <a:p>
            <a:pPr algn="l">
              <a:lnSpc>
                <a:spcPts val="4200"/>
              </a:lnSpc>
            </a:pPr>
            <a:endParaRPr lang="en-US" sz="3000">
              <a:solidFill>
                <a:srgbClr val="291B25"/>
              </a:solidFill>
              <a:latin typeface="Biski"/>
              <a:ea typeface="Biski"/>
              <a:cs typeface="Biski"/>
              <a:sym typeface="Biski"/>
            </a:endParaRPr>
          </a:p>
        </p:txBody>
      </p:sp>
      <p:sp>
        <p:nvSpPr>
          <p:cNvPr id="12" name="TextBox 12"/>
          <p:cNvSpPr txBox="1"/>
          <p:nvPr/>
        </p:nvSpPr>
        <p:spPr>
          <a:xfrm>
            <a:off x="9110682" y="3908223"/>
            <a:ext cx="4034250" cy="856615"/>
          </a:xfrm>
          <a:prstGeom prst="rect">
            <a:avLst/>
          </a:prstGeom>
        </p:spPr>
        <p:txBody>
          <a:bodyPr lIns="0" tIns="0" rIns="0" bIns="0" rtlCol="0" anchor="t">
            <a:spAutoFit/>
          </a:bodyPr>
          <a:lstStyle/>
          <a:p>
            <a:pPr algn="l">
              <a:lnSpc>
                <a:spcPts val="4759"/>
              </a:lnSpc>
            </a:pPr>
            <a:r>
              <a:rPr lang="en-US" sz="3399" b="1">
                <a:solidFill>
                  <a:srgbClr val="291B25"/>
                </a:solidFill>
                <a:latin typeface="Biski Bold"/>
                <a:ea typeface="Biski Bold"/>
                <a:cs typeface="Biski Bold"/>
                <a:sym typeface="Biski Bold"/>
              </a:rPr>
              <a:t>Location</a:t>
            </a:r>
          </a:p>
        </p:txBody>
      </p:sp>
      <p:sp>
        <p:nvSpPr>
          <p:cNvPr id="13" name="TextBox 13"/>
          <p:cNvSpPr txBox="1"/>
          <p:nvPr/>
        </p:nvSpPr>
        <p:spPr>
          <a:xfrm>
            <a:off x="9110682" y="4637589"/>
            <a:ext cx="6574250" cy="12954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Davisville (postal code M4S) for less competition and more needs</a:t>
            </a:r>
          </a:p>
        </p:txBody>
      </p:sp>
      <p:sp>
        <p:nvSpPr>
          <p:cNvPr id="14" name="TextBox 14"/>
          <p:cNvSpPr txBox="1"/>
          <p:nvPr/>
        </p:nvSpPr>
        <p:spPr>
          <a:xfrm>
            <a:off x="9110682" y="6328979"/>
            <a:ext cx="4416759" cy="856615"/>
          </a:xfrm>
          <a:prstGeom prst="rect">
            <a:avLst/>
          </a:prstGeom>
        </p:spPr>
        <p:txBody>
          <a:bodyPr lIns="0" tIns="0" rIns="0" bIns="0" rtlCol="0" anchor="t">
            <a:spAutoFit/>
          </a:bodyPr>
          <a:lstStyle/>
          <a:p>
            <a:pPr algn="l">
              <a:lnSpc>
                <a:spcPts val="4759"/>
              </a:lnSpc>
            </a:pPr>
            <a:r>
              <a:rPr lang="en-US" sz="3399" b="1">
                <a:solidFill>
                  <a:srgbClr val="291B25"/>
                </a:solidFill>
                <a:latin typeface="Biski Bold"/>
                <a:ea typeface="Biski Bold"/>
                <a:cs typeface="Biski Bold"/>
                <a:sym typeface="Biski Bold"/>
              </a:rPr>
              <a:t>Strategy</a:t>
            </a:r>
          </a:p>
        </p:txBody>
      </p:sp>
      <p:sp>
        <p:nvSpPr>
          <p:cNvPr id="15" name="TextBox 15"/>
          <p:cNvSpPr txBox="1"/>
          <p:nvPr/>
        </p:nvSpPr>
        <p:spPr>
          <a:xfrm>
            <a:off x="9144000" y="6928419"/>
            <a:ext cx="7126040" cy="7620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Specialized services, friendy staff,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918</Words>
  <Application>Microsoft Office PowerPoint</Application>
  <PresentationFormat>自定义</PresentationFormat>
  <Paragraphs>131</Paragraphs>
  <Slides>9</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Biski Bold</vt:lpstr>
      <vt:lpstr>Arial</vt:lpstr>
      <vt:lpstr>Calibri</vt:lpstr>
      <vt:lpstr>Biski</vt:lpstr>
      <vt:lpstr>Funtastic</vt:lpstr>
      <vt:lpstr>Biski Ultra-Bold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playful company profile presentation</dc:title>
  <cp:lastModifiedBy>Yuyan</cp:lastModifiedBy>
  <cp:revision>2</cp:revision>
  <dcterms:created xsi:type="dcterms:W3CDTF">2006-08-16T00:00:00Z</dcterms:created>
  <dcterms:modified xsi:type="dcterms:W3CDTF">2024-11-24T13:26:08Z</dcterms:modified>
  <dc:identifier>DAGXY6szRwo</dc:identifier>
</cp:coreProperties>
</file>