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將NODATA(該日新聞無股價)的新聞去除(無從得知結果是否正確)</a:t>
            </a:r>
            <a:br>
              <a:rPr lang="zh-TW"/>
            </a:br>
            <a:r>
              <a:rPr lang="zh-TW"/>
              <a:t>將goup與godown字詞合併成List</a:t>
            </a:r>
            <a:br>
              <a:rPr lang="zh-TW"/>
            </a:br>
            <a:r>
              <a:rPr lang="zh-TW"/>
              <a:t>去尋找每篇新聞的向量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0/1法：有該字詞為1，沒有為0</a:t>
            </a:r>
            <a:br>
              <a:rPr lang="zh-TW"/>
            </a:br>
            <a:r>
              <a:rPr lang="zh-TW"/>
              <a:t>eg.(0,1,1,0…)</a:t>
            </a:r>
            <a:br>
              <a:rPr lang="zh-TW"/>
            </a:br>
            <a:r>
              <a:rPr lang="zh-TW"/>
              <a:t>次數法：計算該字詞在該新聞出現次數</a:t>
            </a:r>
            <a:br>
              <a:rPr lang="zh-TW"/>
            </a:br>
            <a:r>
              <a:rPr lang="zh-TW"/>
              <a:t>eg. (0,3,2,0…)</a:t>
            </a:r>
            <a:br>
              <a:rPr lang="zh-TW"/>
            </a:br>
            <a:r>
              <a:rPr lang="zh-TW"/>
              <a:t>tf-idf法：利用該字詞「總出現篇數(df)」與</a:t>
            </a:r>
            <a:br>
              <a:rPr lang="zh-TW"/>
            </a:br>
            <a:r>
              <a:rPr lang="zh-TW"/>
              <a:t>「該字詞在該新聞出現次數(tf)」計算tf-idf值</a:t>
            </a:r>
            <a:br>
              <a:rPr lang="zh-TW"/>
            </a:br>
            <a:r>
              <a:rPr lang="zh-TW"/>
              <a:t>	eg. (-3.333,4.3,3.2,-3.333…)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對於每個欲歸類新聞計算與訓練集各點距離</a:t>
            </a:r>
            <a:br>
              <a:rPr lang="zh-TW"/>
            </a:br>
            <a:r>
              <a:rPr lang="zh-TW"/>
              <a:t>先預留前「4」個最小距離者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將GOUP及GODOWN類文章中各自切出2 gram的詞</a:t>
            </a:r>
            <a:br>
              <a:rPr lang="zh-TW"/>
            </a:br>
            <a:r>
              <a:rPr lang="zh-TW"/>
              <a:t>去掉GOUP文章與GODOWN文章共同出現的字詞，並合併字詞</a:t>
            </a:r>
            <a:br>
              <a:rPr lang="zh-TW"/>
            </a:br>
            <a:r>
              <a:rPr lang="zh-TW"/>
              <a:t>GOUP類篩出的關鍵詞即為代表上漲的詞，GODOWN篩出的關鍵詞即為代表下跌的詞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97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996621" y="2156300"/>
            <a:ext cx="7407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大數據與商業分析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 b="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期中報告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108" name="Shape 10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6" name="Shape 116"/>
          <p:cNvSpPr txBox="1"/>
          <p:nvPr/>
        </p:nvSpPr>
        <p:spPr>
          <a:xfrm>
            <a:off x="1633975" y="3834450"/>
            <a:ext cx="7407900" cy="4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Team 1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資管三：b03705002 林軒逸, B03705030 張睿君, b</a:t>
            </a:r>
            <a:r>
              <a:rPr lang="zh-TW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03705009 單開民 </a:t>
            </a: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國企三：b03704046 余采庭, B03704051 李沛璇,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B03704073 黃心柔, </a:t>
            </a:r>
            <a:r>
              <a:rPr lang="zh-TW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B03704044 </a:t>
            </a: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何勁儀</a:t>
            </a:r>
          </a:p>
          <a:p>
            <a:pPr marL="457200" lvl="0" indent="457200">
              <a:spcBef>
                <a:spcPts val="0"/>
              </a:spcBef>
              <a:buNone/>
            </a:pP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建立向量空間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利用Python建立維度為dim{GOUP+GODOWN}的向量空間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3812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使用Python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去除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NODATA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合併GOUP、GODOWN關鍵詞 → 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List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尋找每篇新聞向量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30" name="Shape 2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381250" y="909250"/>
            <a:ext cx="47871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尋找向量：三種方法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0/1法：有該字詞為1，沒有為0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eg. (0,1,1,0…)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次數法：計算該字詞在該新聞出現次數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eg. (0,3,2,0…)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tf-idf法：利用該字 df 與 tf 值計算 tf-idf 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eg. (-3.333,4.3,3.2,-3.333…)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0" name="Shape 24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1" name="Shape 2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向量空間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計算訓練集向量，記錄於向量空間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→每篇已確認類別新聞都在向量空間特定一點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每篇欲查詢趨勢新聞皆有一個向量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 →代表在向量空間的特定一個點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向量空間建立完畢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  →kNN法評估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2" name="Shape 25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計算某新聞與他點距離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利用數學式計算某點與訓練集各點距離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1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/>
              <a:t>Simple, but useful.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0" name="Shape 270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271" name="Shape 27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" name="Shape 273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74" name="Shape 27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52" y="2855473"/>
            <a:ext cx="6465000" cy="7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計算距離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計算每篇欲歸類新聞與訓練集各點距離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預留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前四個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最小距離者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9" name="Shape 28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0" name="Shape 29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尋找鄰居，投票做分類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利用kNN找3鄰居做字詞分類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3-NN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前三個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鄰居進行投票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GOUP、COMMON、GODOWN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得兩票者成功歸類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/>
              <a:t>→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如果各得一票呢？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08" name="Shape 30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同票處理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第四個鄰居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GOUP、COMMON或GODOWN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直接歸類於該分類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9" name="Shape 3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3" name="Shape 1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7" name="Shape 127"/>
          <p:cNvSpPr/>
          <p:nvPr/>
        </p:nvSpPr>
        <p:spPr>
          <a:xfrm>
            <a:off x="339875" y="1523375"/>
            <a:ext cx="1509600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分析對象</a:t>
            </a:r>
          </a:p>
        </p:txBody>
      </p:sp>
      <p:sp>
        <p:nvSpPr>
          <p:cNvPr id="128" name="Shape 128"/>
          <p:cNvSpPr/>
          <p:nvPr/>
        </p:nvSpPr>
        <p:spPr>
          <a:xfrm>
            <a:off x="5018115" y="1523375"/>
            <a:ext cx="1509600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300" b="1">
                <a:latin typeface="Microsoft JhengHei"/>
                <a:ea typeface="Microsoft JhengHei"/>
                <a:cs typeface="Microsoft JhengHei"/>
                <a:sym typeface="Microsoft JhengHei"/>
              </a:rPr>
              <a:t/>
            </a:r>
            <a:br>
              <a:rPr lang="zh-TW" sz="1300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300" b="1">
                <a:latin typeface="Microsoft JhengHei"/>
                <a:ea typeface="Microsoft JhengHei"/>
                <a:cs typeface="Microsoft JhengHei"/>
                <a:sym typeface="Microsoft JhengHei"/>
              </a:rPr>
              <a:t>分類切字詞(2 gram)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300" b="1">
                <a:latin typeface="Microsoft JhengHei"/>
                <a:ea typeface="Microsoft JhengHei"/>
                <a:cs typeface="Microsoft JhengHei"/>
                <a:sym typeface="Microsoft JhengHei"/>
              </a:rPr>
              <a:t>&amp;字詞合併</a:t>
            </a:r>
          </a:p>
          <a:p>
            <a:pPr lvl="0" algn="ctr" rtl="0">
              <a:spcBef>
                <a:spcPts val="0"/>
              </a:spcBef>
              <a:buNone/>
            </a:pP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678974" y="1523375"/>
            <a:ext cx="1509600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挑選&amp;分類</a:t>
            </a:r>
          </a:p>
        </p:txBody>
      </p:sp>
      <p:cxnSp>
        <p:nvCxnSpPr>
          <p:cNvPr id="130" name="Shape 130"/>
          <p:cNvCxnSpPr>
            <a:endCxn id="129" idx="2"/>
          </p:cNvCxnSpPr>
          <p:nvPr/>
        </p:nvCxnSpPr>
        <p:spPr>
          <a:xfrm>
            <a:off x="1849474" y="2314625"/>
            <a:ext cx="8295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endCxn id="128" idx="2"/>
          </p:cNvCxnSpPr>
          <p:nvPr/>
        </p:nvCxnSpPr>
        <p:spPr>
          <a:xfrm>
            <a:off x="4188615" y="2314625"/>
            <a:ext cx="8295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Shape 132"/>
          <p:cNvSpPr/>
          <p:nvPr/>
        </p:nvSpPr>
        <p:spPr>
          <a:xfrm>
            <a:off x="7294529" y="1523375"/>
            <a:ext cx="1509600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200" b="1">
                <a:latin typeface="Microsoft JhengHei"/>
                <a:ea typeface="Microsoft JhengHei"/>
                <a:cs typeface="Microsoft JhengHei"/>
                <a:sym typeface="Microsoft JhengHei"/>
              </a:rPr>
              <a:t>利用字詞建立向量空間</a:t>
            </a:r>
          </a:p>
        </p:txBody>
      </p:sp>
      <p:cxnSp>
        <p:nvCxnSpPr>
          <p:cNvPr id="133" name="Shape 133"/>
          <p:cNvCxnSpPr>
            <a:endCxn id="132" idx="2"/>
          </p:cNvCxnSpPr>
          <p:nvPr/>
        </p:nvCxnSpPr>
        <p:spPr>
          <a:xfrm>
            <a:off x="6465029" y="2314625"/>
            <a:ext cx="8295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/>
          <p:nvPr/>
        </p:nvCxnSpPr>
        <p:spPr>
          <a:xfrm flipH="1">
            <a:off x="7199279" y="3105875"/>
            <a:ext cx="664200" cy="8787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Shape 135"/>
          <p:cNvSpPr/>
          <p:nvPr/>
        </p:nvSpPr>
        <p:spPr>
          <a:xfrm>
            <a:off x="5689679" y="3437925"/>
            <a:ext cx="1509600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200" b="1">
                <a:latin typeface="Microsoft JhengHei"/>
                <a:ea typeface="Microsoft JhengHei"/>
                <a:cs typeface="Microsoft JhengHei"/>
                <a:sym typeface="Microsoft JhengHei"/>
              </a:rPr>
              <a:t>計算某新聞與他點距離</a:t>
            </a:r>
          </a:p>
        </p:txBody>
      </p:sp>
      <p:cxnSp>
        <p:nvCxnSpPr>
          <p:cNvPr id="136" name="Shape 136"/>
          <p:cNvCxnSpPr/>
          <p:nvPr/>
        </p:nvCxnSpPr>
        <p:spPr>
          <a:xfrm flipH="1">
            <a:off x="4919750" y="4227975"/>
            <a:ext cx="719700" cy="24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Shape 137"/>
          <p:cNvSpPr/>
          <p:nvPr/>
        </p:nvSpPr>
        <p:spPr>
          <a:xfrm>
            <a:off x="3410154" y="3437925"/>
            <a:ext cx="1509600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200" b="1">
                <a:latin typeface="Microsoft JhengHei"/>
                <a:ea typeface="Microsoft JhengHei"/>
                <a:cs typeface="Microsoft JhengHei"/>
                <a:sym typeface="Microsoft JhengHei"/>
              </a:rPr>
              <a:t>尋找鄰居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200" b="1">
                <a:latin typeface="Microsoft JhengHei"/>
                <a:ea typeface="Microsoft JhengHei"/>
                <a:cs typeface="Microsoft JhengHei"/>
                <a:sym typeface="Microsoft JhengHei"/>
              </a:rPr>
              <a:t>投票做分類</a:t>
            </a:r>
          </a:p>
        </p:txBody>
      </p:sp>
      <p:cxnSp>
        <p:nvCxnSpPr>
          <p:cNvPr id="138" name="Shape 138"/>
          <p:cNvCxnSpPr/>
          <p:nvPr/>
        </p:nvCxnSpPr>
        <p:spPr>
          <a:xfrm flipH="1">
            <a:off x="2678975" y="4227975"/>
            <a:ext cx="719700" cy="24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Shape 139"/>
          <p:cNvSpPr/>
          <p:nvPr/>
        </p:nvSpPr>
        <p:spPr>
          <a:xfrm>
            <a:off x="1130629" y="3437925"/>
            <a:ext cx="1509599" cy="15825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sz="1200" b="1">
                <a:latin typeface="Microsoft JhengHei"/>
                <a:ea typeface="Microsoft JhengHei"/>
                <a:cs typeface="Microsoft JhengHei"/>
                <a:sym typeface="Microsoft JhengHei"/>
              </a:rPr>
              <a:t>  Inside test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zh-TW" sz="1200" b="1">
                <a:latin typeface="Microsoft JhengHei"/>
                <a:ea typeface="Microsoft JhengHei"/>
                <a:cs typeface="Microsoft JhengHei"/>
                <a:sym typeface="Microsoft JhengHei"/>
              </a:rPr>
              <a:t>  確認準確率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Inside Test 確認準確率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比較三種方法準確率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準確率分析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071575" y="1664100"/>
            <a:ext cx="73455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分析資料：訓練集（非NODATA新聞）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進行切詞、向量空間與kNN計算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結果（預測）vs type（解答）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 ⇒ 類別相同者正確，反之錯誤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37" name="Shape 3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0/1法結果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071575" y="1664100"/>
            <a:ext cx="73455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聯發科：80.71%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友達：73.91%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鴻海：90.5%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7" name="Shape 34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8" name="Shape 3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次數法結果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071575" y="1664100"/>
            <a:ext cx="73455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聯發科：80.71%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友達：74.69%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鴻海：90.02%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8" name="Shape 3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9" name="Shape 3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tf-idf法結果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071575" y="1664100"/>
            <a:ext cx="73455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聯發科：82.77%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友達：74.69%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鴻海：90.66%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70" name="Shape 37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4574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071575" y="1664100"/>
            <a:ext cx="73455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tf-idf法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整體</a:t>
            </a: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準確率較高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，但增加幅度不高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0/1法與數數法各有高低準確率之公司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81" name="Shape 38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使用資源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本次作業使用之程式及資源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4294967295"/>
          </p:nvPr>
        </p:nvSpPr>
        <p:spPr>
          <a:xfrm>
            <a:off x="3884149" y="1131725"/>
            <a:ext cx="4650899" cy="365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Excel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資料分類</a:t>
            </a:r>
          </a:p>
        </p:txBody>
      </p:sp>
      <p:cxnSp>
        <p:nvCxnSpPr>
          <p:cNvPr id="397" name="Shape 39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8" name="Shape 398"/>
          <p:cNvSpPr/>
          <p:nvPr/>
        </p:nvSpPr>
        <p:spPr>
          <a:xfrm>
            <a:off x="625400" y="736699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400" name="Shape 40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24" y="1935449"/>
            <a:ext cx="2309724" cy="23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4294967295"/>
          </p:nvPr>
        </p:nvSpPr>
        <p:spPr>
          <a:xfrm>
            <a:off x="3884149" y="1131725"/>
            <a:ext cx="4650899" cy="365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分割字詞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計算字詞之tf、df值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建立向量空間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kNN (3-NN) 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2" name="Shape 412"/>
          <p:cNvSpPr/>
          <p:nvPr/>
        </p:nvSpPr>
        <p:spPr>
          <a:xfrm>
            <a:off x="625400" y="736699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414" name="Shape 41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25" y="1968887"/>
            <a:ext cx="2164975" cy="21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4294967295"/>
          </p:nvPr>
        </p:nvSpPr>
        <p:spPr>
          <a:xfrm>
            <a:off x="3884149" y="1131725"/>
            <a:ext cx="4650899" cy="365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靈魂之窗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預期：程式自動化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實際：看看法，合併字詞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6" name="Shape 426"/>
          <p:cNvSpPr/>
          <p:nvPr/>
        </p:nvSpPr>
        <p:spPr>
          <a:xfrm>
            <a:off x="625400" y="736699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428" name="Shape 42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338812" y="2704359"/>
            <a:ext cx="1426586" cy="843339"/>
            <a:chOff x="3269900" y="3064500"/>
            <a:chExt cx="432325" cy="263075"/>
          </a:xfrm>
        </p:grpSpPr>
        <p:sp>
          <p:nvSpPr>
            <p:cNvPr id="434" name="Shape 43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76200" cap="rnd" cmpd="sng">
              <a:solidFill>
                <a:srgbClr val="FFD9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1C232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76200" cap="rnd" cmpd="sng">
              <a:solidFill>
                <a:srgbClr val="FFD9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1C232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76200" cap="rnd" cmpd="sng">
              <a:solidFill>
                <a:srgbClr val="FFD9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分析對象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如何選定分析對象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有時間的話(?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65775" y="2179350"/>
            <a:ext cx="53736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 b="1" i="1">
                <a:latin typeface="Microsoft JhengHei"/>
                <a:ea typeface="Microsoft JhengHei"/>
                <a:cs typeface="Microsoft JhengHei"/>
                <a:sym typeface="Microsoft JhengHei"/>
              </a:rPr>
              <a:t>Thanks for </a:t>
            </a:r>
            <a:r>
              <a:rPr lang="zh-TW" sz="3600" b="1" i="1">
                <a:highlight>
                  <a:srgbClr val="FFCD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Listening </a:t>
            </a:r>
            <a:r>
              <a:rPr lang="zh-TW" sz="3600" b="1" i="1">
                <a:latin typeface="Microsoft JhengHei"/>
                <a:ea typeface="Microsoft JhengHei"/>
                <a:cs typeface="Microsoft JhengHei"/>
                <a:sym typeface="Microsoft JhengHei"/>
              </a:rPr>
              <a:t>!</a:t>
            </a:r>
            <a:r>
              <a:rPr lang="zh-TW" sz="3600" b="1" i="1">
                <a:highlight>
                  <a:srgbClr val="FFCD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zh-TW" sz="3600" b="1" i="1"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 can find us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BDA TEAM 1</a:t>
            </a:r>
            <a:r>
              <a:rPr lang="zh-TW" sz="1800">
                <a:solidFill>
                  <a:schemeClr val="dk1"/>
                </a:solidFill>
              </a:rPr>
              <a:t> </a:t>
            </a:r>
          </a:p>
        </p:txBody>
      </p:sp>
      <p:cxnSp>
        <p:nvCxnSpPr>
          <p:cNvPr id="449" name="Shape 44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0" name="Shape 45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6000">
                <a:latin typeface="Microsoft JhengHei"/>
                <a:ea typeface="Microsoft JhengHei"/>
                <a:cs typeface="Microsoft JhengHei"/>
                <a:sym typeface="Microsoft JhengHei"/>
              </a:rPr>
              <a:t>Thanks!</a:t>
            </a:r>
          </a:p>
        </p:txBody>
      </p:sp>
      <p:cxnSp>
        <p:nvCxnSpPr>
          <p:cNvPr id="451" name="Shape 451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812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選擇標準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資料量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敏感度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4" name="Shape 15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3812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選擇結果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鴻海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友達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聯發科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5" name="Shape 16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855550" y="1693550"/>
            <a:ext cx="46836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資料挑選&amp;分類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962775" y="2853348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GOUP GODOWN訓練集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3812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訓練集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以鴻海、友達、聯發科篩選文章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每日的每篇文章，對應到</a:t>
            </a: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該日七天後均價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沒有股價資料 → NODATA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COMMON（不顯著）：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 |Price(D+7)-Price(D)| / Price(D)＜5%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GOUP：Price(D+7)＞Price(D)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GODOWN：Price(D+7)＜Price(D)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2" name="Shape 18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3" name="Shape 18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1869900" y="1693550"/>
            <a:ext cx="5666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分類切詞與字詞合併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1869900" y="2815923"/>
            <a:ext cx="5591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切詞為2 gram與將字詞合併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381250" y="909255"/>
            <a:ext cx="3878400" cy="43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漲跌訓練詞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切出</a:t>
            </a: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 gram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去掉共同出現的字詞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合併字詞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GOUP類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關鍵詞⇒代表</a:t>
            </a: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上漲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的詞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Font typeface="Microsoft JhengHei"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GODOWN類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關鍵詞⇒代表</a:t>
            </a: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下跌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的詞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4" name="Shape 19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Macintosh PowerPoint</Application>
  <PresentationFormat>如螢幕大小 (16:9)</PresentationFormat>
  <Paragraphs>135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Microsoft JhengHei</vt:lpstr>
      <vt:lpstr>Arial</vt:lpstr>
      <vt:lpstr>Lora</vt:lpstr>
      <vt:lpstr>Quattrocento Sans</vt:lpstr>
      <vt:lpstr>新細明體</vt:lpstr>
      <vt:lpstr>simple-light-2</vt:lpstr>
      <vt:lpstr>Viola template</vt:lpstr>
      <vt:lpstr>大數據與商業分析  期中報告</vt:lpstr>
      <vt:lpstr>大綱</vt:lpstr>
      <vt:lpstr>分析對象</vt:lpstr>
      <vt:lpstr>選擇標準</vt:lpstr>
      <vt:lpstr>選擇結果</vt:lpstr>
      <vt:lpstr>資料挑選&amp;分類</vt:lpstr>
      <vt:lpstr>訓練集</vt:lpstr>
      <vt:lpstr>分類切詞與字詞合併</vt:lpstr>
      <vt:lpstr>漲跌訓練詞</vt:lpstr>
      <vt:lpstr>建立向量空間</vt:lpstr>
      <vt:lpstr>使用Python</vt:lpstr>
      <vt:lpstr>尋找向量：三種方法</vt:lpstr>
      <vt:lpstr>向量空間</vt:lpstr>
      <vt:lpstr>計算某新聞與他點距離</vt:lpstr>
      <vt:lpstr>PowerPoint 簡報</vt:lpstr>
      <vt:lpstr>計算距離</vt:lpstr>
      <vt:lpstr>尋找鄰居，投票做分類</vt:lpstr>
      <vt:lpstr>3-NN</vt:lpstr>
      <vt:lpstr>同票處理</vt:lpstr>
      <vt:lpstr>Inside Test 確認準確率</vt:lpstr>
      <vt:lpstr>準確率分析</vt:lpstr>
      <vt:lpstr>0/1法結果</vt:lpstr>
      <vt:lpstr>次數法結果</vt:lpstr>
      <vt:lpstr>tf-idf法結果</vt:lpstr>
      <vt:lpstr>結論</vt:lpstr>
      <vt:lpstr>使用資源</vt:lpstr>
      <vt:lpstr>PowerPoint 簡報</vt:lpstr>
      <vt:lpstr>PowerPoint 簡報</vt:lpstr>
      <vt:lpstr>PowerPoint 簡報</vt:lpstr>
      <vt:lpstr>Demo</vt:lpstr>
      <vt:lpstr>Thanks!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大數據與商業分析  期中報告</dc:title>
  <cp:lastModifiedBy>Microsoft Office 使用者</cp:lastModifiedBy>
  <cp:revision>1</cp:revision>
  <dcterms:modified xsi:type="dcterms:W3CDTF">2017-04-18T19:05:31Z</dcterms:modified>
</cp:coreProperties>
</file>