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466A-D13D-8BB6-80A7-D150FD32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6D3EA-13C6-64AA-6F38-D91C0ECE0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3B13-81FF-3059-0AF6-F9677654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A5A5-EE5A-15AD-E9A7-E72D483A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5F92-D027-B5C5-2121-1B8D930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365C-946D-81F6-844D-36040726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8499A-EF50-1060-AAD2-D326978A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2526-9259-05D9-CBE7-811D0160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886-60A1-476A-2E76-7142CC7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F886-2C60-D53E-8508-7A88D28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953A-5DC2-7A10-BE52-7A70756EA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5FF13-2BA1-9B00-6E5C-9F8AA33C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CDE9-AE45-9F9C-5EEE-3C91159D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DF8B-CC3F-1878-0673-D5BF74CC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C5DD-9AD1-3741-398F-AD47DC2C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64E-B19B-628E-E467-9DA5C521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67347-540C-4202-3E80-1ED414C2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F771-6C3F-3E4A-6AB1-F3E4C63D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52C5-9DFA-71B5-69E9-9785A656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D8F4-EE89-2C73-B446-9D0D8588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9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FA1-2C3C-2786-21EA-A8FF6FAB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E270-5E5B-D1CA-1C7D-F6F4C6E6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5891-3878-BB8A-E556-2C130F5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A14C-E40B-845A-BC7A-217E26FA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2890-65A4-51B7-2FB0-7BC403EC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8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B20A-0A97-914C-CF73-05DE91B6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4F9C-0ECF-7B0D-A3B9-12207F62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055D-99EB-DAAD-55C6-A7059FEF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C730-8A4D-2EF5-9E34-7B6824EE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C312-DDF8-FFB8-E6F6-AB984D8D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7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29F0-8901-DD9C-40CE-5E40FF4F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B946-434E-0381-2CEE-1BCD4F809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1D24-BD5D-E6E5-20AF-BC407946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A7F1-A963-CD03-DF99-848FC27B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C3F3F-15F2-1551-AD60-D145761D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2FF15-4B56-1DA2-4E94-F802FB3F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08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4A2-F8C1-B4CB-F241-EED71F13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C61F-4982-463A-8AC1-A062A4BB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CEE85-CFCE-C0A9-BDF3-2BF3E71DF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6C6A1-EDAC-D487-F7DF-1F9286558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5FBA-CADD-CAC3-B2A2-DA9445E23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1B36-31A6-3798-2076-49477FF1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58607-2E8B-4117-0EAB-1711620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D6948-3B6B-937E-89F9-DD486031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7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5564-195E-6481-24B6-0A1BF80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B54B4-9E29-0FCB-086C-86838B8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F2810-C9FA-25DB-C141-77E81116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5E9B2-26B9-9E99-04F3-AEBF114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790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BEF62-61AA-086A-1A36-F44E5D44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749F8-B34B-CCB0-E216-1A981EC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A409F-91EF-098A-3D84-9CA1136A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53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5A9F-75DE-C6B9-C0DD-FE2C2188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7C79-5687-2D3F-D847-9B893724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B670-3E29-BB74-85B8-CD5FBDFDA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B38B-73A0-82D6-C8CE-8CA92D7A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CB16E-891A-0080-5E7E-431B4DD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50E8-260B-EC0E-9C9C-F5BE8094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1DEA-AC76-1E20-1778-861C91D3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BE07-C239-7818-3164-3D4150B4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BBAC-13A0-5C17-F4FA-98D2D50B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08B0-8FA1-76EB-B834-62AF333D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A910-C4E3-798F-274F-438ED9C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4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CAB-31A0-7A4C-F46B-9EC8B91A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836CC-EC57-C562-85E9-D3E601746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C9D20-03DB-BCE2-8E08-10D86C89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4EC3D-F0A7-50BD-9617-8F436ACE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3CF9-BE89-885A-E6BA-9B65F752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BD704-1B33-C006-E3A8-09D87FA2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96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DAF6-7FD3-3D1B-13C3-7370AB3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47468-C9D4-1C99-6BFF-E7CF8198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A530-1534-8485-8A7B-222D38B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553E-24F4-703B-6E97-ABACD4A3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1F3F-EC5D-1449-E9DE-D3570934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9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26451-1039-31B3-3E93-AF016178E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924F7-2226-FFBA-F817-1A4444AA9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C8DE7-44D8-6897-977D-D3BCD3CE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25CD-1DBA-F296-730A-DCBB36D6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BCDA-8B1A-A703-3FC0-B2F3E154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2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2343-A315-CF25-84AE-5CAA29A9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CAF6-B57D-7577-D234-61920FF91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32F6-598B-81DA-EB63-CFDC9F09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EFF3-CA98-C6C0-E86B-AE55D273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9CB2-9E9B-D7AF-9AD6-DD082DEE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98D-D464-858C-1C9F-74FB3E29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8E02-1A18-CB1D-09EC-1A0CC7498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F69E8-428C-7B78-1DB0-6D840C62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AA33-5989-2CEB-122C-0410641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E343F-1681-7430-84F6-671CEB57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1F339-8EBB-ECBE-67E8-04CFB72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319B-19B0-2611-4995-598A2E69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74ED-EA43-AE98-9B5E-53FB5A7E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AA52F-2D0B-3952-7CCA-E7AEF98D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8F139-335F-85E6-86D6-81408AFA3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A37C3-3C79-7A09-5915-1127877AC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DC209-50B0-34AF-B9CF-2C44CBD7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A789-5F6B-75E5-6C3E-94D76F21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A2747-1845-27EE-2241-E8DF346F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7025-A567-F8AF-2C4C-077F1BAD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BE29-CDB5-9A2B-68AE-F8F2A7A6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FD8A-8295-6C27-87F9-A9251E4D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2C646-3E6B-2E05-3C84-4FEDB297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090E-F42F-38AB-31AA-88A04953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94C5F-71B2-7AFF-5843-D9AF9DF3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9BF8-B22E-2CBB-7E94-8922539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C475-3D82-8D6B-A71F-DE95E10F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F8B0-D279-F7C4-E945-F38B4139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2A90-F117-4A41-9870-C2770CB0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2AD5-6E6B-1B92-7BFD-95D3BB48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B8CE3-E6D9-101F-5690-6834B2B9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8F3D7-0BC0-4BFD-7692-9F3E111D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98C-FAC7-09AF-E263-35A4B1E1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A928B-85CB-28B0-EFCF-504B07BCC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4E9D3-0961-080F-CD41-7719723A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7E2E-1725-60DB-0B70-B9BEC1C5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92B3-D98F-B2FC-613E-7512C92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22CCA-0ADA-6812-2B77-9E86925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0E821-FAEA-D464-2947-CE97EE6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6F1-B0CA-738F-7091-86BFEFFC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E61D-F4C8-416B-70C8-21A5E9081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A692-9C83-4D73-B47B-057083306050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0139-D30A-BDC9-F94C-539731CB6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3CD0-C806-FBE7-46C7-A5412981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C5628-C643-4348-8D91-E8E90023BB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AC22D12-BF6A-5E18-8ECC-790C12163AA3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A010C9E3-2AD1-2D61-F67A-A8B4843B0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372988D6-EF4C-6CFD-B1A9-562FB4C9B5AC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C4A6-DE5C-CBAE-4FC1-B422DC0F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4FDA1-A511-05AB-2C96-5DCF1235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71E5-46D0-0CD5-BB14-C3768F19B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1F9D8-CD38-4105-8865-564B9B1F1C06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41AA-D970-09E8-21DB-79948FBF5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4093-DCE1-6B93-7116-5C7659E34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78285-FCC4-41D6-9E5F-783508BCD89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-up of a network&#10;&#10;Description automatically generated">
            <a:extLst>
              <a:ext uri="{FF2B5EF4-FFF2-40B4-BE49-F238E27FC236}">
                <a16:creationId xmlns:a16="http://schemas.microsoft.com/office/drawing/2014/main" id="{C169B9D6-402E-D1F5-4C67-86DD9B41F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AD617F5A-D036-D982-0A8E-93A5CF522882}"/>
              </a:ext>
            </a:extLst>
          </p:cNvPr>
          <p:cNvSpPr/>
          <p:nvPr userDrawn="1"/>
        </p:nvSpPr>
        <p:spPr>
          <a:xfrm>
            <a:off x="0" y="0"/>
            <a:ext cx="12192000" cy="69595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AD34116A-0FDF-DD7F-6AB7-23A043E3110B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lumenlearning.com/suny-esc-educationalplanning/chapter/rationale-essay-purpos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40FAC-2D64-B09F-E435-8759571A2A51}"/>
              </a:ext>
            </a:extLst>
          </p:cNvPr>
          <p:cNvSpPr/>
          <p:nvPr/>
        </p:nvSpPr>
        <p:spPr>
          <a:xfrm>
            <a:off x="0" y="4236155"/>
            <a:ext cx="12192000" cy="1745024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7CDC-B27E-8368-2C53-5FCC6A1317EB}"/>
              </a:ext>
            </a:extLst>
          </p:cNvPr>
          <p:cNvSpPr txBox="1"/>
          <p:nvPr/>
        </p:nvSpPr>
        <p:spPr>
          <a:xfrm>
            <a:off x="25053" y="441999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ANALYZING BOOKING TRENDS IN THE HOSPITALITY INDUSTRY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D1B94-7C64-F3E2-94CA-EE3934354063}"/>
              </a:ext>
            </a:extLst>
          </p:cNvPr>
          <p:cNvSpPr txBox="1"/>
          <p:nvPr/>
        </p:nvSpPr>
        <p:spPr>
          <a:xfrm>
            <a:off x="1778641" y="5263109"/>
            <a:ext cx="828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C000"/>
                </a:solidFill>
                <a:latin typeface="Georgia" panose="02040502050405020303" pitchFamily="18" charset="0"/>
              </a:rPr>
              <a:t>A predictive model to determine the booking status of a customer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001284-4B4A-9B64-4662-B994CE7A031F}"/>
              </a:ext>
            </a:extLst>
          </p:cNvPr>
          <p:cNvSpPr/>
          <p:nvPr/>
        </p:nvSpPr>
        <p:spPr>
          <a:xfrm>
            <a:off x="2304790" y="5125450"/>
            <a:ext cx="7835030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Transport and logistics graphic">
            <a:extLst>
              <a:ext uri="{FF2B5EF4-FFF2-40B4-BE49-F238E27FC236}">
                <a16:creationId xmlns:a16="http://schemas.microsoft.com/office/drawing/2014/main" id="{0DC3D6AA-DF54-7858-A347-BA725381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20" y="13138"/>
            <a:ext cx="7552360" cy="42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1AC22D12-BF6A-5E18-8ECC-790C12163A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840FAC-2D64-B09F-E435-8759571A2A51}"/>
              </a:ext>
            </a:extLst>
          </p:cNvPr>
          <p:cNvSpPr/>
          <p:nvPr/>
        </p:nvSpPr>
        <p:spPr>
          <a:xfrm>
            <a:off x="5880101" y="0"/>
            <a:ext cx="6311900" cy="676246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2"/>
                </a:solidFill>
                <a:latin typeface="Georgia" panose="02040502050405020303" pitchFamily="18" charset="0"/>
              </a:rPr>
              <a:t>Hotel Haven</a:t>
            </a:r>
            <a:r>
              <a:rPr lang="en-US" dirty="0">
                <a:latin typeface="Georgia" panose="02040502050405020303" pitchFamily="18" charset="0"/>
              </a:rPr>
              <a:t> is a luxury hotel chain with multiple locations. The hotel offers a wide range of services, including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various types of rooms,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meal plans,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parking options</a:t>
            </a:r>
            <a:r>
              <a:rPr lang="en-US" dirty="0">
                <a:latin typeface="Georgia" panose="02040502050405020303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Hotel Haven</a:t>
            </a:r>
            <a:r>
              <a:rPr lang="en-US" dirty="0">
                <a:latin typeface="Georgia" panose="02040502050405020303" pitchFamily="18" charset="0"/>
              </a:rPr>
              <a:t> has been facing challenges in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predicting customer cancellations,</a:t>
            </a:r>
            <a:r>
              <a:rPr lang="en-US" dirty="0">
                <a:latin typeface="Georgia" panose="02040502050405020303" pitchFamily="18" charset="0"/>
              </a:rPr>
              <a:t> which impacts their ability to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manage resources </a:t>
            </a:r>
            <a:r>
              <a:rPr lang="en-US" dirty="0">
                <a:latin typeface="Georgia" panose="02040502050405020303" pitchFamily="18" charset="0"/>
              </a:rPr>
              <a:t>effectively. The hotel wants to better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understand their booking patterns</a:t>
            </a:r>
            <a:r>
              <a:rPr lang="en-US" dirty="0">
                <a:latin typeface="Georgia" panose="02040502050405020303" pitchFamily="18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create strategies</a:t>
            </a:r>
            <a:r>
              <a:rPr lang="en-US" dirty="0">
                <a:latin typeface="Georgia" panose="02040502050405020303" pitchFamily="18" charset="0"/>
              </a:rPr>
              <a:t> that could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improve customer retention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reduce cancellations.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7CDC-B27E-8368-2C53-5FCC6A1317EB}"/>
              </a:ext>
            </a:extLst>
          </p:cNvPr>
          <p:cNvSpPr txBox="1"/>
          <p:nvPr/>
        </p:nvSpPr>
        <p:spPr>
          <a:xfrm>
            <a:off x="6096000" y="413302"/>
            <a:ext cx="59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-- Business Introduction --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372988D6-EF4C-6CFD-B1A9-562FB4C9B5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4C380-6566-7B69-7B22-D5131D0FB2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787" y="1182473"/>
            <a:ext cx="5288495" cy="52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30A1E1-EF4A-5722-9301-09FDC780462D}"/>
              </a:ext>
            </a:extLst>
          </p:cNvPr>
          <p:cNvSpPr/>
          <p:nvPr/>
        </p:nvSpPr>
        <p:spPr>
          <a:xfrm rot="8479374">
            <a:off x="2622232" y="-3022051"/>
            <a:ext cx="9023337" cy="12225815"/>
          </a:xfrm>
          <a:custGeom>
            <a:avLst/>
            <a:gdLst>
              <a:gd name="connsiteX0" fmla="*/ 7179635 w 9023337"/>
              <a:gd name="connsiteY0" fmla="*/ 12225815 h 12225815"/>
              <a:gd name="connsiteX1" fmla="*/ 0 w 9023337"/>
              <a:gd name="connsiteY1" fmla="*/ 6478553 h 12225815"/>
              <a:gd name="connsiteX2" fmla="*/ 1033895 w 9023337"/>
              <a:gd name="connsiteY2" fmla="*/ 2360771 h 12225815"/>
              <a:gd name="connsiteX3" fmla="*/ 2923681 w 9023337"/>
              <a:gd name="connsiteY3" fmla="*/ 0 h 12225815"/>
              <a:gd name="connsiteX4" fmla="*/ 9023337 w 9023337"/>
              <a:gd name="connsiteY4" fmla="*/ 4882745 h 1222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3337" h="12225815">
                <a:moveTo>
                  <a:pt x="7179635" y="12225815"/>
                </a:moveTo>
                <a:lnTo>
                  <a:pt x="0" y="6478553"/>
                </a:lnTo>
                <a:lnTo>
                  <a:pt x="1033895" y="2360771"/>
                </a:lnTo>
                <a:lnTo>
                  <a:pt x="2923681" y="0"/>
                </a:lnTo>
                <a:lnTo>
                  <a:pt x="9023337" y="4882745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921EB-5E01-3585-2A2E-0F437A75DEF5}"/>
              </a:ext>
            </a:extLst>
          </p:cNvPr>
          <p:cNvSpPr/>
          <p:nvPr/>
        </p:nvSpPr>
        <p:spPr>
          <a:xfrm>
            <a:off x="210169" y="1378323"/>
            <a:ext cx="6518177" cy="4613044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Georgia" panose="02040502050405020303" pitchFamily="18" charset="0"/>
              </a:rPr>
              <a:t>The hotel struggles with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high cancellation rates</a:t>
            </a:r>
            <a:r>
              <a:rPr lang="en-US" dirty="0">
                <a:latin typeface="Georgia" panose="02040502050405020303" pitchFamily="18" charset="0"/>
              </a:rPr>
              <a:t>, leading to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lost revenue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inefficient resource allocation</a:t>
            </a:r>
            <a:r>
              <a:rPr lang="en-US" dirty="0">
                <a:latin typeface="Georgia" panose="02040502050405020303" pitchFamily="18" charset="0"/>
              </a:rPr>
              <a:t>. The existing system does not provide sufficient insights into why customers cancel their bookings. The hotel management seeks to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predict cancellations </a:t>
            </a:r>
            <a:r>
              <a:rPr lang="en-US" dirty="0">
                <a:latin typeface="Georgia" panose="02040502050405020303" pitchFamily="18" charset="0"/>
              </a:rPr>
              <a:t>based on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booking data </a:t>
            </a:r>
            <a:r>
              <a:rPr lang="en-US" dirty="0">
                <a:latin typeface="Georgia" panose="02040502050405020303" pitchFamily="18" charset="0"/>
              </a:rPr>
              <a:t>to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improve operational efficiency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customer retention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7" name="Picture 16" descr="A white line drawing of a person with exclamation marks&#10;&#10;Description automatically generated">
            <a:extLst>
              <a:ext uri="{FF2B5EF4-FFF2-40B4-BE49-F238E27FC236}">
                <a16:creationId xmlns:a16="http://schemas.microsoft.com/office/drawing/2014/main" id="{023F17DF-B061-B629-7F1D-460BDD9A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06" y="1651379"/>
            <a:ext cx="3336999" cy="3555241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372988D6-EF4C-6CFD-B1A9-562FB4C9B5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39E215-54CB-1355-B7D1-8A99E58C6FD2}"/>
              </a:ext>
            </a:extLst>
          </p:cNvPr>
          <p:cNvSpPr txBox="1"/>
          <p:nvPr/>
        </p:nvSpPr>
        <p:spPr>
          <a:xfrm>
            <a:off x="484010" y="1556123"/>
            <a:ext cx="597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-- PROBLEM STATEMENT --</a:t>
            </a:r>
          </a:p>
        </p:txBody>
      </p:sp>
    </p:spTree>
    <p:extLst>
      <p:ext uri="{BB962C8B-B14F-4D97-AF65-F5344CB8AC3E}">
        <p14:creationId xmlns:p14="http://schemas.microsoft.com/office/powerpoint/2010/main" val="382630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40FAC-2D64-B09F-E435-8759571A2A51}"/>
              </a:ext>
            </a:extLst>
          </p:cNvPr>
          <p:cNvSpPr/>
          <p:nvPr/>
        </p:nvSpPr>
        <p:spPr>
          <a:xfrm>
            <a:off x="5970493" y="0"/>
            <a:ext cx="6221507" cy="676246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7CDC-B27E-8368-2C53-5FCC6A1317EB}"/>
              </a:ext>
            </a:extLst>
          </p:cNvPr>
          <p:cNvSpPr txBox="1"/>
          <p:nvPr/>
        </p:nvSpPr>
        <p:spPr>
          <a:xfrm>
            <a:off x="5970493" y="160288"/>
            <a:ext cx="5970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</a:rPr>
              <a:t>-- Rationale for the Project—</a:t>
            </a: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372988D6-EF4C-6CFD-B1A9-562FB4C9B5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E439D361-9798-E214-CD92-3BD5EA8D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494" y="1061259"/>
            <a:ext cx="6163906" cy="580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accent2"/>
                </a:solidFill>
                <a:latin typeface="Georgia" panose="02040502050405020303" pitchFamily="18" charset="0"/>
              </a:rPr>
              <a:t>Understanding Cancellation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lvl="1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Analyzing booking patterns helps uncover the underlying reasons why customers cancel their bookings.</a:t>
            </a: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eorgia" panose="02040502050405020303" pitchFamily="18" charset="0"/>
              </a:rPr>
              <a:t>Identifying Key Factors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lvl="1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By examining variables like lead time, room type, market segment, and price, the project allows the identification of specific factors that influence customers' decisions to either cancel or keep their bookings.</a:t>
            </a:r>
            <a:endParaRPr lang="en-US" alt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Optimizing customer Satisfaction</a:t>
            </a:r>
          </a:p>
          <a:p>
            <a:pPr lvl="1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By minimizing cancellations, the hotel can ensure better resource allocation and improved guest experience. Customers who are less likely to cancel will contribute to smoother operations and increased satisfaction</a:t>
            </a:r>
          </a:p>
        </p:txBody>
      </p:sp>
      <p:pic>
        <p:nvPicPr>
          <p:cNvPr id="11" name="Picture 10" descr="A group of colorful question marks&#10;&#10;AI-generated content may be incorrect.">
            <a:extLst>
              <a:ext uri="{FF2B5EF4-FFF2-40B4-BE49-F238E27FC236}">
                <a16:creationId xmlns:a16="http://schemas.microsoft.com/office/drawing/2014/main" id="{C9C1E9A7-4BBC-3DB0-7ABC-367962A1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600" y="2038503"/>
            <a:ext cx="5951020" cy="33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9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7578AA-924B-1822-AD27-7A950375951B}"/>
              </a:ext>
            </a:extLst>
          </p:cNvPr>
          <p:cNvSpPr/>
          <p:nvPr/>
        </p:nvSpPr>
        <p:spPr>
          <a:xfrm>
            <a:off x="0" y="0"/>
            <a:ext cx="11943213" cy="1665027"/>
          </a:xfrm>
          <a:custGeom>
            <a:avLst/>
            <a:gdLst>
              <a:gd name="connsiteX0" fmla="*/ 22846 w 11120521"/>
              <a:gd name="connsiteY0" fmla="*/ 0 h 1293383"/>
              <a:gd name="connsiteX1" fmla="*/ 11120521 w 11120521"/>
              <a:gd name="connsiteY1" fmla="*/ 0 h 1293383"/>
              <a:gd name="connsiteX2" fmla="*/ 8870660 w 11120521"/>
              <a:gd name="connsiteY2" fmla="*/ 1293383 h 1293383"/>
              <a:gd name="connsiteX3" fmla="*/ 0 w 11120521"/>
              <a:gd name="connsiteY3" fmla="*/ 1293383 h 1293383"/>
              <a:gd name="connsiteX4" fmla="*/ 0 w 11120521"/>
              <a:gd name="connsiteY4" fmla="*/ 13133 h 1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521" h="1293383">
                <a:moveTo>
                  <a:pt x="22846" y="0"/>
                </a:moveTo>
                <a:lnTo>
                  <a:pt x="11120521" y="0"/>
                </a:lnTo>
                <a:lnTo>
                  <a:pt x="8870660" y="1293383"/>
                </a:lnTo>
                <a:lnTo>
                  <a:pt x="0" y="1293383"/>
                </a:lnTo>
                <a:lnTo>
                  <a:pt x="0" y="13133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7CDC-B27E-8368-2C53-5FCC6A1317EB}"/>
              </a:ext>
            </a:extLst>
          </p:cNvPr>
          <p:cNvSpPr txBox="1"/>
          <p:nvPr/>
        </p:nvSpPr>
        <p:spPr>
          <a:xfrm>
            <a:off x="3110753" y="401223"/>
            <a:ext cx="5970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--Deliverables—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372988D6-EF4C-6CFD-B1A9-562FB4C9B5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3DD54-1C28-D46F-4398-CB5557913DFD}"/>
              </a:ext>
            </a:extLst>
          </p:cNvPr>
          <p:cNvSpPr txBox="1"/>
          <p:nvPr/>
        </p:nvSpPr>
        <p:spPr>
          <a:xfrm>
            <a:off x="889781" y="2797145"/>
            <a:ext cx="283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Data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2918F-9989-EF06-62F4-9F0107BF095B}"/>
              </a:ext>
            </a:extLst>
          </p:cNvPr>
          <p:cNvSpPr txBox="1"/>
          <p:nvPr/>
        </p:nvSpPr>
        <p:spPr>
          <a:xfrm>
            <a:off x="4677971" y="2742592"/>
            <a:ext cx="283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Data Explorations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699F9-24AD-4D86-BD11-E3AF92E89225}"/>
              </a:ext>
            </a:extLst>
          </p:cNvPr>
          <p:cNvSpPr txBox="1"/>
          <p:nvPr/>
        </p:nvSpPr>
        <p:spPr>
          <a:xfrm>
            <a:off x="8626107" y="2771304"/>
            <a:ext cx="2836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Comprehensive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88252-5F01-8B89-3B29-4964C0829FE2}"/>
              </a:ext>
            </a:extLst>
          </p:cNvPr>
          <p:cNvSpPr txBox="1"/>
          <p:nvPr/>
        </p:nvSpPr>
        <p:spPr>
          <a:xfrm>
            <a:off x="1088859" y="4891440"/>
            <a:ext cx="283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Feature Engineering and Model 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D1E9A-DE68-940C-CA84-59465482B500}"/>
              </a:ext>
            </a:extLst>
          </p:cNvPr>
          <p:cNvSpPr txBox="1"/>
          <p:nvPr/>
        </p:nvSpPr>
        <p:spPr>
          <a:xfrm>
            <a:off x="4677971" y="4849118"/>
            <a:ext cx="2836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Model Evaluation and Fine Tuning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D4C38-6358-F116-D602-089EF074AE43}"/>
              </a:ext>
            </a:extLst>
          </p:cNvPr>
          <p:cNvSpPr txBox="1"/>
          <p:nvPr/>
        </p:nvSpPr>
        <p:spPr>
          <a:xfrm>
            <a:off x="8626107" y="4849118"/>
            <a:ext cx="2836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Jupyter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Notebook 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Powerpoint</a:t>
            </a:r>
            <a:r>
              <a:rPr lang="en-US" sz="2000">
                <a:solidFill>
                  <a:schemeClr val="bg1"/>
                </a:solidFill>
                <a:latin typeface="Georgia" panose="02040502050405020303" pitchFamily="18" charset="0"/>
              </a:rPr>
              <a:t> Slides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7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40FAC-2D64-B09F-E435-8759571A2A51}"/>
              </a:ext>
            </a:extLst>
          </p:cNvPr>
          <p:cNvSpPr/>
          <p:nvPr/>
        </p:nvSpPr>
        <p:spPr>
          <a:xfrm>
            <a:off x="5970493" y="0"/>
            <a:ext cx="6221507" cy="676246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7CDC-B27E-8368-2C53-5FCC6A1317EB}"/>
              </a:ext>
            </a:extLst>
          </p:cNvPr>
          <p:cNvSpPr txBox="1"/>
          <p:nvPr/>
        </p:nvSpPr>
        <p:spPr>
          <a:xfrm>
            <a:off x="5437239" y="199247"/>
            <a:ext cx="597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-- Data Description --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372988D6-EF4C-6CFD-B1A9-562FB4C9B5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E58BE7-EFFD-A6A5-684C-6FFC8E3D4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91643"/>
              </p:ext>
            </p:extLst>
          </p:nvPr>
        </p:nvGraphicFramePr>
        <p:xfrm>
          <a:off x="157317" y="904936"/>
          <a:ext cx="11857702" cy="5857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1944">
                  <a:extLst>
                    <a:ext uri="{9D8B030D-6E8A-4147-A177-3AD203B41FA5}">
                      <a16:colId xmlns:a16="http://schemas.microsoft.com/office/drawing/2014/main" val="2454124966"/>
                    </a:ext>
                  </a:extLst>
                </a:gridCol>
                <a:gridCol w="6452310">
                  <a:extLst>
                    <a:ext uri="{9D8B030D-6E8A-4147-A177-3AD203B41FA5}">
                      <a16:colId xmlns:a16="http://schemas.microsoft.com/office/drawing/2014/main" val="3520341431"/>
                    </a:ext>
                  </a:extLst>
                </a:gridCol>
                <a:gridCol w="2833448">
                  <a:extLst>
                    <a:ext uri="{9D8B030D-6E8A-4147-A177-3AD203B41FA5}">
                      <a16:colId xmlns:a16="http://schemas.microsoft.com/office/drawing/2014/main" val="3843292454"/>
                    </a:ext>
                  </a:extLst>
                </a:gridCol>
              </a:tblGrid>
              <a:tr h="378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Column 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 Type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465389"/>
                  </a:ext>
                </a:extLst>
              </a:tr>
              <a:tr h="378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Booking_ID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Unique identifier for each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36811"/>
                  </a:ext>
                </a:extLst>
              </a:tr>
              <a:tr h="7379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number of adults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Number of adults in the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58766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number of children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Number of children in the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0894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number of weekend nights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Number of weekend nights included in the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161335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number of week nights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Number of week nights included in the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43256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 of meal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Meal plan selection (e.g., Meal Plan 1, Not Selected)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232515"/>
                  </a:ext>
                </a:extLst>
              </a:tr>
              <a:tr h="7379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car parking space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Whether the booking includes parking (0: No, 1: 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513737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room 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Type of room booked (e.g., Room_Type 1, Room_Type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41055"/>
                  </a:ext>
                </a:extLst>
              </a:tr>
              <a:tr h="378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lead time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Time between the reservation and check-in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08321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market segment 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Booking channel (e.g., Online, Offline)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1D77A-EF7E-4F4B-D65D-EF8DE6136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414257-2474-3706-F0D2-07D819EA894B}"/>
              </a:ext>
            </a:extLst>
          </p:cNvPr>
          <p:cNvSpPr/>
          <p:nvPr/>
        </p:nvSpPr>
        <p:spPr>
          <a:xfrm>
            <a:off x="5970493" y="0"/>
            <a:ext cx="6221507" cy="6762466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F27D0-29C3-94E7-342D-4AFAAF4CC942}"/>
              </a:ext>
            </a:extLst>
          </p:cNvPr>
          <p:cNvSpPr txBox="1"/>
          <p:nvPr/>
        </p:nvSpPr>
        <p:spPr>
          <a:xfrm>
            <a:off x="5437239" y="199247"/>
            <a:ext cx="597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-- Data Description --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A35AF3A5-086E-0438-3A26-3D88364FE1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87" y="181815"/>
            <a:ext cx="1781175" cy="52387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0264A7-AF1F-1970-A2D5-33AB36AEC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52785"/>
              </p:ext>
            </p:extLst>
          </p:nvPr>
        </p:nvGraphicFramePr>
        <p:xfrm>
          <a:off x="157317" y="904936"/>
          <a:ext cx="11319917" cy="41183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4159">
                  <a:extLst>
                    <a:ext uri="{9D8B030D-6E8A-4147-A177-3AD203B41FA5}">
                      <a16:colId xmlns:a16="http://schemas.microsoft.com/office/drawing/2014/main" val="2454124966"/>
                    </a:ext>
                  </a:extLst>
                </a:gridCol>
                <a:gridCol w="6452310">
                  <a:extLst>
                    <a:ext uri="{9D8B030D-6E8A-4147-A177-3AD203B41FA5}">
                      <a16:colId xmlns:a16="http://schemas.microsoft.com/office/drawing/2014/main" val="3520341431"/>
                    </a:ext>
                  </a:extLst>
                </a:gridCol>
                <a:gridCol w="2833448">
                  <a:extLst>
                    <a:ext uri="{9D8B030D-6E8A-4147-A177-3AD203B41FA5}">
                      <a16:colId xmlns:a16="http://schemas.microsoft.com/office/drawing/2014/main" val="3843292454"/>
                    </a:ext>
                  </a:extLst>
                </a:gridCol>
              </a:tblGrid>
              <a:tr h="378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Column 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 Type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465389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repeated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Whether the booking is from a repeat customer (0: No, 1: Yes)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29121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P-C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 profile type indicator (0: Not Customer, 1: Customer)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444822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P-not-C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Non-customer profile type indicator (0: Not Non-Customer, 1: Non-Customer)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498516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average price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Average price of the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8928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special 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Number of special requests made by the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273717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date of reservation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Date the reservation was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630920"/>
                  </a:ext>
                </a:extLst>
              </a:tr>
              <a:tr h="516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booking status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Status of the booking (e.g., Canceled, Not Canceled)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74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6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se_Study_TEMPLATE.potx" id="{CAAA9D9D-9F8E-4BAE-8507-F87B963397A8}" vid="{7700894B-E0E2-4557-8006-F88BF5FB3D6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se_Study_TEMPLATE.potx" id="{CAAA9D9D-9F8E-4BAE-8507-F87B963397A8}" vid="{E903FB66-8D45-4344-B0FD-A7E2B2EAEB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Case_Study_TEMPLATE</Template>
  <TotalTime>2102</TotalTime>
  <Words>524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Georgia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Dolapo</dc:creator>
  <cp:lastModifiedBy>Sewe</cp:lastModifiedBy>
  <cp:revision>19</cp:revision>
  <dcterms:created xsi:type="dcterms:W3CDTF">2025-06-27T10:57:42Z</dcterms:created>
  <dcterms:modified xsi:type="dcterms:W3CDTF">2025-10-02T10:39:59Z</dcterms:modified>
</cp:coreProperties>
</file>