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74" r:id="rId5"/>
    <p:sldId id="275"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67" d="100"/>
          <a:sy n="67" d="100"/>
        </p:scale>
        <p:origin x="5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18C02E-ED2C-45C0-9D5C-1CA19DEEB51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213151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8C02E-ED2C-45C0-9D5C-1CA19DEEB51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2835251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8C02E-ED2C-45C0-9D5C-1CA19DEEB51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208794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8C02E-ED2C-45C0-9D5C-1CA19DEEB51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03980-A5A4-4722-BF01-DA54698D2B43}"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15670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318C02E-ED2C-45C0-9D5C-1CA19DEEB51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1191049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318C02E-ED2C-45C0-9D5C-1CA19DEEB519}"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3252762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318C02E-ED2C-45C0-9D5C-1CA19DEEB519}"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1772284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8C02E-ED2C-45C0-9D5C-1CA19DEEB51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2448176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8C02E-ED2C-45C0-9D5C-1CA19DEEB51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397699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18C02E-ED2C-45C0-9D5C-1CA19DEEB51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3068890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318C02E-ED2C-45C0-9D5C-1CA19DEEB519}"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118287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18C02E-ED2C-45C0-9D5C-1CA19DEEB51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348189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18C02E-ED2C-45C0-9D5C-1CA19DEEB519}" type="datetimeFigureOut">
              <a:rPr lang="en-US" smtClean="0"/>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2873991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18C02E-ED2C-45C0-9D5C-1CA19DEEB519}"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122248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18C02E-ED2C-45C0-9D5C-1CA19DEEB519}" type="datetimeFigureOut">
              <a:rPr lang="en-US" smtClean="0"/>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296518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18C02E-ED2C-45C0-9D5C-1CA19DEEB51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1049950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318C02E-ED2C-45C0-9D5C-1CA19DEEB519}"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703980-A5A4-4722-BF01-DA54698D2B43}" type="slidenum">
              <a:rPr lang="en-US" smtClean="0"/>
              <a:t>‹#›</a:t>
            </a:fld>
            <a:endParaRPr lang="en-US"/>
          </a:p>
        </p:txBody>
      </p:sp>
    </p:spTree>
    <p:extLst>
      <p:ext uri="{BB962C8B-B14F-4D97-AF65-F5344CB8AC3E}">
        <p14:creationId xmlns:p14="http://schemas.microsoft.com/office/powerpoint/2010/main" val="318470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318C02E-ED2C-45C0-9D5C-1CA19DEEB519}" type="datetimeFigureOut">
              <a:rPr lang="en-US" smtClean="0"/>
              <a:t>10/23/2025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A703980-A5A4-4722-BF01-DA54698D2B43}" type="slidenum">
              <a:rPr lang="en-US" smtClean="0"/>
              <a:t>‹#›</a:t>
            </a:fld>
            <a:endParaRPr lang="en-US"/>
          </a:p>
        </p:txBody>
      </p:sp>
    </p:spTree>
    <p:extLst>
      <p:ext uri="{BB962C8B-B14F-4D97-AF65-F5344CB8AC3E}">
        <p14:creationId xmlns:p14="http://schemas.microsoft.com/office/powerpoint/2010/main" val="2441579371"/>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B00D2-13D3-4361-A954-57D25F879CD5}"/>
              </a:ext>
            </a:extLst>
          </p:cNvPr>
          <p:cNvSpPr>
            <a:spLocks noGrp="1"/>
          </p:cNvSpPr>
          <p:nvPr>
            <p:ph type="ctrTitle"/>
          </p:nvPr>
        </p:nvSpPr>
        <p:spPr>
          <a:xfrm>
            <a:off x="0" y="0"/>
            <a:ext cx="12192000" cy="4245429"/>
          </a:xfrm>
        </p:spPr>
        <p:txBody>
          <a:bodyPr>
            <a:normAutofit fontScale="90000"/>
          </a:bodyPr>
          <a:lstStyle/>
          <a:p>
            <a:r>
              <a:rPr lang="en-US" sz="2800" b="1" dirty="0"/>
              <a:t>Title: </a:t>
            </a:r>
            <a:r>
              <a:rPr lang="en-US" sz="2800" dirty="0"/>
              <a:t>Capstone on Analyzing Booking Trends in the Hospitality Industry</a:t>
            </a:r>
            <a:br>
              <a:rPr lang="en-US" sz="2800" b="1" dirty="0"/>
            </a:br>
            <a:br>
              <a:rPr lang="en-US" sz="2800" b="1" dirty="0"/>
            </a:br>
            <a:br>
              <a:rPr lang="en-US" sz="2800" b="1" dirty="0"/>
            </a:br>
            <a:br>
              <a:rPr lang="en-US" sz="2800" b="1" dirty="0"/>
            </a:br>
            <a:r>
              <a:rPr lang="en-US" sz="2800" b="1" dirty="0"/>
              <a:t>Subtitle</a:t>
            </a:r>
            <a:r>
              <a:rPr lang="en-US" sz="2800" dirty="0"/>
              <a:t>: </a:t>
            </a:r>
            <a:r>
              <a:rPr lang="en-US" sz="2800" i="1" dirty="0"/>
              <a:t>A Predictive Model to Determine Customer Booking Status</a:t>
            </a:r>
            <a:br>
              <a:rPr lang="en-US" sz="2800" i="1" dirty="0"/>
            </a:br>
            <a:br>
              <a:rPr lang="en-US" sz="2800" b="1" i="1" dirty="0"/>
            </a:br>
            <a:br>
              <a:rPr lang="en-US" sz="2800" b="1" dirty="0"/>
            </a:br>
            <a:r>
              <a:rPr lang="en-US" sz="2800" b="1" dirty="0"/>
              <a:t>Presented by: </a:t>
            </a:r>
            <a:r>
              <a:rPr lang="en-US" sz="2800" dirty="0"/>
              <a:t>STANLEY SEWE SEPAGA</a:t>
            </a:r>
            <a:br>
              <a:rPr lang="en-US" sz="2800" b="1" dirty="0"/>
            </a:br>
            <a:r>
              <a:rPr lang="en-US" sz="2800" b="1" dirty="0"/>
              <a:t>Date: October 2025</a:t>
            </a:r>
            <a:br>
              <a:rPr lang="en-US" sz="2800" b="1" dirty="0"/>
            </a:br>
            <a:endParaRPr lang="en-US" sz="2800" dirty="0"/>
          </a:p>
        </p:txBody>
      </p:sp>
    </p:spTree>
    <p:extLst>
      <p:ext uri="{BB962C8B-B14F-4D97-AF65-F5344CB8AC3E}">
        <p14:creationId xmlns:p14="http://schemas.microsoft.com/office/powerpoint/2010/main" val="4089433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97258-2123-49B4-A745-A12D13F8A001}"/>
              </a:ext>
            </a:extLst>
          </p:cNvPr>
          <p:cNvSpPr>
            <a:spLocks noGrp="1"/>
          </p:cNvSpPr>
          <p:nvPr>
            <p:ph type="title"/>
          </p:nvPr>
        </p:nvSpPr>
        <p:spPr>
          <a:xfrm>
            <a:off x="1019175" y="101130"/>
            <a:ext cx="11172825" cy="493994"/>
          </a:xfrm>
        </p:spPr>
        <p:txBody>
          <a:bodyPr>
            <a:normAutofit fontScale="90000"/>
          </a:bodyPr>
          <a:lstStyle/>
          <a:p>
            <a:r>
              <a:rPr lang="en-US" sz="2800" b="1" dirty="0">
                <a:latin typeface="Times New Roman" panose="02020603050405020304" pitchFamily="18" charset="0"/>
                <a:cs typeface="Times New Roman" panose="02020603050405020304" pitchFamily="18" charset="0"/>
              </a:rPr>
              <a:t>Confirming the pattern between booking status and the room type</a:t>
            </a:r>
          </a:p>
        </p:txBody>
      </p:sp>
      <p:pic>
        <p:nvPicPr>
          <p:cNvPr id="5122" name="Picture 2">
            <a:extLst>
              <a:ext uri="{FF2B5EF4-FFF2-40B4-BE49-F238E27FC236}">
                <a16:creationId xmlns:a16="http://schemas.microsoft.com/office/drawing/2014/main" id="{476E84E2-EFEF-4C5C-B1D3-747D1D6A0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595124"/>
            <a:ext cx="11658600" cy="541421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8E5B672-808F-4163-8438-573B2DAEADDB}"/>
              </a:ext>
            </a:extLst>
          </p:cNvPr>
          <p:cNvSpPr/>
          <p:nvPr/>
        </p:nvSpPr>
        <p:spPr>
          <a:xfrm>
            <a:off x="682625" y="6087836"/>
            <a:ext cx="9048750"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INSIGHT</a:t>
            </a:r>
            <a:r>
              <a:rPr lang="en-US" sz="2400" dirty="0">
                <a:latin typeface="Times New Roman" panose="02020603050405020304" pitchFamily="18" charset="0"/>
                <a:cs typeface="Times New Roman" panose="02020603050405020304" pitchFamily="18" charset="0"/>
              </a:rPr>
              <a:t>: This reveals that room type 1 had the most demand and the most retained booking.</a:t>
            </a:r>
          </a:p>
        </p:txBody>
      </p:sp>
    </p:spTree>
    <p:extLst>
      <p:ext uri="{BB962C8B-B14F-4D97-AF65-F5344CB8AC3E}">
        <p14:creationId xmlns:p14="http://schemas.microsoft.com/office/powerpoint/2010/main" val="3230328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37B56-418B-470E-9FE0-1F1DA8F85400}"/>
              </a:ext>
            </a:extLst>
          </p:cNvPr>
          <p:cNvSpPr>
            <a:spLocks noGrp="1"/>
          </p:cNvSpPr>
          <p:nvPr>
            <p:ph type="title"/>
          </p:nvPr>
        </p:nvSpPr>
        <p:spPr>
          <a:xfrm>
            <a:off x="2119312" y="0"/>
            <a:ext cx="8662988" cy="654050"/>
          </a:xfrm>
        </p:spPr>
        <p:txBody>
          <a:bodyPr>
            <a:noAutofit/>
          </a:bodyPr>
          <a:lstStyle/>
          <a:p>
            <a:pPr algn="just"/>
            <a:r>
              <a:rPr lang="en-US" sz="2400" b="1" dirty="0">
                <a:latin typeface="Times New Roman" panose="02020603050405020304" pitchFamily="18" charset="0"/>
                <a:cs typeface="Times New Roman" panose="02020603050405020304" pitchFamily="18" charset="0"/>
              </a:rPr>
              <a:t>Confirming which market segment type had the most booking </a:t>
            </a:r>
          </a:p>
        </p:txBody>
      </p:sp>
      <p:pic>
        <p:nvPicPr>
          <p:cNvPr id="6146" name="Picture 2">
            <a:extLst>
              <a:ext uri="{FF2B5EF4-FFF2-40B4-BE49-F238E27FC236}">
                <a16:creationId xmlns:a16="http://schemas.microsoft.com/office/drawing/2014/main" id="{78A6C17F-DDE4-478E-99AC-EE81D78E4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00" y="533400"/>
            <a:ext cx="11328400" cy="52705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4D390DE-6409-40A4-964C-6D315B33164C}"/>
              </a:ext>
            </a:extLst>
          </p:cNvPr>
          <p:cNvSpPr/>
          <p:nvPr/>
        </p:nvSpPr>
        <p:spPr>
          <a:xfrm>
            <a:off x="679450" y="5909101"/>
            <a:ext cx="9753600" cy="830997"/>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INSIGHT</a:t>
            </a:r>
            <a:r>
              <a:rPr lang="en-US" sz="2400" dirty="0">
                <a:latin typeface="Times New Roman" panose="02020603050405020304" pitchFamily="18" charset="0"/>
                <a:cs typeface="Times New Roman" panose="02020603050405020304" pitchFamily="18" charset="0"/>
              </a:rPr>
              <a:t>: The online channel was the most used for booking with the highest "not cancelled booking"</a:t>
            </a:r>
          </a:p>
        </p:txBody>
      </p:sp>
    </p:spTree>
    <p:extLst>
      <p:ext uri="{BB962C8B-B14F-4D97-AF65-F5344CB8AC3E}">
        <p14:creationId xmlns:p14="http://schemas.microsoft.com/office/powerpoint/2010/main" val="3694345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C6BD2-C0C6-4F78-B8BE-E8DF477CEB70}"/>
              </a:ext>
            </a:extLst>
          </p:cNvPr>
          <p:cNvSpPr>
            <a:spLocks noGrp="1"/>
          </p:cNvSpPr>
          <p:nvPr>
            <p:ph type="title"/>
          </p:nvPr>
        </p:nvSpPr>
        <p:spPr>
          <a:xfrm>
            <a:off x="1727200" y="20419"/>
            <a:ext cx="9677400" cy="454025"/>
          </a:xfrm>
        </p:spPr>
        <p:txBody>
          <a:bodyPr>
            <a:normAutofit/>
          </a:bodyPr>
          <a:lstStyle/>
          <a:p>
            <a:pPr algn="just"/>
            <a:r>
              <a:rPr lang="en-US" sz="2000" b="1" dirty="0">
                <a:latin typeface="Times New Roman" panose="02020603050405020304" pitchFamily="18" charset="0"/>
                <a:cs typeface="Times New Roman" panose="02020603050405020304" pitchFamily="18" charset="0"/>
              </a:rPr>
              <a:t>Getting an overview of the customer segment (</a:t>
            </a:r>
            <a:r>
              <a:rPr lang="en-US" sz="2000" b="1" dirty="0" err="1">
                <a:latin typeface="Times New Roman" panose="02020603050405020304" pitchFamily="18" charset="0"/>
                <a:cs typeface="Times New Roman" panose="02020603050405020304" pitchFamily="18" charset="0"/>
              </a:rPr>
              <a:t>i.e</a:t>
            </a:r>
            <a:r>
              <a:rPr lang="en-US" sz="2000" b="1" dirty="0">
                <a:latin typeface="Times New Roman" panose="02020603050405020304" pitchFamily="18" charset="0"/>
                <a:cs typeface="Times New Roman" panose="02020603050405020304" pitchFamily="18" charset="0"/>
              </a:rPr>
              <a:t> comparison of children and adults)</a:t>
            </a:r>
          </a:p>
        </p:txBody>
      </p:sp>
      <p:pic>
        <p:nvPicPr>
          <p:cNvPr id="7170" name="Picture 2">
            <a:extLst>
              <a:ext uri="{FF2B5EF4-FFF2-40B4-BE49-F238E27FC236}">
                <a16:creationId xmlns:a16="http://schemas.microsoft.com/office/drawing/2014/main" id="{8C7A4093-D639-4C39-87D0-FE110FF7A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5" y="474444"/>
            <a:ext cx="10925175" cy="52881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2350D36-CC38-4BC2-B3A8-50FB7213E1A7}"/>
              </a:ext>
            </a:extLst>
          </p:cNvPr>
          <p:cNvSpPr/>
          <p:nvPr/>
        </p:nvSpPr>
        <p:spPr>
          <a:xfrm>
            <a:off x="695325" y="6038850"/>
            <a:ext cx="10391775" cy="830997"/>
          </a:xfrm>
          <a:prstGeom prst="rect">
            <a:avLst/>
          </a:prstGeom>
        </p:spPr>
        <p:txBody>
          <a:bodyPr wrap="square">
            <a:spAutoFit/>
          </a:bodyPr>
          <a:lstStyle/>
          <a:p>
            <a:r>
              <a:rPr lang="en-US" dirty="0"/>
              <a:t>*</a:t>
            </a:r>
            <a:r>
              <a:rPr lang="en-US" sz="2400" b="1" dirty="0">
                <a:latin typeface="Times New Roman" panose="02020603050405020304" pitchFamily="18" charset="0"/>
                <a:cs typeface="Times New Roman" panose="02020603050405020304" pitchFamily="18" charset="0"/>
              </a:rPr>
              <a:t>INSIGHT</a:t>
            </a:r>
            <a:r>
              <a:rPr lang="en-US" sz="2400" dirty="0">
                <a:latin typeface="Times New Roman" panose="02020603050405020304" pitchFamily="18" charset="0"/>
                <a:cs typeface="Times New Roman" panose="02020603050405020304" pitchFamily="18" charset="0"/>
              </a:rPr>
              <a:t>: Reveals that our customer segment are only adults and no children have been recorded to be in the facility.</a:t>
            </a:r>
          </a:p>
        </p:txBody>
      </p:sp>
    </p:spTree>
    <p:extLst>
      <p:ext uri="{BB962C8B-B14F-4D97-AF65-F5344CB8AC3E}">
        <p14:creationId xmlns:p14="http://schemas.microsoft.com/office/powerpoint/2010/main" val="2186321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EDBC-14AC-4DDD-AEC0-47254EE03CB7}"/>
              </a:ext>
            </a:extLst>
          </p:cNvPr>
          <p:cNvSpPr>
            <a:spLocks noGrp="1"/>
          </p:cNvSpPr>
          <p:nvPr>
            <p:ph type="title"/>
          </p:nvPr>
        </p:nvSpPr>
        <p:spPr>
          <a:xfrm>
            <a:off x="2771775" y="199337"/>
            <a:ext cx="6486525" cy="646332"/>
          </a:xfrm>
        </p:spPr>
        <p:txBody>
          <a:bodyPr>
            <a:noAutofit/>
          </a:bodyPr>
          <a:lstStyle/>
          <a:p>
            <a:r>
              <a:rPr lang="en-US" sz="2400" b="1" dirty="0" err="1">
                <a:latin typeface="Times New Roman" panose="02020603050405020304" pitchFamily="18" charset="0"/>
                <a:cs typeface="Times New Roman" panose="02020603050405020304" pitchFamily="18" charset="0"/>
              </a:rPr>
              <a:t>Visualising</a:t>
            </a:r>
            <a:r>
              <a:rPr lang="en-US" sz="2400" b="1" dirty="0">
                <a:latin typeface="Times New Roman" panose="02020603050405020304" pitchFamily="18" charset="0"/>
                <a:cs typeface="Times New Roman" panose="02020603050405020304" pitchFamily="18" charset="0"/>
              </a:rPr>
              <a:t> the booking pattern during weekend nights</a:t>
            </a:r>
          </a:p>
        </p:txBody>
      </p:sp>
      <p:pic>
        <p:nvPicPr>
          <p:cNvPr id="8194" name="Picture 2">
            <a:extLst>
              <a:ext uri="{FF2B5EF4-FFF2-40B4-BE49-F238E27FC236}">
                <a16:creationId xmlns:a16="http://schemas.microsoft.com/office/drawing/2014/main" id="{5A27CE9C-B49B-464D-944B-86AE342739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845669"/>
            <a:ext cx="11417299" cy="502649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7AA8644-FF4F-4C8E-A22B-D29223889E6A}"/>
              </a:ext>
            </a:extLst>
          </p:cNvPr>
          <p:cNvSpPr/>
          <p:nvPr/>
        </p:nvSpPr>
        <p:spPr>
          <a:xfrm>
            <a:off x="438148" y="5872161"/>
            <a:ext cx="10296525"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INSIGHT</a:t>
            </a:r>
            <a:r>
              <a:rPr lang="en-US" sz="2400" dirty="0">
                <a:latin typeface="Times New Roman" panose="02020603050405020304" pitchFamily="18" charset="0"/>
                <a:cs typeface="Times New Roman" panose="02020603050405020304" pitchFamily="18" charset="0"/>
              </a:rPr>
              <a:t>: More customers who book 1 or 2 weekend nights tend to retain their booking compared to those who cancel. </a:t>
            </a:r>
          </a:p>
        </p:txBody>
      </p:sp>
    </p:spTree>
    <p:extLst>
      <p:ext uri="{BB962C8B-B14F-4D97-AF65-F5344CB8AC3E}">
        <p14:creationId xmlns:p14="http://schemas.microsoft.com/office/powerpoint/2010/main" val="1081819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95FD4-EA25-4692-BAA7-B18D4B9EDFEB}"/>
              </a:ext>
            </a:extLst>
          </p:cNvPr>
          <p:cNvSpPr>
            <a:spLocks noGrp="1"/>
          </p:cNvSpPr>
          <p:nvPr>
            <p:ph type="title"/>
          </p:nvPr>
        </p:nvSpPr>
        <p:spPr>
          <a:xfrm>
            <a:off x="2805112" y="258465"/>
            <a:ext cx="6581775" cy="568325"/>
          </a:xfrm>
        </p:spPr>
        <p:txBody>
          <a:bodyPr>
            <a:normAutofit/>
          </a:bodyPr>
          <a:lstStyle/>
          <a:p>
            <a:pPr algn="just"/>
            <a:r>
              <a:rPr lang="en-US" sz="2400" b="1" dirty="0">
                <a:latin typeface="Times New Roman" panose="02020603050405020304" pitchFamily="18" charset="0"/>
                <a:cs typeface="Times New Roman" panose="02020603050405020304" pitchFamily="18" charset="0"/>
              </a:rPr>
              <a:t>Verifying the booking pattern for week nights</a:t>
            </a:r>
          </a:p>
        </p:txBody>
      </p:sp>
      <p:pic>
        <p:nvPicPr>
          <p:cNvPr id="9218" name="Picture 2">
            <a:extLst>
              <a:ext uri="{FF2B5EF4-FFF2-40B4-BE49-F238E27FC236}">
                <a16:creationId xmlns:a16="http://schemas.microsoft.com/office/drawing/2014/main" id="{9A2A1E57-DE18-400F-B005-9DB91B82A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954384"/>
            <a:ext cx="11223625" cy="469104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237CF8E-19A8-4B4E-90BB-E748FC2D6038}"/>
              </a:ext>
            </a:extLst>
          </p:cNvPr>
          <p:cNvSpPr/>
          <p:nvPr/>
        </p:nvSpPr>
        <p:spPr>
          <a:xfrm>
            <a:off x="804861" y="5645428"/>
            <a:ext cx="10582275" cy="954107"/>
          </a:xfrm>
          <a:prstGeom prst="rect">
            <a:avLst/>
          </a:prstGeom>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INSIGHT</a:t>
            </a:r>
            <a:r>
              <a:rPr lang="en-US" sz="2800" dirty="0">
                <a:latin typeface="Times New Roman" panose="02020603050405020304" pitchFamily="18" charset="0"/>
                <a:cs typeface="Times New Roman" panose="02020603050405020304" pitchFamily="18" charset="0"/>
              </a:rPr>
              <a:t>: Majority of customers booking 1 to 3 week nights have a higher rate of not cancelling.  </a:t>
            </a:r>
          </a:p>
        </p:txBody>
      </p:sp>
    </p:spTree>
    <p:extLst>
      <p:ext uri="{BB962C8B-B14F-4D97-AF65-F5344CB8AC3E}">
        <p14:creationId xmlns:p14="http://schemas.microsoft.com/office/powerpoint/2010/main" val="3451056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8AC9D-4AC5-493B-8074-35B36CA7EF45}"/>
              </a:ext>
            </a:extLst>
          </p:cNvPr>
          <p:cNvSpPr>
            <a:spLocks noGrp="1"/>
          </p:cNvSpPr>
          <p:nvPr>
            <p:ph type="title"/>
          </p:nvPr>
        </p:nvSpPr>
        <p:spPr>
          <a:xfrm>
            <a:off x="638174" y="1"/>
            <a:ext cx="10839450" cy="952500"/>
          </a:xfrm>
        </p:spPr>
        <p:txBody>
          <a:bodyPr>
            <a:normAutofit/>
          </a:bodyPr>
          <a:lstStyle/>
          <a:p>
            <a:r>
              <a:rPr lang="en-US" sz="2800" dirty="0"/>
              <a:t>*</a:t>
            </a:r>
            <a:r>
              <a:rPr lang="en-US" sz="2400" dirty="0">
                <a:latin typeface="Times New Roman" panose="02020603050405020304" pitchFamily="18" charset="0"/>
                <a:cs typeface="Times New Roman" panose="02020603050405020304" pitchFamily="18" charset="0"/>
              </a:rPr>
              <a:t>The most booking happened in the year 2018.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There appears to be peak bookings around the months: august to </a:t>
            </a:r>
            <a:r>
              <a:rPr lang="en-US" sz="2400" dirty="0" err="1">
                <a:latin typeface="Times New Roman" panose="02020603050405020304" pitchFamily="18" charset="0"/>
                <a:cs typeface="Times New Roman" panose="02020603050405020304" pitchFamily="18" charset="0"/>
              </a:rPr>
              <a:t>december</a:t>
            </a:r>
            <a:r>
              <a:rPr lang="en-US" sz="2400" dirty="0">
                <a:latin typeface="Times New Roman" panose="02020603050405020304" pitchFamily="18" charset="0"/>
                <a:cs typeface="Times New Roman" panose="02020603050405020304" pitchFamily="18" charset="0"/>
              </a:rPr>
              <a:t> </a:t>
            </a:r>
          </a:p>
        </p:txBody>
      </p:sp>
      <p:pic>
        <p:nvPicPr>
          <p:cNvPr id="10242" name="Picture 2">
            <a:extLst>
              <a:ext uri="{FF2B5EF4-FFF2-40B4-BE49-F238E27FC236}">
                <a16:creationId xmlns:a16="http://schemas.microsoft.com/office/drawing/2014/main" id="{4BCF3846-AF79-4AA4-AE50-641DB9873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49" y="952502"/>
            <a:ext cx="11153775" cy="564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2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F57B-6275-4147-8492-A0C64909E8D7}"/>
              </a:ext>
            </a:extLst>
          </p:cNvPr>
          <p:cNvSpPr>
            <a:spLocks noGrp="1"/>
          </p:cNvSpPr>
          <p:nvPr>
            <p:ph type="title"/>
          </p:nvPr>
        </p:nvSpPr>
        <p:spPr>
          <a:xfrm>
            <a:off x="257174" y="189210"/>
            <a:ext cx="10515600" cy="750590"/>
          </a:xfrm>
        </p:spPr>
        <p:txBody>
          <a:bodyPr>
            <a:noAutofit/>
          </a:bodyPr>
          <a:lstStyle/>
          <a:p>
            <a:pPr algn="just"/>
            <a:r>
              <a:rPr lang="en-US" sz="1800" b="1" dirty="0">
                <a:latin typeface="Times New Roman" panose="02020603050405020304" pitchFamily="18" charset="0"/>
                <a:cs typeface="Times New Roman" panose="02020603050405020304" pitchFamily="18" charset="0"/>
              </a:rPr>
              <a:t>Model selection</a:t>
            </a:r>
            <a:r>
              <a:rPr lang="en-US" sz="1800" dirty="0">
                <a:latin typeface="Times New Roman" panose="02020603050405020304" pitchFamily="18" charset="0"/>
                <a:cs typeface="Times New Roman" panose="02020603050405020304" pitchFamily="18" charset="0"/>
              </a:rPr>
              <a:t>: The Random Forest Classifier Model proved to be the most efficient predictor model with an accuracy value of 92% compared to the other models used.	</a:t>
            </a:r>
            <a:br>
              <a:rPr lang="en-US" sz="1800" dirty="0">
                <a:latin typeface="Times New Roman" panose="02020603050405020304" pitchFamily="18" charset="0"/>
                <a:cs typeface="Times New Roman" panose="02020603050405020304" pitchFamily="18" charset="0"/>
              </a:rPr>
            </a:br>
            <a:br>
              <a:rPr lang="en-US" sz="2000" dirty="0"/>
            </a:br>
            <a:endParaRPr lang="en-US" sz="2000" dirty="0"/>
          </a:p>
        </p:txBody>
      </p:sp>
      <p:sp>
        <p:nvSpPr>
          <p:cNvPr id="3" name="Rectangle 2">
            <a:extLst>
              <a:ext uri="{FF2B5EF4-FFF2-40B4-BE49-F238E27FC236}">
                <a16:creationId xmlns:a16="http://schemas.microsoft.com/office/drawing/2014/main" id="{C87AF532-2C97-4681-AD76-C8C4CA8C8086}"/>
              </a:ext>
            </a:extLst>
          </p:cNvPr>
          <p:cNvSpPr/>
          <p:nvPr/>
        </p:nvSpPr>
        <p:spPr>
          <a:xfrm>
            <a:off x="509588" y="5681959"/>
            <a:ext cx="11172824" cy="1015663"/>
          </a:xfrm>
          <a:prstGeom prst="rect">
            <a:avLst/>
          </a:prstGeom>
        </p:spPr>
        <p:txBody>
          <a:bodyPr wrap="square">
            <a:spAutoFit/>
          </a:bodyPr>
          <a:lstStyle/>
          <a:p>
            <a:pPr algn="just"/>
            <a:r>
              <a:rPr lang="en-US" dirty="0"/>
              <a:t> </a:t>
            </a:r>
            <a:r>
              <a:rPr lang="en-US" sz="2000" dirty="0">
                <a:latin typeface="Times New Roman" panose="02020603050405020304" pitchFamily="18" charset="0"/>
                <a:cs typeface="Times New Roman" panose="02020603050405020304" pitchFamily="18" charset="0"/>
              </a:rPr>
              <a:t>It predicted accurately category "0", 4445 times and inaccurately 374 times. Also, it predicted category 1 accurately 4552 times and accurately 388 times. A better performing model compared to the Logistic regression model used earlier on.</a:t>
            </a:r>
          </a:p>
        </p:txBody>
      </p:sp>
      <p:pic>
        <p:nvPicPr>
          <p:cNvPr id="11270" name="Picture 6">
            <a:extLst>
              <a:ext uri="{FF2B5EF4-FFF2-40B4-BE49-F238E27FC236}">
                <a16:creationId xmlns:a16="http://schemas.microsoft.com/office/drawing/2014/main" id="{8FBB4EF2-BBF2-4C87-964D-0D8348AE68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75" y="714375"/>
            <a:ext cx="10020299" cy="4967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1806F-2DB2-411A-B3EE-3B8EAC88EC9C}"/>
              </a:ext>
            </a:extLst>
          </p:cNvPr>
          <p:cNvSpPr>
            <a:spLocks noGrp="1"/>
          </p:cNvSpPr>
          <p:nvPr>
            <p:ph type="title"/>
          </p:nvPr>
        </p:nvSpPr>
        <p:spPr>
          <a:xfrm>
            <a:off x="2371726" y="241301"/>
            <a:ext cx="7772400" cy="768350"/>
          </a:xfrm>
        </p:spPr>
        <p:txBody>
          <a:bodyPr>
            <a:normAutofit fontScale="90000"/>
          </a:bodyPr>
          <a:lstStyle/>
          <a:p>
            <a:r>
              <a:rPr lang="en-US" sz="2400" b="1" dirty="0">
                <a:latin typeface="Times New Roman" panose="02020603050405020304" pitchFamily="18" charset="0"/>
                <a:cs typeface="Times New Roman" panose="02020603050405020304" pitchFamily="18" charset="0"/>
              </a:rPr>
              <a:t>Evaluating the model's ability to distinguish between classes</a:t>
            </a:r>
          </a:p>
        </p:txBody>
      </p:sp>
      <p:pic>
        <p:nvPicPr>
          <p:cNvPr id="12290" name="Picture 2">
            <a:extLst>
              <a:ext uri="{FF2B5EF4-FFF2-40B4-BE49-F238E27FC236}">
                <a16:creationId xmlns:a16="http://schemas.microsoft.com/office/drawing/2014/main" id="{B057A13B-48A0-40F2-9EF5-2AA5C20042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 y="1009652"/>
            <a:ext cx="11677651" cy="442912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51A31A41-140A-4288-89BC-39E12FCF0E48}"/>
              </a:ext>
            </a:extLst>
          </p:cNvPr>
          <p:cNvSpPr/>
          <p:nvPr/>
        </p:nvSpPr>
        <p:spPr>
          <a:xfrm>
            <a:off x="676274" y="5525182"/>
            <a:ext cx="11191875" cy="1200329"/>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INSIGHT</a:t>
            </a:r>
            <a:r>
              <a:rPr lang="en-US" sz="2400" dirty="0">
                <a:latin typeface="Times New Roman" panose="02020603050405020304" pitchFamily="18" charset="0"/>
                <a:cs typeface="Times New Roman" panose="02020603050405020304" pitchFamily="18" charset="0"/>
              </a:rPr>
              <a:t>: Since the curve is above the line, it indicates that the model is able to differentiate the classes appropriately. Therefore it has good credibility for future predictions.</a:t>
            </a:r>
          </a:p>
        </p:txBody>
      </p:sp>
    </p:spTree>
    <p:extLst>
      <p:ext uri="{BB962C8B-B14F-4D97-AF65-F5344CB8AC3E}">
        <p14:creationId xmlns:p14="http://schemas.microsoft.com/office/powerpoint/2010/main" val="95670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793E-1551-4863-B8E7-51F8B98B533A}"/>
              </a:ext>
            </a:extLst>
          </p:cNvPr>
          <p:cNvSpPr>
            <a:spLocks noGrp="1"/>
          </p:cNvSpPr>
          <p:nvPr>
            <p:ph type="title"/>
          </p:nvPr>
        </p:nvSpPr>
        <p:spPr>
          <a:xfrm>
            <a:off x="838200" y="365125"/>
            <a:ext cx="10058400" cy="777875"/>
          </a:xfrm>
        </p:spPr>
        <p:txBody>
          <a:bodyPr>
            <a:normAutofit fontScale="90000"/>
          </a:bodyPr>
          <a:lstStyle/>
          <a:p>
            <a:r>
              <a:rPr lang="en-US" sz="2400" b="1" dirty="0"/>
              <a:t>Investigating the most influencing factors to the booking </a:t>
            </a:r>
            <a:r>
              <a:rPr lang="en-US" sz="2400" b="1" dirty="0" err="1"/>
              <a:t>behaviour</a:t>
            </a:r>
            <a:r>
              <a:rPr lang="en-US" sz="2400" b="1" dirty="0"/>
              <a:t> of customers</a:t>
            </a:r>
          </a:p>
        </p:txBody>
      </p:sp>
      <p:pic>
        <p:nvPicPr>
          <p:cNvPr id="13314" name="Picture 2">
            <a:extLst>
              <a:ext uri="{FF2B5EF4-FFF2-40B4-BE49-F238E27FC236}">
                <a16:creationId xmlns:a16="http://schemas.microsoft.com/office/drawing/2014/main" id="{829EA15C-6392-450F-A3A3-BFBF9F2A5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943" y="989805"/>
            <a:ext cx="7076282" cy="54863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E1308EC-DE0A-458A-8DB4-61AC8176C910}"/>
              </a:ext>
            </a:extLst>
          </p:cNvPr>
          <p:cNvSpPr/>
          <p:nvPr/>
        </p:nvSpPr>
        <p:spPr>
          <a:xfrm>
            <a:off x="104775" y="1293336"/>
            <a:ext cx="4752975" cy="409342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INSIGHT</a:t>
            </a:r>
            <a:r>
              <a:rPr lang="en-US" sz="2000" dirty="0">
                <a:latin typeface="Times New Roman" panose="02020603050405020304" pitchFamily="18" charset="0"/>
                <a:cs typeface="Times New Roman" panose="02020603050405020304" pitchFamily="18" charset="0"/>
              </a:rPr>
              <a:t>: The plot reveals in order of importance the most influential factors to the booking patterns of customers.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Lead time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time between the reservation and check-in date) is the factor with the most influence on the booking status, followed by the </a:t>
            </a:r>
            <a:r>
              <a:rPr lang="en-US" sz="2000" b="1" dirty="0">
                <a:latin typeface="Times New Roman" panose="02020603050405020304" pitchFamily="18" charset="0"/>
                <a:cs typeface="Times New Roman" panose="02020603050405020304" pitchFamily="18" charset="0"/>
              </a:rPr>
              <a:t>average price</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This will help guide the management of Hotel Haven on what to </a:t>
            </a:r>
            <a:r>
              <a:rPr lang="en-US" sz="2000" dirty="0" err="1">
                <a:latin typeface="Times New Roman" panose="02020603050405020304" pitchFamily="18" charset="0"/>
                <a:cs typeface="Times New Roman" panose="02020603050405020304" pitchFamily="18" charset="0"/>
              </a:rPr>
              <a:t>prioritise</a:t>
            </a:r>
            <a:r>
              <a:rPr lang="en-US" sz="2000" dirty="0">
                <a:latin typeface="Times New Roman" panose="02020603050405020304" pitchFamily="18" charset="0"/>
                <a:cs typeface="Times New Roman" panose="02020603050405020304" pitchFamily="18" charset="0"/>
              </a:rPr>
              <a:t> so boost its revenue and have an efficient system for allocation of resources.  </a:t>
            </a:r>
          </a:p>
        </p:txBody>
      </p:sp>
    </p:spTree>
    <p:extLst>
      <p:ext uri="{BB962C8B-B14F-4D97-AF65-F5344CB8AC3E}">
        <p14:creationId xmlns:p14="http://schemas.microsoft.com/office/powerpoint/2010/main" val="1146688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2CA535-9144-4C13-BCB3-964AE6966606}"/>
              </a:ext>
            </a:extLst>
          </p:cNvPr>
          <p:cNvGraphicFramePr>
            <a:graphicFrameLocks noGrp="1"/>
          </p:cNvGraphicFramePr>
          <p:nvPr>
            <p:extLst>
              <p:ext uri="{D42A27DB-BD31-4B8C-83A1-F6EECF244321}">
                <p14:modId xmlns:p14="http://schemas.microsoft.com/office/powerpoint/2010/main" val="4162654830"/>
              </p:ext>
            </p:extLst>
          </p:nvPr>
        </p:nvGraphicFramePr>
        <p:xfrm>
          <a:off x="787400" y="801133"/>
          <a:ext cx="10998200" cy="5627694"/>
        </p:xfrm>
        <a:graphic>
          <a:graphicData uri="http://schemas.openxmlformats.org/drawingml/2006/table">
            <a:tbl>
              <a:tblPr firstRow="1" bandRow="1">
                <a:tableStyleId>{5C22544A-7EE6-4342-B048-85BDC9FD1C3A}</a:tableStyleId>
              </a:tblPr>
              <a:tblGrid>
                <a:gridCol w="5499100">
                  <a:extLst>
                    <a:ext uri="{9D8B030D-6E8A-4147-A177-3AD203B41FA5}">
                      <a16:colId xmlns:a16="http://schemas.microsoft.com/office/drawing/2014/main" val="750048818"/>
                    </a:ext>
                  </a:extLst>
                </a:gridCol>
                <a:gridCol w="5499100">
                  <a:extLst>
                    <a:ext uri="{9D8B030D-6E8A-4147-A177-3AD203B41FA5}">
                      <a16:colId xmlns:a16="http://schemas.microsoft.com/office/drawing/2014/main" val="2495989170"/>
                    </a:ext>
                  </a:extLst>
                </a:gridCol>
              </a:tblGrid>
              <a:tr h="487145">
                <a:tc>
                  <a:txBody>
                    <a:bodyPr/>
                    <a:lstStyle/>
                    <a:p>
                      <a:r>
                        <a:rPr lang="en-US" dirty="0"/>
                        <a:t>Feature</a:t>
                      </a:r>
                    </a:p>
                  </a:txBody>
                  <a:tcPr/>
                </a:tc>
                <a:tc>
                  <a:txBody>
                    <a:bodyPr/>
                    <a:lstStyle/>
                    <a:p>
                      <a:r>
                        <a:rPr lang="en-US" dirty="0"/>
                        <a:t>Importance</a:t>
                      </a:r>
                    </a:p>
                  </a:txBody>
                  <a:tcPr/>
                </a:tc>
                <a:extLst>
                  <a:ext uri="{0D108BD9-81ED-4DB2-BD59-A6C34878D82A}">
                    <a16:rowId xmlns:a16="http://schemas.microsoft.com/office/drawing/2014/main" val="2788310210"/>
                  </a:ext>
                </a:extLst>
              </a:tr>
              <a:tr h="487145">
                <a:tc>
                  <a:txBody>
                    <a:bodyPr/>
                    <a:lstStyle/>
                    <a:p>
                      <a:r>
                        <a:rPr lang="en-US" dirty="0"/>
                        <a:t>lead time</a:t>
                      </a:r>
                    </a:p>
                  </a:txBody>
                  <a:tcPr/>
                </a:tc>
                <a:tc>
                  <a:txBody>
                    <a:bodyPr/>
                    <a:lstStyle/>
                    <a:p>
                      <a:r>
                        <a:rPr lang="en-US" dirty="0"/>
                        <a:t>0.328591</a:t>
                      </a:r>
                    </a:p>
                  </a:txBody>
                  <a:tcPr/>
                </a:tc>
                <a:extLst>
                  <a:ext uri="{0D108BD9-81ED-4DB2-BD59-A6C34878D82A}">
                    <a16:rowId xmlns:a16="http://schemas.microsoft.com/office/drawing/2014/main" val="2376828068"/>
                  </a:ext>
                </a:extLst>
              </a:tr>
              <a:tr h="487145">
                <a:tc>
                  <a:txBody>
                    <a:bodyPr/>
                    <a:lstStyle/>
                    <a:p>
                      <a:endParaRPr lang="en-US"/>
                    </a:p>
                  </a:txBody>
                  <a:tcPr/>
                </a:tc>
                <a:tc>
                  <a:txBody>
                    <a:bodyPr/>
                    <a:lstStyle/>
                    <a:p>
                      <a:endParaRPr lang="en-US"/>
                    </a:p>
                  </a:txBody>
                  <a:tcPr/>
                </a:tc>
                <a:extLst>
                  <a:ext uri="{0D108BD9-81ED-4DB2-BD59-A6C34878D82A}">
                    <a16:rowId xmlns:a16="http://schemas.microsoft.com/office/drawing/2014/main" val="1223297117"/>
                  </a:ext>
                </a:extLst>
              </a:tr>
              <a:tr h="487145">
                <a:tc>
                  <a:txBody>
                    <a:bodyPr/>
                    <a:lstStyle/>
                    <a:p>
                      <a:r>
                        <a:rPr lang="en-US" dirty="0"/>
                        <a:t>average price</a:t>
                      </a:r>
                    </a:p>
                  </a:txBody>
                  <a:tcPr/>
                </a:tc>
                <a:tc>
                  <a:txBody>
                    <a:bodyPr/>
                    <a:lstStyle/>
                    <a:p>
                      <a:r>
                        <a:rPr lang="en-US" dirty="0"/>
                        <a:t>0.169155</a:t>
                      </a:r>
                    </a:p>
                  </a:txBody>
                  <a:tcPr/>
                </a:tc>
                <a:extLst>
                  <a:ext uri="{0D108BD9-81ED-4DB2-BD59-A6C34878D82A}">
                    <a16:rowId xmlns:a16="http://schemas.microsoft.com/office/drawing/2014/main" val="3820298207"/>
                  </a:ext>
                </a:extLst>
              </a:tr>
              <a:tr h="487145">
                <a:tc>
                  <a:txBody>
                    <a:bodyPr/>
                    <a:lstStyle/>
                    <a:p>
                      <a:endParaRPr lang="en-US"/>
                    </a:p>
                  </a:txBody>
                  <a:tcPr/>
                </a:tc>
                <a:tc>
                  <a:txBody>
                    <a:bodyPr/>
                    <a:lstStyle/>
                    <a:p>
                      <a:endParaRPr lang="en-US"/>
                    </a:p>
                  </a:txBody>
                  <a:tcPr/>
                </a:tc>
                <a:extLst>
                  <a:ext uri="{0D108BD9-81ED-4DB2-BD59-A6C34878D82A}">
                    <a16:rowId xmlns:a16="http://schemas.microsoft.com/office/drawing/2014/main" val="118957914"/>
                  </a:ext>
                </a:extLst>
              </a:tr>
              <a:tr h="487145">
                <a:tc>
                  <a:txBody>
                    <a:bodyPr/>
                    <a:lstStyle/>
                    <a:p>
                      <a:r>
                        <a:rPr lang="en-US" dirty="0"/>
                        <a:t>special requests </a:t>
                      </a:r>
                    </a:p>
                  </a:txBody>
                  <a:tcPr/>
                </a:tc>
                <a:tc>
                  <a:txBody>
                    <a:bodyPr/>
                    <a:lstStyle/>
                    <a:p>
                      <a:r>
                        <a:rPr lang="en-US" dirty="0"/>
                        <a:t>0.116392</a:t>
                      </a:r>
                    </a:p>
                  </a:txBody>
                  <a:tcPr/>
                </a:tc>
                <a:extLst>
                  <a:ext uri="{0D108BD9-81ED-4DB2-BD59-A6C34878D82A}">
                    <a16:rowId xmlns:a16="http://schemas.microsoft.com/office/drawing/2014/main" val="4178801180"/>
                  </a:ext>
                </a:extLst>
              </a:tr>
              <a:tr h="487145">
                <a:tc>
                  <a:txBody>
                    <a:bodyPr/>
                    <a:lstStyle/>
                    <a:p>
                      <a:endParaRPr lang="en-US"/>
                    </a:p>
                  </a:txBody>
                  <a:tcPr/>
                </a:tc>
                <a:tc>
                  <a:txBody>
                    <a:bodyPr/>
                    <a:lstStyle/>
                    <a:p>
                      <a:endParaRPr lang="en-US"/>
                    </a:p>
                  </a:txBody>
                  <a:tcPr/>
                </a:tc>
                <a:extLst>
                  <a:ext uri="{0D108BD9-81ED-4DB2-BD59-A6C34878D82A}">
                    <a16:rowId xmlns:a16="http://schemas.microsoft.com/office/drawing/2014/main" val="179825883"/>
                  </a:ext>
                </a:extLst>
              </a:tr>
              <a:tr h="840827">
                <a:tc>
                  <a:txBody>
                    <a:bodyPr/>
                    <a:lstStyle/>
                    <a:p>
                      <a:r>
                        <a:rPr lang="en-US" dirty="0"/>
                        <a:t>month</a:t>
                      </a:r>
                    </a:p>
                  </a:txBody>
                  <a:tcPr/>
                </a:tc>
                <a:tc>
                  <a:txBody>
                    <a:bodyPr/>
                    <a:lstStyle/>
                    <a:p>
                      <a:r>
                        <a:rPr lang="en-US" dirty="0"/>
                        <a:t>0.110602 </a:t>
                      </a:r>
                      <a:br>
                        <a:rPr lang="en-US" dirty="0"/>
                      </a:br>
                      <a:endParaRPr lang="en-US" dirty="0"/>
                    </a:p>
                  </a:txBody>
                  <a:tcPr/>
                </a:tc>
                <a:extLst>
                  <a:ext uri="{0D108BD9-81ED-4DB2-BD59-A6C34878D82A}">
                    <a16:rowId xmlns:a16="http://schemas.microsoft.com/office/drawing/2014/main" val="2312000348"/>
                  </a:ext>
                </a:extLst>
              </a:tr>
              <a:tr h="53602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03478221"/>
                  </a:ext>
                </a:extLst>
              </a:tr>
              <a:tr h="840827">
                <a:tc>
                  <a:txBody>
                    <a:bodyPr/>
                    <a:lstStyle/>
                    <a:p>
                      <a:r>
                        <a:rPr lang="en-US" dirty="0"/>
                        <a:t>Market Segment</a:t>
                      </a:r>
                    </a:p>
                  </a:txBody>
                  <a:tcPr/>
                </a:tc>
                <a:tc>
                  <a:txBody>
                    <a:bodyPr/>
                    <a:lstStyle/>
                    <a:p>
                      <a:r>
                        <a:rPr lang="en-US" dirty="0"/>
                        <a:t>0.060608</a:t>
                      </a:r>
                    </a:p>
                  </a:txBody>
                  <a:tcPr/>
                </a:tc>
                <a:extLst>
                  <a:ext uri="{0D108BD9-81ED-4DB2-BD59-A6C34878D82A}">
                    <a16:rowId xmlns:a16="http://schemas.microsoft.com/office/drawing/2014/main" val="2967279229"/>
                  </a:ext>
                </a:extLst>
              </a:tr>
            </a:tbl>
          </a:graphicData>
        </a:graphic>
      </p:graphicFrame>
      <p:sp>
        <p:nvSpPr>
          <p:cNvPr id="3" name="TextBox 2">
            <a:extLst>
              <a:ext uri="{FF2B5EF4-FFF2-40B4-BE49-F238E27FC236}">
                <a16:creationId xmlns:a16="http://schemas.microsoft.com/office/drawing/2014/main" id="{99362216-AEDC-497A-BA76-44A3A74C3335}"/>
              </a:ext>
            </a:extLst>
          </p:cNvPr>
          <p:cNvSpPr txBox="1"/>
          <p:nvPr/>
        </p:nvSpPr>
        <p:spPr>
          <a:xfrm>
            <a:off x="698500" y="431800"/>
            <a:ext cx="10883900" cy="369332"/>
          </a:xfrm>
          <a:prstGeom prst="rect">
            <a:avLst/>
          </a:prstGeom>
          <a:noFill/>
        </p:spPr>
        <p:txBody>
          <a:bodyPr wrap="square" rtlCol="0">
            <a:spAutoFit/>
          </a:bodyPr>
          <a:lstStyle/>
          <a:p>
            <a:r>
              <a:rPr lang="en-US" dirty="0"/>
              <a:t>This highlights the top five influential factors to Hotel Haven’s customers booking behaviors.</a:t>
            </a:r>
          </a:p>
        </p:txBody>
      </p:sp>
    </p:spTree>
    <p:extLst>
      <p:ext uri="{BB962C8B-B14F-4D97-AF65-F5344CB8AC3E}">
        <p14:creationId xmlns:p14="http://schemas.microsoft.com/office/powerpoint/2010/main" val="650651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393ACE-7E4E-4612-B46E-9F508D636317}"/>
              </a:ext>
            </a:extLst>
          </p:cNvPr>
          <p:cNvSpPr txBox="1"/>
          <p:nvPr/>
        </p:nvSpPr>
        <p:spPr>
          <a:xfrm>
            <a:off x="1498600" y="1202292"/>
            <a:ext cx="9321800" cy="1477328"/>
          </a:xfrm>
          <a:prstGeom prst="rect">
            <a:avLst/>
          </a:prstGeom>
          <a:noFill/>
        </p:spPr>
        <p:txBody>
          <a:bodyPr wrap="square" rtlCol="0">
            <a:spAutoFit/>
          </a:bodyPr>
          <a:lstStyle/>
          <a:p>
            <a:pPr algn="just"/>
            <a:r>
              <a:rPr lang="en-US">
                <a:latin typeface="Georgia" panose="02040502050405020303" pitchFamily="18" charset="0"/>
              </a:rPr>
              <a:t>Problem Statement: The hotel struggles with </a:t>
            </a:r>
            <a:r>
              <a:rPr lang="en-US" b="1">
                <a:solidFill>
                  <a:schemeClr val="accent2"/>
                </a:solidFill>
                <a:latin typeface="Georgia" panose="02040502050405020303" pitchFamily="18" charset="0"/>
              </a:rPr>
              <a:t>high cancellation rates</a:t>
            </a:r>
            <a:r>
              <a:rPr lang="en-US">
                <a:latin typeface="Georgia" panose="02040502050405020303" pitchFamily="18" charset="0"/>
              </a:rPr>
              <a:t>, leading to </a:t>
            </a:r>
            <a:r>
              <a:rPr lang="en-US" b="1">
                <a:solidFill>
                  <a:schemeClr val="accent2"/>
                </a:solidFill>
                <a:latin typeface="Georgia" panose="02040502050405020303" pitchFamily="18" charset="0"/>
              </a:rPr>
              <a:t>lost revenue </a:t>
            </a:r>
            <a:r>
              <a:rPr lang="en-US">
                <a:latin typeface="Georgia" panose="02040502050405020303" pitchFamily="18" charset="0"/>
              </a:rPr>
              <a:t>and </a:t>
            </a:r>
            <a:r>
              <a:rPr lang="en-US" b="1">
                <a:solidFill>
                  <a:schemeClr val="accent2"/>
                </a:solidFill>
                <a:latin typeface="Georgia" panose="02040502050405020303" pitchFamily="18" charset="0"/>
              </a:rPr>
              <a:t>inefficient resource allocation</a:t>
            </a:r>
            <a:r>
              <a:rPr lang="en-US">
                <a:latin typeface="Georgia" panose="02040502050405020303" pitchFamily="18" charset="0"/>
              </a:rPr>
              <a:t>. The existing system does not provide sufficient insights into why customers cancel their bookings. The hotel management seeks to </a:t>
            </a:r>
            <a:r>
              <a:rPr lang="en-US" b="1">
                <a:solidFill>
                  <a:schemeClr val="accent2"/>
                </a:solidFill>
                <a:latin typeface="Georgia" panose="02040502050405020303" pitchFamily="18" charset="0"/>
              </a:rPr>
              <a:t>predict cancellations </a:t>
            </a:r>
            <a:r>
              <a:rPr lang="en-US">
                <a:latin typeface="Georgia" panose="02040502050405020303" pitchFamily="18" charset="0"/>
              </a:rPr>
              <a:t>based on </a:t>
            </a:r>
            <a:r>
              <a:rPr lang="en-US" b="1">
                <a:solidFill>
                  <a:schemeClr val="accent2"/>
                </a:solidFill>
                <a:latin typeface="Georgia" panose="02040502050405020303" pitchFamily="18" charset="0"/>
              </a:rPr>
              <a:t>booking data </a:t>
            </a:r>
            <a:r>
              <a:rPr lang="en-US">
                <a:latin typeface="Georgia" panose="02040502050405020303" pitchFamily="18" charset="0"/>
              </a:rPr>
              <a:t>to </a:t>
            </a:r>
            <a:r>
              <a:rPr lang="en-US" b="1">
                <a:solidFill>
                  <a:schemeClr val="accent2"/>
                </a:solidFill>
                <a:latin typeface="Georgia" panose="02040502050405020303" pitchFamily="18" charset="0"/>
              </a:rPr>
              <a:t>improve operational efficiency </a:t>
            </a:r>
            <a:r>
              <a:rPr lang="en-US">
                <a:latin typeface="Georgia" panose="02040502050405020303" pitchFamily="18" charset="0"/>
              </a:rPr>
              <a:t>and </a:t>
            </a:r>
            <a:r>
              <a:rPr lang="en-US" b="1">
                <a:solidFill>
                  <a:schemeClr val="accent2"/>
                </a:solidFill>
                <a:latin typeface="Georgia" panose="02040502050405020303" pitchFamily="18" charset="0"/>
              </a:rPr>
              <a:t>customer retention</a:t>
            </a:r>
            <a:r>
              <a:rPr lang="en-US">
                <a:latin typeface="Georgia" panose="02040502050405020303" pitchFamily="18" charset="0"/>
              </a:rPr>
              <a:t>.</a:t>
            </a:r>
            <a:endParaRPr lang="en-US" dirty="0">
              <a:solidFill>
                <a:schemeClr val="bg1"/>
              </a:solidFill>
              <a:latin typeface="Georgia" panose="02040502050405020303" pitchFamily="18" charset="0"/>
            </a:endParaRPr>
          </a:p>
        </p:txBody>
      </p:sp>
    </p:spTree>
    <p:extLst>
      <p:ext uri="{BB962C8B-B14F-4D97-AF65-F5344CB8AC3E}">
        <p14:creationId xmlns:p14="http://schemas.microsoft.com/office/powerpoint/2010/main" val="2714474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8038-CF58-4959-9A8D-162BAE1D295A}"/>
              </a:ext>
            </a:extLst>
          </p:cNvPr>
          <p:cNvSpPr>
            <a:spLocks noGrp="1"/>
          </p:cNvSpPr>
          <p:nvPr>
            <p:ph type="title"/>
          </p:nvPr>
        </p:nvSpPr>
        <p:spPr>
          <a:xfrm>
            <a:off x="4000500" y="0"/>
            <a:ext cx="3657600" cy="546100"/>
          </a:xfrm>
        </p:spPr>
        <p:txBody>
          <a:bodyPr>
            <a:normAutofit fontScale="90000"/>
          </a:bodyPr>
          <a:lstStyle/>
          <a:p>
            <a:r>
              <a:rPr lang="en-US" sz="3100" b="1" dirty="0"/>
              <a:t>Recommendations</a:t>
            </a:r>
            <a:r>
              <a:rPr lang="en-US" b="1" dirty="0"/>
              <a:t>:</a:t>
            </a:r>
          </a:p>
        </p:txBody>
      </p:sp>
      <p:sp>
        <p:nvSpPr>
          <p:cNvPr id="3" name="TextBox 2">
            <a:extLst>
              <a:ext uri="{FF2B5EF4-FFF2-40B4-BE49-F238E27FC236}">
                <a16:creationId xmlns:a16="http://schemas.microsoft.com/office/drawing/2014/main" id="{497263BE-C35E-4E05-95E1-34509B22B1D8}"/>
              </a:ext>
            </a:extLst>
          </p:cNvPr>
          <p:cNvSpPr txBox="1"/>
          <p:nvPr/>
        </p:nvSpPr>
        <p:spPr>
          <a:xfrm>
            <a:off x="184150" y="685800"/>
            <a:ext cx="11823700" cy="6524863"/>
          </a:xfrm>
          <a:prstGeom prst="rect">
            <a:avLst/>
          </a:prstGeom>
          <a:noFill/>
        </p:spPr>
        <p:txBody>
          <a:bodyPr wrap="square" rtlCol="0">
            <a:spAutoFit/>
          </a:bodyPr>
          <a:lstStyle/>
          <a:p>
            <a:pPr marL="342900" indent="-342900" algn="just">
              <a:buAutoNum type="arabicPeriod"/>
            </a:pPr>
            <a:r>
              <a:rPr lang="en-US" sz="2000" dirty="0">
                <a:latin typeface="Times New Roman" panose="02020603050405020304" pitchFamily="18" charset="0"/>
                <a:cs typeface="Times New Roman" panose="02020603050405020304" pitchFamily="18" charset="0"/>
              </a:rPr>
              <a:t>Since the data reveals the </a:t>
            </a:r>
            <a:r>
              <a:rPr lang="en-US" sz="2000" b="1" dirty="0">
                <a:latin typeface="Times New Roman" panose="02020603050405020304" pitchFamily="18" charset="0"/>
                <a:cs typeface="Times New Roman" panose="02020603050405020304" pitchFamily="18" charset="0"/>
              </a:rPr>
              <a:t>customer base </a:t>
            </a:r>
            <a:r>
              <a:rPr lang="en-US" sz="2000" dirty="0">
                <a:latin typeface="Times New Roman" panose="02020603050405020304" pitchFamily="18" charset="0"/>
                <a:cs typeface="Times New Roman" panose="02020603050405020304" pitchFamily="18" charset="0"/>
              </a:rPr>
              <a:t>comprises of only adults, there could be packages tailored to attract couples or families, so to increase the facility’s customer base.</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Since the </a:t>
            </a:r>
            <a:r>
              <a:rPr lang="en-US" sz="2000" b="1" dirty="0">
                <a:latin typeface="Times New Roman" panose="02020603050405020304" pitchFamily="18" charset="0"/>
                <a:cs typeface="Times New Roman" panose="02020603050405020304" pitchFamily="18" charset="0"/>
              </a:rPr>
              <a:t>typical stays </a:t>
            </a:r>
            <a:r>
              <a:rPr lang="en-US" sz="2000" dirty="0">
                <a:latin typeface="Times New Roman" panose="02020603050405020304" pitchFamily="18" charset="0"/>
                <a:cs typeface="Times New Roman" panose="02020603050405020304" pitchFamily="18" charset="0"/>
              </a:rPr>
              <a:t>are usually 1 weekend night and 2 weeknights, implying short stays, the management should focus on designing packages to establish customer loyalty who mostly subscribe to these number of days. </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peak months </a:t>
            </a:r>
            <a:r>
              <a:rPr lang="en-US" sz="2000" dirty="0">
                <a:latin typeface="Times New Roman" panose="02020603050405020304" pitchFamily="18" charset="0"/>
                <a:cs typeface="Times New Roman" panose="02020603050405020304" pitchFamily="18" charset="0"/>
              </a:rPr>
              <a:t>as revealed from the data for booking mostly happened from </a:t>
            </a:r>
            <a:r>
              <a:rPr lang="en-US" sz="2000" b="1" dirty="0">
                <a:latin typeface="Times New Roman" panose="02020603050405020304" pitchFamily="18" charset="0"/>
                <a:cs typeface="Times New Roman" panose="02020603050405020304" pitchFamily="18" charset="0"/>
              </a:rPr>
              <a:t>August to December</a:t>
            </a:r>
            <a:r>
              <a:rPr lang="en-US" sz="2000" dirty="0">
                <a:latin typeface="Times New Roman" panose="02020603050405020304" pitchFamily="18" charset="0"/>
                <a:cs typeface="Times New Roman" panose="02020603050405020304" pitchFamily="18" charset="0"/>
              </a:rPr>
              <a:t>, hence more juicy and attractive packages should be designed for these season so to increase customer experience and loyalty, particularly aiming to regularize first time visitors would be beneficial to the facility’s growth.</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Since </a:t>
            </a:r>
            <a:r>
              <a:rPr lang="en-US" sz="2000" b="1" dirty="0">
                <a:latin typeface="Times New Roman" panose="02020603050405020304" pitchFamily="18" charset="0"/>
                <a:cs typeface="Times New Roman" panose="02020603050405020304" pitchFamily="18" charset="0"/>
              </a:rPr>
              <a:t>parking lots </a:t>
            </a:r>
            <a:r>
              <a:rPr lang="en-US" sz="2000" dirty="0">
                <a:latin typeface="Times New Roman" panose="02020603050405020304" pitchFamily="18" charset="0"/>
                <a:cs typeface="Times New Roman" panose="02020603050405020304" pitchFamily="18" charset="0"/>
              </a:rPr>
              <a:t>are not in high demand, management should reallocate resources to other sectors to best improve customer experiences.</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Also, observing the significant impact the </a:t>
            </a:r>
            <a:r>
              <a:rPr lang="en-US" sz="2000" b="1" dirty="0">
                <a:latin typeface="Times New Roman" panose="02020603050405020304" pitchFamily="18" charset="0"/>
                <a:cs typeface="Times New Roman" panose="02020603050405020304" pitchFamily="18" charset="0"/>
              </a:rPr>
              <a:t>average price </a:t>
            </a:r>
            <a:r>
              <a:rPr lang="en-US" sz="2000" dirty="0">
                <a:latin typeface="Times New Roman" panose="02020603050405020304" pitchFamily="18" charset="0"/>
                <a:cs typeface="Times New Roman" panose="02020603050405020304" pitchFamily="18" charset="0"/>
              </a:rPr>
              <a:t>has on customer’s booking behavior, management could design various price packages to accommodate customers who might be budget conscious.</a:t>
            </a:r>
          </a:p>
          <a:p>
            <a:pPr marL="342900" indent="-342900" algn="jus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a:pPr>
            <a:r>
              <a:rPr lang="en-US" sz="2000" dirty="0">
                <a:latin typeface="Times New Roman" panose="02020603050405020304" pitchFamily="18" charset="0"/>
                <a:cs typeface="Times New Roman" panose="02020603050405020304" pitchFamily="18" charset="0"/>
              </a:rPr>
              <a:t>Overall, based on the </a:t>
            </a:r>
            <a:r>
              <a:rPr lang="en-US" sz="2000" b="1" dirty="0">
                <a:latin typeface="Times New Roman" panose="02020603050405020304" pitchFamily="18" charset="0"/>
                <a:cs typeface="Times New Roman" panose="02020603050405020304" pitchFamily="18" charset="0"/>
              </a:rPr>
              <a:t>feature importance ranking</a:t>
            </a:r>
            <a:r>
              <a:rPr lang="en-US" sz="2000" dirty="0">
                <a:latin typeface="Times New Roman" panose="02020603050405020304" pitchFamily="18" charset="0"/>
                <a:cs typeface="Times New Roman" panose="02020603050405020304" pitchFamily="18" charset="0"/>
              </a:rPr>
              <a:t>, policies and resources should be most allocated to boosting customers experience when interfacing with at the least the top five influencing factors to customers booking behavior.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lead time, average price, special requests, month, and market segment type. </a:t>
            </a:r>
          </a:p>
          <a:p>
            <a:pPr marL="342900" indent="-342900">
              <a:buAutoNum type="arabicPeriod"/>
            </a:pPr>
            <a:endParaRPr lang="en-US" dirty="0"/>
          </a:p>
        </p:txBody>
      </p:sp>
    </p:spTree>
    <p:extLst>
      <p:ext uri="{BB962C8B-B14F-4D97-AF65-F5344CB8AC3E}">
        <p14:creationId xmlns:p14="http://schemas.microsoft.com/office/powerpoint/2010/main" val="56054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6CD144-8111-43B0-BA0A-3624364F5DC3}"/>
              </a:ext>
            </a:extLst>
          </p:cNvPr>
          <p:cNvSpPr txBox="1"/>
          <p:nvPr/>
        </p:nvSpPr>
        <p:spPr>
          <a:xfrm>
            <a:off x="66675" y="142875"/>
            <a:ext cx="11553825" cy="7048083"/>
          </a:xfrm>
          <a:prstGeom prst="rect">
            <a:avLst/>
          </a:prstGeom>
          <a:noFill/>
        </p:spPr>
        <p:txBody>
          <a:bodyPr wrap="square" rtlCol="0">
            <a:spAutoFit/>
          </a:bodyPr>
          <a:lstStyle/>
          <a:p>
            <a:r>
              <a:rPr lang="en-US" sz="2400" b="1" dirty="0"/>
              <a:t>Objectives</a:t>
            </a:r>
            <a:r>
              <a:rPr lang="en-US" sz="2400" dirty="0"/>
              <a:t>: </a:t>
            </a:r>
          </a:p>
          <a:p>
            <a:endParaRPr lang="en-US" dirty="0"/>
          </a:p>
          <a:p>
            <a:endParaRPr lang="en-US" dirty="0"/>
          </a:p>
          <a:p>
            <a:endParaRPr lang="en-US" dirty="0"/>
          </a:p>
          <a:p>
            <a:r>
              <a:rPr lang="en-US" sz="2000" dirty="0">
                <a:latin typeface="Arial" panose="020B0604020202020204" pitchFamily="34" charset="0"/>
                <a:cs typeface="Arial" panose="020B0604020202020204" pitchFamily="34" charset="0"/>
              </a:rPr>
              <a:t>1. Analyzing booking patterns to uncover the underlying reasons why customers cancel their bookings.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2. By examining variables like lead time, room type, market segment, and price, the project allows the identification of specific factors that influence customers' decisions to either cancel or keep their bookings.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3. Optimizing customer Satisfaction, By minimizing cancellations, the hotel can ensure better resource allocation and improved guest experience. Customers who are less likely to cancel will contribute to smoother operations and increased satisfaction.</a:t>
            </a:r>
          </a:p>
          <a:p>
            <a:endParaRPr lang="en-US" sz="2000" dirty="0">
              <a:latin typeface="Arial" panose="020B0604020202020204" pitchFamily="34" charset="0"/>
              <a:cs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2285344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DEC786-1264-4848-919E-4F80E2B916D3}"/>
              </a:ext>
            </a:extLst>
          </p:cNvPr>
          <p:cNvSpPr/>
          <p:nvPr/>
        </p:nvSpPr>
        <p:spPr>
          <a:xfrm>
            <a:off x="4016039" y="253484"/>
            <a:ext cx="3753976" cy="523220"/>
          </a:xfrm>
          <a:prstGeom prst="rect">
            <a:avLst/>
          </a:prstGeom>
        </p:spPr>
        <p:txBody>
          <a:bodyPr wrap="none">
            <a:spAutoFit/>
          </a:bodyPr>
          <a:lstStyle/>
          <a:p>
            <a:r>
              <a:rPr lang="en-US" sz="2800" b="1" i="0" dirty="0">
                <a:effectLst/>
                <a:latin typeface="system-ui"/>
              </a:rPr>
              <a:t>DESCRIPTIVE STATISTICS</a:t>
            </a:r>
          </a:p>
        </p:txBody>
      </p:sp>
      <p:graphicFrame>
        <p:nvGraphicFramePr>
          <p:cNvPr id="3" name="Table 2">
            <a:extLst>
              <a:ext uri="{FF2B5EF4-FFF2-40B4-BE49-F238E27FC236}">
                <a16:creationId xmlns:a16="http://schemas.microsoft.com/office/drawing/2014/main" id="{43011452-26E5-4688-A076-46A75DF33E9E}"/>
              </a:ext>
            </a:extLst>
          </p:cNvPr>
          <p:cNvGraphicFramePr>
            <a:graphicFrameLocks noGrp="1"/>
          </p:cNvGraphicFramePr>
          <p:nvPr>
            <p:extLst>
              <p:ext uri="{D42A27DB-BD31-4B8C-83A1-F6EECF244321}">
                <p14:modId xmlns:p14="http://schemas.microsoft.com/office/powerpoint/2010/main" val="556518187"/>
              </p:ext>
            </p:extLst>
          </p:nvPr>
        </p:nvGraphicFramePr>
        <p:xfrm>
          <a:off x="508000" y="758952"/>
          <a:ext cx="11468098" cy="5845563"/>
        </p:xfrm>
        <a:graphic>
          <a:graphicData uri="http://schemas.openxmlformats.org/drawingml/2006/table">
            <a:tbl>
              <a:tblPr>
                <a:tableStyleId>{D113A9D2-9D6B-4929-AA2D-F23B5EE8CBE7}</a:tableStyleId>
              </a:tblPr>
              <a:tblGrid>
                <a:gridCol w="791810">
                  <a:extLst>
                    <a:ext uri="{9D8B030D-6E8A-4147-A177-3AD203B41FA5}">
                      <a16:colId xmlns:a16="http://schemas.microsoft.com/office/drawing/2014/main" val="3726616427"/>
                    </a:ext>
                  </a:extLst>
                </a:gridCol>
                <a:gridCol w="1358354">
                  <a:extLst>
                    <a:ext uri="{9D8B030D-6E8A-4147-A177-3AD203B41FA5}">
                      <a16:colId xmlns:a16="http://schemas.microsoft.com/office/drawing/2014/main" val="1992088218"/>
                    </a:ext>
                  </a:extLst>
                </a:gridCol>
                <a:gridCol w="1165751">
                  <a:extLst>
                    <a:ext uri="{9D8B030D-6E8A-4147-A177-3AD203B41FA5}">
                      <a16:colId xmlns:a16="http://schemas.microsoft.com/office/drawing/2014/main" val="317936154"/>
                    </a:ext>
                  </a:extLst>
                </a:gridCol>
                <a:gridCol w="1394207">
                  <a:extLst>
                    <a:ext uri="{9D8B030D-6E8A-4147-A177-3AD203B41FA5}">
                      <a16:colId xmlns:a16="http://schemas.microsoft.com/office/drawing/2014/main" val="1796278356"/>
                    </a:ext>
                  </a:extLst>
                </a:gridCol>
                <a:gridCol w="844747">
                  <a:extLst>
                    <a:ext uri="{9D8B030D-6E8A-4147-A177-3AD203B41FA5}">
                      <a16:colId xmlns:a16="http://schemas.microsoft.com/office/drawing/2014/main" val="3053729899"/>
                    </a:ext>
                  </a:extLst>
                </a:gridCol>
                <a:gridCol w="844747">
                  <a:extLst>
                    <a:ext uri="{9D8B030D-6E8A-4147-A177-3AD203B41FA5}">
                      <a16:colId xmlns:a16="http://schemas.microsoft.com/office/drawing/2014/main" val="3532088031"/>
                    </a:ext>
                  </a:extLst>
                </a:gridCol>
                <a:gridCol w="844747">
                  <a:extLst>
                    <a:ext uri="{9D8B030D-6E8A-4147-A177-3AD203B41FA5}">
                      <a16:colId xmlns:a16="http://schemas.microsoft.com/office/drawing/2014/main" val="3751197466"/>
                    </a:ext>
                  </a:extLst>
                </a:gridCol>
                <a:gridCol w="844747">
                  <a:extLst>
                    <a:ext uri="{9D8B030D-6E8A-4147-A177-3AD203B41FA5}">
                      <a16:colId xmlns:a16="http://schemas.microsoft.com/office/drawing/2014/main" val="750296712"/>
                    </a:ext>
                  </a:extLst>
                </a:gridCol>
                <a:gridCol w="844747">
                  <a:extLst>
                    <a:ext uri="{9D8B030D-6E8A-4147-A177-3AD203B41FA5}">
                      <a16:colId xmlns:a16="http://schemas.microsoft.com/office/drawing/2014/main" val="2698825968"/>
                    </a:ext>
                  </a:extLst>
                </a:gridCol>
                <a:gridCol w="844747">
                  <a:extLst>
                    <a:ext uri="{9D8B030D-6E8A-4147-A177-3AD203B41FA5}">
                      <a16:colId xmlns:a16="http://schemas.microsoft.com/office/drawing/2014/main" val="3131602832"/>
                    </a:ext>
                  </a:extLst>
                </a:gridCol>
                <a:gridCol w="844747">
                  <a:extLst>
                    <a:ext uri="{9D8B030D-6E8A-4147-A177-3AD203B41FA5}">
                      <a16:colId xmlns:a16="http://schemas.microsoft.com/office/drawing/2014/main" val="1286296000"/>
                    </a:ext>
                  </a:extLst>
                </a:gridCol>
                <a:gridCol w="844747">
                  <a:extLst>
                    <a:ext uri="{9D8B030D-6E8A-4147-A177-3AD203B41FA5}">
                      <a16:colId xmlns:a16="http://schemas.microsoft.com/office/drawing/2014/main" val="169110416"/>
                    </a:ext>
                  </a:extLst>
                </a:gridCol>
              </a:tblGrid>
              <a:tr h="874438">
                <a:tc>
                  <a:txBody>
                    <a:bodyPr/>
                    <a:lstStyle/>
                    <a:p>
                      <a:pPr algn="r" fontAlgn="ctr"/>
                      <a:endParaRPr lang="en-US" sz="600" b="1" dirty="0">
                        <a:effectLst/>
                      </a:endParaRPr>
                    </a:p>
                  </a:txBody>
                  <a:tcPr marL="29601" marR="29601" marT="14800" marB="14800" anchor="ctr"/>
                </a:tc>
                <a:tc>
                  <a:txBody>
                    <a:bodyPr/>
                    <a:lstStyle/>
                    <a:p>
                      <a:pPr algn="r" fontAlgn="ctr"/>
                      <a:r>
                        <a:rPr lang="en-US" sz="1200" dirty="0">
                          <a:effectLst/>
                        </a:rPr>
                        <a:t>number of adults</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number of children</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number of weekend nights</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number of week nights</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car parking space</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lead time</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repeated</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P-C</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P-not-C</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average price</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tc>
                  <a:txBody>
                    <a:bodyPr/>
                    <a:lstStyle/>
                    <a:p>
                      <a:pPr algn="r" fontAlgn="ctr"/>
                      <a:r>
                        <a:rPr lang="en-US" sz="1200" dirty="0">
                          <a:effectLst/>
                        </a:rPr>
                        <a:t>special requests</a:t>
                      </a:r>
                      <a:endParaRPr lang="en-US" sz="1200" b="1" dirty="0">
                        <a:effectLst/>
                        <a:latin typeface="Times New Roman" panose="02020603050405020304" pitchFamily="18" charset="0"/>
                        <a:cs typeface="Times New Roman" panose="02020603050405020304" pitchFamily="18" charset="0"/>
                      </a:endParaRPr>
                    </a:p>
                  </a:txBody>
                  <a:tcPr marL="29601" marR="29601" marT="14800" marB="14800" anchor="ctr"/>
                </a:tc>
                <a:extLst>
                  <a:ext uri="{0D108BD9-81ED-4DB2-BD59-A6C34878D82A}">
                    <a16:rowId xmlns:a16="http://schemas.microsoft.com/office/drawing/2014/main" val="1458951955"/>
                  </a:ext>
                </a:extLst>
              </a:tr>
              <a:tr h="402235">
                <a:tc>
                  <a:txBody>
                    <a:bodyPr/>
                    <a:lstStyle/>
                    <a:p>
                      <a:pPr algn="r" fontAlgn="ctr"/>
                      <a:r>
                        <a:rPr lang="en-US" sz="1100" dirty="0">
                          <a:effectLst/>
                        </a:rPr>
                        <a:t>count</a:t>
                      </a:r>
                      <a:endParaRPr lang="en-US" sz="1100" b="1" dirty="0">
                        <a:effectLst/>
                      </a:endParaRPr>
                    </a:p>
                  </a:txBody>
                  <a:tcPr marL="29601" marR="29601" marT="14800" marB="14800" anchor="ctr"/>
                </a:tc>
                <a:tc>
                  <a:txBody>
                    <a:bodyPr/>
                    <a:lstStyle/>
                    <a:p>
                      <a:pPr algn="r" fontAlgn="ctr"/>
                      <a:r>
                        <a:rPr lang="en-US" sz="1100" dirty="0">
                          <a:effectLst/>
                        </a:rPr>
                        <a:t>36285.0</a:t>
                      </a:r>
                    </a:p>
                  </a:txBody>
                  <a:tcPr marL="29601" marR="29601" marT="14800" marB="14800" anchor="ctr"/>
                </a:tc>
                <a:tc>
                  <a:txBody>
                    <a:bodyPr/>
                    <a:lstStyle/>
                    <a:p>
                      <a:pPr algn="r" fontAlgn="ctr"/>
                      <a:r>
                        <a:rPr lang="en-US" sz="1100" dirty="0">
                          <a:effectLst/>
                        </a:rPr>
                        <a:t>36285.0</a:t>
                      </a:r>
                    </a:p>
                  </a:txBody>
                  <a:tcPr marL="29601" marR="29601" marT="14800" marB="14800" anchor="ctr"/>
                </a:tc>
                <a:tc>
                  <a:txBody>
                    <a:bodyPr/>
                    <a:lstStyle/>
                    <a:p>
                      <a:pPr algn="r" fontAlgn="ctr"/>
                      <a:r>
                        <a:rPr lang="en-US" sz="1100" dirty="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tc>
                  <a:txBody>
                    <a:bodyPr/>
                    <a:lstStyle/>
                    <a:p>
                      <a:pPr algn="r" fontAlgn="ctr"/>
                      <a:r>
                        <a:rPr lang="en-US" sz="1100">
                          <a:effectLst/>
                        </a:rPr>
                        <a:t>36285.000000</a:t>
                      </a:r>
                    </a:p>
                  </a:txBody>
                  <a:tcPr marL="29601" marR="29601" marT="14800" marB="14800" anchor="ctr"/>
                </a:tc>
                <a:extLst>
                  <a:ext uri="{0D108BD9-81ED-4DB2-BD59-A6C34878D82A}">
                    <a16:rowId xmlns:a16="http://schemas.microsoft.com/office/drawing/2014/main" val="2054652853"/>
                  </a:ext>
                </a:extLst>
              </a:tr>
              <a:tr h="993836">
                <a:tc>
                  <a:txBody>
                    <a:bodyPr/>
                    <a:lstStyle/>
                    <a:p>
                      <a:pPr algn="r" fontAlgn="ctr"/>
                      <a:r>
                        <a:rPr lang="en-US" sz="1100" dirty="0">
                          <a:effectLst/>
                        </a:rPr>
                        <a:t>mean</a:t>
                      </a:r>
                      <a:endParaRPr lang="en-US" sz="1100" b="1" dirty="0">
                        <a:effectLst/>
                      </a:endParaRPr>
                    </a:p>
                  </a:txBody>
                  <a:tcPr marL="29601" marR="29601" marT="14800" marB="14800" anchor="ctr"/>
                </a:tc>
                <a:tc>
                  <a:txBody>
                    <a:bodyPr/>
                    <a:lstStyle/>
                    <a:p>
                      <a:pPr algn="r" fontAlgn="ctr"/>
                      <a:r>
                        <a:rPr lang="en-US" sz="1100" dirty="0">
                          <a:effectLst/>
                        </a:rPr>
                        <a:t>2.0</a:t>
                      </a:r>
                    </a:p>
                  </a:txBody>
                  <a:tcPr marL="29601" marR="29601" marT="14800" marB="14800" anchor="ctr"/>
                </a:tc>
                <a:tc>
                  <a:txBody>
                    <a:bodyPr/>
                    <a:lstStyle/>
                    <a:p>
                      <a:pPr algn="r" fontAlgn="ctr"/>
                      <a:r>
                        <a:rPr lang="en-US" sz="1100" dirty="0">
                          <a:effectLst/>
                        </a:rPr>
                        <a:t>0.0</a:t>
                      </a:r>
                    </a:p>
                  </a:txBody>
                  <a:tcPr marL="29601" marR="29601" marT="14800" marB="14800" anchor="ctr"/>
                </a:tc>
                <a:tc>
                  <a:txBody>
                    <a:bodyPr/>
                    <a:lstStyle/>
                    <a:p>
                      <a:pPr algn="r" fontAlgn="ctr"/>
                      <a:r>
                        <a:rPr lang="en-US" sz="1100" dirty="0">
                          <a:effectLst/>
                        </a:rPr>
                        <a:t>0.810087</a:t>
                      </a:r>
                    </a:p>
                  </a:txBody>
                  <a:tcPr marL="29601" marR="29601" marT="14800" marB="14800" anchor="ctr"/>
                </a:tc>
                <a:tc>
                  <a:txBody>
                    <a:bodyPr/>
                    <a:lstStyle/>
                    <a:p>
                      <a:pPr algn="r" fontAlgn="ctr"/>
                      <a:r>
                        <a:rPr lang="en-US" sz="1100" dirty="0">
                          <a:effectLst/>
                        </a:rPr>
                        <a:t>2.178145</a:t>
                      </a:r>
                    </a:p>
                  </a:txBody>
                  <a:tcPr marL="29601" marR="29601" marT="14800" marB="14800" anchor="ctr"/>
                </a:tc>
                <a:tc>
                  <a:txBody>
                    <a:bodyPr/>
                    <a:lstStyle/>
                    <a:p>
                      <a:pPr algn="r" fontAlgn="ctr"/>
                      <a:r>
                        <a:rPr lang="en-US" sz="1100" dirty="0">
                          <a:effectLst/>
                        </a:rPr>
                        <a:t>0.030977</a:t>
                      </a:r>
                    </a:p>
                  </a:txBody>
                  <a:tcPr marL="29601" marR="29601" marT="14800" marB="14800" anchor="ctr"/>
                </a:tc>
                <a:tc>
                  <a:txBody>
                    <a:bodyPr/>
                    <a:lstStyle/>
                    <a:p>
                      <a:pPr algn="r" fontAlgn="ctr"/>
                      <a:r>
                        <a:rPr lang="en-US" sz="1100" dirty="0">
                          <a:effectLst/>
                        </a:rPr>
                        <a:t>83.767893</a:t>
                      </a:r>
                    </a:p>
                  </a:txBody>
                  <a:tcPr marL="29601" marR="29601" marT="14800" marB="14800" anchor="ctr"/>
                </a:tc>
                <a:tc>
                  <a:txBody>
                    <a:bodyPr/>
                    <a:lstStyle/>
                    <a:p>
                      <a:pPr algn="r" fontAlgn="ctr"/>
                      <a:r>
                        <a:rPr lang="en-US" sz="1100">
                          <a:effectLst/>
                        </a:rPr>
                        <a:t>0.025630</a:t>
                      </a:r>
                    </a:p>
                  </a:txBody>
                  <a:tcPr marL="29601" marR="29601" marT="14800" marB="14800" anchor="ctr"/>
                </a:tc>
                <a:tc>
                  <a:txBody>
                    <a:bodyPr/>
                    <a:lstStyle/>
                    <a:p>
                      <a:pPr algn="r" fontAlgn="ctr"/>
                      <a:r>
                        <a:rPr lang="en-US" sz="1100">
                          <a:effectLst/>
                        </a:rPr>
                        <a:t>0.023343</a:t>
                      </a:r>
                    </a:p>
                  </a:txBody>
                  <a:tcPr marL="29601" marR="29601" marT="14800" marB="14800" anchor="ctr"/>
                </a:tc>
                <a:tc>
                  <a:txBody>
                    <a:bodyPr/>
                    <a:lstStyle/>
                    <a:p>
                      <a:pPr algn="r" fontAlgn="ctr"/>
                      <a:r>
                        <a:rPr lang="en-US" sz="1100">
                          <a:effectLst/>
                        </a:rPr>
                        <a:t>0.153369</a:t>
                      </a:r>
                    </a:p>
                  </a:txBody>
                  <a:tcPr marL="29601" marR="29601" marT="14800" marB="14800" anchor="ctr"/>
                </a:tc>
                <a:tc>
                  <a:txBody>
                    <a:bodyPr/>
                    <a:lstStyle/>
                    <a:p>
                      <a:pPr algn="r" fontAlgn="ctr"/>
                      <a:r>
                        <a:rPr lang="en-US" sz="1100">
                          <a:effectLst/>
                        </a:rPr>
                        <a:t>102.968399</a:t>
                      </a:r>
                    </a:p>
                  </a:txBody>
                  <a:tcPr marL="29601" marR="29601" marT="14800" marB="14800" anchor="ctr"/>
                </a:tc>
                <a:tc>
                  <a:txBody>
                    <a:bodyPr/>
                    <a:lstStyle/>
                    <a:p>
                      <a:pPr algn="r" fontAlgn="ctr"/>
                      <a:r>
                        <a:rPr lang="en-US" sz="1100">
                          <a:effectLst/>
                        </a:rPr>
                        <a:t>0.619733</a:t>
                      </a:r>
                    </a:p>
                  </a:txBody>
                  <a:tcPr marL="29601" marR="29601" marT="14800" marB="14800" anchor="ctr"/>
                </a:tc>
                <a:extLst>
                  <a:ext uri="{0D108BD9-81ED-4DB2-BD59-A6C34878D82A}">
                    <a16:rowId xmlns:a16="http://schemas.microsoft.com/office/drawing/2014/main" val="1783457740"/>
                  </a:ext>
                </a:extLst>
              </a:tr>
              <a:tr h="635642">
                <a:tc>
                  <a:txBody>
                    <a:bodyPr/>
                    <a:lstStyle/>
                    <a:p>
                      <a:pPr algn="r" fontAlgn="ctr"/>
                      <a:r>
                        <a:rPr lang="en-US" sz="1100">
                          <a:effectLst/>
                        </a:rPr>
                        <a:t>min</a:t>
                      </a:r>
                      <a:endParaRPr lang="en-US" sz="1100" b="1">
                        <a:effectLst/>
                      </a:endParaRPr>
                    </a:p>
                  </a:txBody>
                  <a:tcPr marL="29601" marR="29601" marT="14800" marB="14800" anchor="ctr"/>
                </a:tc>
                <a:tc>
                  <a:txBody>
                    <a:bodyPr/>
                    <a:lstStyle/>
                    <a:p>
                      <a:pPr algn="r" fontAlgn="ctr"/>
                      <a:r>
                        <a:rPr lang="en-US" sz="1100" dirty="0">
                          <a:effectLst/>
                        </a:rPr>
                        <a:t>2.0</a:t>
                      </a:r>
                    </a:p>
                  </a:txBody>
                  <a:tcPr marL="29601" marR="29601" marT="14800" marB="14800" anchor="ctr"/>
                </a:tc>
                <a:tc>
                  <a:txBody>
                    <a:bodyPr/>
                    <a:lstStyle/>
                    <a:p>
                      <a:pPr algn="r" fontAlgn="ctr"/>
                      <a:r>
                        <a:rPr lang="en-US" sz="1100" dirty="0">
                          <a:effectLst/>
                        </a:rPr>
                        <a:t>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a:effectLst/>
                        </a:rPr>
                        <a:t>0.000000</a:t>
                      </a:r>
                    </a:p>
                  </a:txBody>
                  <a:tcPr marL="29601" marR="29601" marT="14800" marB="14800" anchor="ctr"/>
                </a:tc>
                <a:tc>
                  <a:txBody>
                    <a:bodyPr/>
                    <a:lstStyle/>
                    <a:p>
                      <a:pPr algn="r" fontAlgn="ctr"/>
                      <a:r>
                        <a:rPr lang="en-US" sz="1100">
                          <a:effectLst/>
                        </a:rPr>
                        <a:t>0.000000</a:t>
                      </a:r>
                    </a:p>
                  </a:txBody>
                  <a:tcPr marL="29601" marR="29601" marT="14800" marB="14800" anchor="ctr"/>
                </a:tc>
                <a:tc>
                  <a:txBody>
                    <a:bodyPr/>
                    <a:lstStyle/>
                    <a:p>
                      <a:pPr algn="r" fontAlgn="ctr"/>
                      <a:r>
                        <a:rPr lang="en-US" sz="1100">
                          <a:effectLst/>
                        </a:rPr>
                        <a:t>20.750000</a:t>
                      </a:r>
                    </a:p>
                  </a:txBody>
                  <a:tcPr marL="29601" marR="29601" marT="14800" marB="14800" anchor="ctr"/>
                </a:tc>
                <a:tc>
                  <a:txBody>
                    <a:bodyPr/>
                    <a:lstStyle/>
                    <a:p>
                      <a:pPr algn="r" fontAlgn="ctr"/>
                      <a:r>
                        <a:rPr lang="en-US" sz="1100">
                          <a:effectLst/>
                        </a:rPr>
                        <a:t>0.000000</a:t>
                      </a:r>
                    </a:p>
                  </a:txBody>
                  <a:tcPr marL="29601" marR="29601" marT="14800" marB="14800" anchor="ctr"/>
                </a:tc>
                <a:extLst>
                  <a:ext uri="{0D108BD9-81ED-4DB2-BD59-A6C34878D82A}">
                    <a16:rowId xmlns:a16="http://schemas.microsoft.com/office/drawing/2014/main" val="268544143"/>
                  </a:ext>
                </a:extLst>
              </a:tr>
              <a:tr h="635642">
                <a:tc>
                  <a:txBody>
                    <a:bodyPr/>
                    <a:lstStyle/>
                    <a:p>
                      <a:pPr algn="r" fontAlgn="ctr"/>
                      <a:r>
                        <a:rPr lang="en-US" sz="1100">
                          <a:effectLst/>
                        </a:rPr>
                        <a:t>25%</a:t>
                      </a:r>
                      <a:endParaRPr lang="en-US" sz="1100" b="1">
                        <a:effectLst/>
                      </a:endParaRPr>
                    </a:p>
                  </a:txBody>
                  <a:tcPr marL="29601" marR="29601" marT="14800" marB="14800" anchor="ctr"/>
                </a:tc>
                <a:tc>
                  <a:txBody>
                    <a:bodyPr/>
                    <a:lstStyle/>
                    <a:p>
                      <a:pPr algn="r" fontAlgn="ctr"/>
                      <a:r>
                        <a:rPr lang="en-US" sz="1100">
                          <a:effectLst/>
                        </a:rPr>
                        <a:t>2.0</a:t>
                      </a:r>
                    </a:p>
                  </a:txBody>
                  <a:tcPr marL="29601" marR="29601" marT="14800" marB="14800" anchor="ctr"/>
                </a:tc>
                <a:tc>
                  <a:txBody>
                    <a:bodyPr/>
                    <a:lstStyle/>
                    <a:p>
                      <a:pPr algn="r" fontAlgn="ctr"/>
                      <a:r>
                        <a:rPr lang="en-US" sz="1100">
                          <a:effectLst/>
                        </a:rPr>
                        <a:t>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1.000000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17.000000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a:effectLst/>
                        </a:rPr>
                        <a:t>0.000000</a:t>
                      </a:r>
                    </a:p>
                  </a:txBody>
                  <a:tcPr marL="29601" marR="29601" marT="14800" marB="14800" anchor="ctr"/>
                </a:tc>
                <a:tc>
                  <a:txBody>
                    <a:bodyPr/>
                    <a:lstStyle/>
                    <a:p>
                      <a:pPr algn="r" fontAlgn="ctr"/>
                      <a:r>
                        <a:rPr lang="en-US" sz="1100">
                          <a:effectLst/>
                        </a:rPr>
                        <a:t>80.300000</a:t>
                      </a:r>
                    </a:p>
                  </a:txBody>
                  <a:tcPr marL="29601" marR="29601" marT="14800" marB="14800" anchor="ctr"/>
                </a:tc>
                <a:tc>
                  <a:txBody>
                    <a:bodyPr/>
                    <a:lstStyle/>
                    <a:p>
                      <a:pPr algn="r" fontAlgn="ctr"/>
                      <a:r>
                        <a:rPr lang="en-US" sz="1100">
                          <a:effectLst/>
                        </a:rPr>
                        <a:t>0.000000</a:t>
                      </a:r>
                    </a:p>
                  </a:txBody>
                  <a:tcPr marL="29601" marR="29601" marT="14800" marB="14800" anchor="ctr"/>
                </a:tc>
                <a:extLst>
                  <a:ext uri="{0D108BD9-81ED-4DB2-BD59-A6C34878D82A}">
                    <a16:rowId xmlns:a16="http://schemas.microsoft.com/office/drawing/2014/main" val="2779644254"/>
                  </a:ext>
                </a:extLst>
              </a:tr>
              <a:tr h="635642">
                <a:tc>
                  <a:txBody>
                    <a:bodyPr/>
                    <a:lstStyle/>
                    <a:p>
                      <a:pPr algn="r" fontAlgn="ctr"/>
                      <a:r>
                        <a:rPr lang="en-US" sz="1100">
                          <a:effectLst/>
                        </a:rPr>
                        <a:t>50%</a:t>
                      </a:r>
                      <a:endParaRPr lang="en-US" sz="1100" b="1">
                        <a:effectLst/>
                      </a:endParaRPr>
                    </a:p>
                  </a:txBody>
                  <a:tcPr marL="29601" marR="29601" marT="14800" marB="14800" anchor="ctr"/>
                </a:tc>
                <a:tc>
                  <a:txBody>
                    <a:bodyPr/>
                    <a:lstStyle/>
                    <a:p>
                      <a:pPr algn="r" fontAlgn="ctr"/>
                      <a:r>
                        <a:rPr lang="en-US" sz="1100">
                          <a:effectLst/>
                        </a:rPr>
                        <a:t>2.0</a:t>
                      </a:r>
                    </a:p>
                  </a:txBody>
                  <a:tcPr marL="29601" marR="29601" marT="14800" marB="14800" anchor="ctr"/>
                </a:tc>
                <a:tc>
                  <a:txBody>
                    <a:bodyPr/>
                    <a:lstStyle/>
                    <a:p>
                      <a:pPr algn="r" fontAlgn="ctr"/>
                      <a:r>
                        <a:rPr lang="en-US" sz="1100">
                          <a:effectLst/>
                        </a:rPr>
                        <a:t>0.0</a:t>
                      </a:r>
                    </a:p>
                  </a:txBody>
                  <a:tcPr marL="29601" marR="29601" marT="14800" marB="14800" anchor="ctr"/>
                </a:tc>
                <a:tc>
                  <a:txBody>
                    <a:bodyPr/>
                    <a:lstStyle/>
                    <a:p>
                      <a:pPr algn="r" fontAlgn="ctr"/>
                      <a:r>
                        <a:rPr lang="en-US" sz="1100">
                          <a:effectLst/>
                        </a:rPr>
                        <a:t>1.000000</a:t>
                      </a:r>
                    </a:p>
                  </a:txBody>
                  <a:tcPr marL="29601" marR="29601" marT="14800" marB="14800" anchor="ctr"/>
                </a:tc>
                <a:tc>
                  <a:txBody>
                    <a:bodyPr/>
                    <a:lstStyle/>
                    <a:p>
                      <a:pPr algn="r" fontAlgn="ctr"/>
                      <a:r>
                        <a:rPr lang="en-US" sz="1100">
                          <a:effectLst/>
                        </a:rPr>
                        <a:t>2.000000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57.000000</a:t>
                      </a:r>
                    </a:p>
                  </a:txBody>
                  <a:tcPr marL="29601" marR="29601" marT="14800" marB="14800" anchor="ctr"/>
                </a:tc>
                <a:tc>
                  <a:txBody>
                    <a:bodyPr/>
                    <a:lstStyle/>
                    <a:p>
                      <a:pPr algn="r" fontAlgn="ctr"/>
                      <a:r>
                        <a:rPr lang="en-US" sz="110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99.450000</a:t>
                      </a:r>
                    </a:p>
                  </a:txBody>
                  <a:tcPr marL="29601" marR="29601" marT="14800" marB="14800" anchor="ctr"/>
                </a:tc>
                <a:tc>
                  <a:txBody>
                    <a:bodyPr/>
                    <a:lstStyle/>
                    <a:p>
                      <a:pPr algn="r" fontAlgn="ctr"/>
                      <a:r>
                        <a:rPr lang="en-US" sz="1100">
                          <a:effectLst/>
                        </a:rPr>
                        <a:t>0.000000</a:t>
                      </a:r>
                    </a:p>
                  </a:txBody>
                  <a:tcPr marL="29601" marR="29601" marT="14800" marB="14800" anchor="ctr"/>
                </a:tc>
                <a:extLst>
                  <a:ext uri="{0D108BD9-81ED-4DB2-BD59-A6C34878D82A}">
                    <a16:rowId xmlns:a16="http://schemas.microsoft.com/office/drawing/2014/main" val="2525642586"/>
                  </a:ext>
                </a:extLst>
              </a:tr>
              <a:tr h="635642">
                <a:tc>
                  <a:txBody>
                    <a:bodyPr/>
                    <a:lstStyle/>
                    <a:p>
                      <a:pPr algn="r" fontAlgn="ctr"/>
                      <a:r>
                        <a:rPr lang="en-US" sz="1100">
                          <a:effectLst/>
                        </a:rPr>
                        <a:t>75%</a:t>
                      </a:r>
                      <a:endParaRPr lang="en-US" sz="1100" b="1">
                        <a:effectLst/>
                      </a:endParaRPr>
                    </a:p>
                  </a:txBody>
                  <a:tcPr marL="29601" marR="29601" marT="14800" marB="14800" anchor="ctr"/>
                </a:tc>
                <a:tc>
                  <a:txBody>
                    <a:bodyPr/>
                    <a:lstStyle/>
                    <a:p>
                      <a:pPr algn="r" fontAlgn="ctr"/>
                      <a:r>
                        <a:rPr lang="en-US" sz="1100">
                          <a:effectLst/>
                        </a:rPr>
                        <a:t>2.0</a:t>
                      </a:r>
                    </a:p>
                  </a:txBody>
                  <a:tcPr marL="29601" marR="29601" marT="14800" marB="14800" anchor="ctr"/>
                </a:tc>
                <a:tc>
                  <a:txBody>
                    <a:bodyPr/>
                    <a:lstStyle/>
                    <a:p>
                      <a:pPr algn="r" fontAlgn="ctr"/>
                      <a:r>
                        <a:rPr lang="en-US" sz="1100">
                          <a:effectLst/>
                        </a:rPr>
                        <a:t>0.0</a:t>
                      </a:r>
                    </a:p>
                  </a:txBody>
                  <a:tcPr marL="29601" marR="29601" marT="14800" marB="14800" anchor="ctr"/>
                </a:tc>
                <a:tc>
                  <a:txBody>
                    <a:bodyPr/>
                    <a:lstStyle/>
                    <a:p>
                      <a:pPr algn="r" fontAlgn="ctr"/>
                      <a:r>
                        <a:rPr lang="en-US" sz="1100">
                          <a:effectLst/>
                        </a:rPr>
                        <a:t>2.000000</a:t>
                      </a:r>
                    </a:p>
                  </a:txBody>
                  <a:tcPr marL="29601" marR="29601" marT="14800" marB="14800" anchor="ctr"/>
                </a:tc>
                <a:tc>
                  <a:txBody>
                    <a:bodyPr/>
                    <a:lstStyle/>
                    <a:p>
                      <a:pPr algn="r" fontAlgn="ctr"/>
                      <a:r>
                        <a:rPr lang="en-US" sz="1100">
                          <a:effectLst/>
                        </a:rPr>
                        <a:t>3.000000</a:t>
                      </a:r>
                    </a:p>
                  </a:txBody>
                  <a:tcPr marL="29601" marR="29601" marT="14800" marB="14800" anchor="ctr"/>
                </a:tc>
                <a:tc>
                  <a:txBody>
                    <a:bodyPr/>
                    <a:lstStyle/>
                    <a:p>
                      <a:pPr algn="r" fontAlgn="ctr"/>
                      <a:r>
                        <a:rPr lang="en-US" sz="1100">
                          <a:effectLst/>
                        </a:rPr>
                        <a:t>0.000000</a:t>
                      </a:r>
                    </a:p>
                  </a:txBody>
                  <a:tcPr marL="29601" marR="29601" marT="14800" marB="14800" anchor="ctr"/>
                </a:tc>
                <a:tc>
                  <a:txBody>
                    <a:bodyPr/>
                    <a:lstStyle/>
                    <a:p>
                      <a:pPr algn="r" fontAlgn="ctr"/>
                      <a:r>
                        <a:rPr lang="en-US" sz="1100">
                          <a:effectLst/>
                        </a:rPr>
                        <a:t>126.000000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0.000000</a:t>
                      </a:r>
                    </a:p>
                  </a:txBody>
                  <a:tcPr marL="29601" marR="29601" marT="14800" marB="14800" anchor="ctr"/>
                </a:tc>
                <a:tc>
                  <a:txBody>
                    <a:bodyPr/>
                    <a:lstStyle/>
                    <a:p>
                      <a:pPr algn="r" fontAlgn="ctr"/>
                      <a:r>
                        <a:rPr lang="en-US" sz="1100" dirty="0">
                          <a:effectLst/>
                        </a:rPr>
                        <a:t>120.000000</a:t>
                      </a:r>
                    </a:p>
                  </a:txBody>
                  <a:tcPr marL="29601" marR="29601" marT="14800" marB="14800" anchor="ctr"/>
                </a:tc>
                <a:tc>
                  <a:txBody>
                    <a:bodyPr/>
                    <a:lstStyle/>
                    <a:p>
                      <a:pPr algn="r" fontAlgn="ctr"/>
                      <a:r>
                        <a:rPr lang="en-US" sz="1100" dirty="0">
                          <a:effectLst/>
                        </a:rPr>
                        <a:t>1.000000</a:t>
                      </a:r>
                    </a:p>
                  </a:txBody>
                  <a:tcPr marL="29601" marR="29601" marT="14800" marB="14800" anchor="ctr"/>
                </a:tc>
                <a:extLst>
                  <a:ext uri="{0D108BD9-81ED-4DB2-BD59-A6C34878D82A}">
                    <a16:rowId xmlns:a16="http://schemas.microsoft.com/office/drawing/2014/main" val="1199147745"/>
                  </a:ext>
                </a:extLst>
              </a:tr>
              <a:tr h="635642">
                <a:tc>
                  <a:txBody>
                    <a:bodyPr/>
                    <a:lstStyle/>
                    <a:p>
                      <a:pPr algn="r" fontAlgn="ctr"/>
                      <a:r>
                        <a:rPr lang="en-US" sz="1100">
                          <a:effectLst/>
                        </a:rPr>
                        <a:t>max</a:t>
                      </a:r>
                      <a:endParaRPr lang="en-US" sz="1100" b="1">
                        <a:effectLst/>
                      </a:endParaRPr>
                    </a:p>
                  </a:txBody>
                  <a:tcPr marL="29601" marR="29601" marT="14800" marB="14800" anchor="ctr"/>
                </a:tc>
                <a:tc>
                  <a:txBody>
                    <a:bodyPr/>
                    <a:lstStyle/>
                    <a:p>
                      <a:pPr algn="r" fontAlgn="ctr"/>
                      <a:r>
                        <a:rPr lang="en-US" sz="1100">
                          <a:effectLst/>
                        </a:rPr>
                        <a:t>2.0</a:t>
                      </a:r>
                    </a:p>
                  </a:txBody>
                  <a:tcPr marL="29601" marR="29601" marT="14800" marB="14800" anchor="ctr"/>
                </a:tc>
                <a:tc>
                  <a:txBody>
                    <a:bodyPr/>
                    <a:lstStyle/>
                    <a:p>
                      <a:pPr algn="r" fontAlgn="ctr"/>
                      <a:r>
                        <a:rPr lang="en-US" sz="1100">
                          <a:effectLst/>
                        </a:rPr>
                        <a:t>0.0</a:t>
                      </a:r>
                    </a:p>
                  </a:txBody>
                  <a:tcPr marL="29601" marR="29601" marT="14800" marB="14800" anchor="ctr"/>
                </a:tc>
                <a:tc>
                  <a:txBody>
                    <a:bodyPr/>
                    <a:lstStyle/>
                    <a:p>
                      <a:pPr algn="r" fontAlgn="ctr"/>
                      <a:r>
                        <a:rPr lang="en-US" sz="1100">
                          <a:effectLst/>
                        </a:rPr>
                        <a:t>5.000000</a:t>
                      </a:r>
                    </a:p>
                  </a:txBody>
                  <a:tcPr marL="29601" marR="29601" marT="14800" marB="14800" anchor="ctr"/>
                </a:tc>
                <a:tc>
                  <a:txBody>
                    <a:bodyPr/>
                    <a:lstStyle/>
                    <a:p>
                      <a:pPr algn="r" fontAlgn="ctr"/>
                      <a:r>
                        <a:rPr lang="en-US" sz="1100">
                          <a:effectLst/>
                        </a:rPr>
                        <a:t>6.000000</a:t>
                      </a:r>
                    </a:p>
                  </a:txBody>
                  <a:tcPr marL="29601" marR="29601" marT="14800" marB="14800" anchor="ctr"/>
                </a:tc>
                <a:tc>
                  <a:txBody>
                    <a:bodyPr/>
                    <a:lstStyle/>
                    <a:p>
                      <a:pPr algn="r" fontAlgn="ctr"/>
                      <a:r>
                        <a:rPr lang="en-US" sz="1100">
                          <a:effectLst/>
                        </a:rPr>
                        <a:t>1.000000</a:t>
                      </a:r>
                    </a:p>
                  </a:txBody>
                  <a:tcPr marL="29601" marR="29601" marT="14800" marB="14800" anchor="ctr"/>
                </a:tc>
                <a:tc>
                  <a:txBody>
                    <a:bodyPr/>
                    <a:lstStyle/>
                    <a:p>
                      <a:pPr algn="r" fontAlgn="ctr"/>
                      <a:r>
                        <a:rPr lang="en-US" sz="1100">
                          <a:effectLst/>
                        </a:rPr>
                        <a:t>289.500000</a:t>
                      </a:r>
                    </a:p>
                  </a:txBody>
                  <a:tcPr marL="29601" marR="29601" marT="14800" marB="14800" anchor="ctr"/>
                </a:tc>
                <a:tc>
                  <a:txBody>
                    <a:bodyPr/>
                    <a:lstStyle/>
                    <a:p>
                      <a:pPr algn="r" fontAlgn="ctr"/>
                      <a:r>
                        <a:rPr lang="en-US" sz="1100">
                          <a:effectLst/>
                        </a:rPr>
                        <a:t>1.000000</a:t>
                      </a:r>
                    </a:p>
                  </a:txBody>
                  <a:tcPr marL="29601" marR="29601" marT="14800" marB="14800" anchor="ctr"/>
                </a:tc>
                <a:tc>
                  <a:txBody>
                    <a:bodyPr/>
                    <a:lstStyle/>
                    <a:p>
                      <a:pPr algn="r" fontAlgn="ctr"/>
                      <a:r>
                        <a:rPr lang="en-US" sz="1100" dirty="0">
                          <a:effectLst/>
                        </a:rPr>
                        <a:t>13.000000</a:t>
                      </a:r>
                    </a:p>
                  </a:txBody>
                  <a:tcPr marL="29601" marR="29601" marT="14800" marB="14800" anchor="ctr"/>
                </a:tc>
                <a:tc>
                  <a:txBody>
                    <a:bodyPr/>
                    <a:lstStyle/>
                    <a:p>
                      <a:pPr algn="r" fontAlgn="ctr"/>
                      <a:r>
                        <a:rPr lang="en-US" sz="1100">
                          <a:effectLst/>
                        </a:rPr>
                        <a:t>58.000000</a:t>
                      </a:r>
                    </a:p>
                  </a:txBody>
                  <a:tcPr marL="29601" marR="29601" marT="14800" marB="14800" anchor="ctr"/>
                </a:tc>
                <a:tc>
                  <a:txBody>
                    <a:bodyPr/>
                    <a:lstStyle/>
                    <a:p>
                      <a:pPr algn="r" fontAlgn="ctr"/>
                      <a:r>
                        <a:rPr lang="en-US" sz="1100" dirty="0">
                          <a:effectLst/>
                        </a:rPr>
                        <a:t>179.550000</a:t>
                      </a:r>
                    </a:p>
                  </a:txBody>
                  <a:tcPr marL="29601" marR="29601" marT="14800" marB="14800" anchor="ctr"/>
                </a:tc>
                <a:tc>
                  <a:txBody>
                    <a:bodyPr/>
                    <a:lstStyle/>
                    <a:p>
                      <a:pPr algn="r" fontAlgn="ctr"/>
                      <a:r>
                        <a:rPr lang="en-US" sz="1100" dirty="0">
                          <a:effectLst/>
                        </a:rPr>
                        <a:t>5.000000</a:t>
                      </a:r>
                    </a:p>
                  </a:txBody>
                  <a:tcPr marL="29601" marR="29601" marT="14800" marB="14800" anchor="ctr"/>
                </a:tc>
                <a:extLst>
                  <a:ext uri="{0D108BD9-81ED-4DB2-BD59-A6C34878D82A}">
                    <a16:rowId xmlns:a16="http://schemas.microsoft.com/office/drawing/2014/main" val="3995290631"/>
                  </a:ext>
                </a:extLst>
              </a:tr>
              <a:tr h="396844">
                <a:tc>
                  <a:txBody>
                    <a:bodyPr/>
                    <a:lstStyle/>
                    <a:p>
                      <a:pPr algn="r" fontAlgn="ctr"/>
                      <a:r>
                        <a:rPr lang="en-US" sz="1100">
                          <a:effectLst/>
                        </a:rPr>
                        <a:t>std</a:t>
                      </a:r>
                      <a:endParaRPr lang="en-US" sz="1100" b="1">
                        <a:effectLst/>
                      </a:endParaRPr>
                    </a:p>
                  </a:txBody>
                  <a:tcPr marL="29601" marR="29601" marT="14800" marB="14800" anchor="ctr"/>
                </a:tc>
                <a:tc>
                  <a:txBody>
                    <a:bodyPr/>
                    <a:lstStyle/>
                    <a:p>
                      <a:pPr algn="r" fontAlgn="ctr"/>
                      <a:r>
                        <a:rPr lang="en-US" sz="1100">
                          <a:effectLst/>
                        </a:rPr>
                        <a:t>0.0</a:t>
                      </a:r>
                    </a:p>
                  </a:txBody>
                  <a:tcPr marL="29601" marR="29601" marT="14800" marB="14800" anchor="ctr"/>
                </a:tc>
                <a:tc>
                  <a:txBody>
                    <a:bodyPr/>
                    <a:lstStyle/>
                    <a:p>
                      <a:pPr algn="r" fontAlgn="ctr"/>
                      <a:r>
                        <a:rPr lang="en-US" sz="1100">
                          <a:effectLst/>
                        </a:rPr>
                        <a:t>0.0</a:t>
                      </a:r>
                    </a:p>
                  </a:txBody>
                  <a:tcPr marL="29601" marR="29601" marT="14800" marB="14800" anchor="ctr"/>
                </a:tc>
                <a:tc>
                  <a:txBody>
                    <a:bodyPr/>
                    <a:lstStyle/>
                    <a:p>
                      <a:pPr algn="r" fontAlgn="ctr"/>
                      <a:r>
                        <a:rPr lang="en-US" sz="1100">
                          <a:effectLst/>
                        </a:rPr>
                        <a:t>0.867286</a:t>
                      </a:r>
                    </a:p>
                  </a:txBody>
                  <a:tcPr marL="29601" marR="29601" marT="14800" marB="14800" anchor="ctr"/>
                </a:tc>
                <a:tc>
                  <a:txBody>
                    <a:bodyPr/>
                    <a:lstStyle/>
                    <a:p>
                      <a:pPr algn="r" fontAlgn="ctr"/>
                      <a:r>
                        <a:rPr lang="en-US" sz="1100">
                          <a:effectLst/>
                        </a:rPr>
                        <a:t>1.290708</a:t>
                      </a:r>
                    </a:p>
                  </a:txBody>
                  <a:tcPr marL="29601" marR="29601" marT="14800" marB="14800" anchor="ctr"/>
                </a:tc>
                <a:tc>
                  <a:txBody>
                    <a:bodyPr/>
                    <a:lstStyle/>
                    <a:p>
                      <a:pPr algn="r" fontAlgn="ctr"/>
                      <a:r>
                        <a:rPr lang="en-US" sz="1100">
                          <a:effectLst/>
                        </a:rPr>
                        <a:t>0.173258</a:t>
                      </a:r>
                    </a:p>
                  </a:txBody>
                  <a:tcPr marL="29601" marR="29601" marT="14800" marB="14800" anchor="ctr"/>
                </a:tc>
                <a:tc>
                  <a:txBody>
                    <a:bodyPr/>
                    <a:lstStyle/>
                    <a:p>
                      <a:pPr algn="r" fontAlgn="ctr"/>
                      <a:r>
                        <a:rPr lang="en-US" sz="1100">
                          <a:effectLst/>
                        </a:rPr>
                        <a:t>81.662186</a:t>
                      </a:r>
                    </a:p>
                  </a:txBody>
                  <a:tcPr marL="29601" marR="29601" marT="14800" marB="14800" anchor="ctr"/>
                </a:tc>
                <a:tc>
                  <a:txBody>
                    <a:bodyPr/>
                    <a:lstStyle/>
                    <a:p>
                      <a:pPr algn="r" fontAlgn="ctr"/>
                      <a:r>
                        <a:rPr lang="en-US" sz="1100">
                          <a:effectLst/>
                        </a:rPr>
                        <a:t>0.158032</a:t>
                      </a:r>
                    </a:p>
                  </a:txBody>
                  <a:tcPr marL="29601" marR="29601" marT="14800" marB="14800" anchor="ctr"/>
                </a:tc>
                <a:tc>
                  <a:txBody>
                    <a:bodyPr/>
                    <a:lstStyle/>
                    <a:p>
                      <a:pPr algn="r" fontAlgn="ctr"/>
                      <a:r>
                        <a:rPr lang="en-US" sz="1100">
                          <a:effectLst/>
                        </a:rPr>
                        <a:t>0.368281</a:t>
                      </a:r>
                    </a:p>
                  </a:txBody>
                  <a:tcPr marL="29601" marR="29601" marT="14800" marB="14800" anchor="ctr"/>
                </a:tc>
                <a:tc>
                  <a:txBody>
                    <a:bodyPr/>
                    <a:lstStyle/>
                    <a:p>
                      <a:pPr algn="r" fontAlgn="ctr"/>
                      <a:r>
                        <a:rPr lang="en-US" sz="1100">
                          <a:effectLst/>
                        </a:rPr>
                        <a:t>1.753931</a:t>
                      </a:r>
                    </a:p>
                  </a:txBody>
                  <a:tcPr marL="29601" marR="29601" marT="14800" marB="14800" anchor="ctr"/>
                </a:tc>
                <a:tc>
                  <a:txBody>
                    <a:bodyPr/>
                    <a:lstStyle/>
                    <a:p>
                      <a:pPr algn="r" fontAlgn="ctr"/>
                      <a:r>
                        <a:rPr lang="en-US" sz="1100" dirty="0">
                          <a:effectLst/>
                        </a:rPr>
                        <a:t>31.678904</a:t>
                      </a:r>
                    </a:p>
                  </a:txBody>
                  <a:tcPr marL="29601" marR="29601" marT="14800" marB="14800" anchor="ctr"/>
                </a:tc>
                <a:tc>
                  <a:txBody>
                    <a:bodyPr/>
                    <a:lstStyle/>
                    <a:p>
                      <a:pPr algn="r" fontAlgn="ctr"/>
                      <a:r>
                        <a:rPr lang="en-US" sz="1100" dirty="0">
                          <a:effectLst/>
                        </a:rPr>
                        <a:t>0.786262</a:t>
                      </a:r>
                    </a:p>
                  </a:txBody>
                  <a:tcPr marL="29601" marR="29601" marT="14800" marB="14800" anchor="ctr"/>
                </a:tc>
                <a:extLst>
                  <a:ext uri="{0D108BD9-81ED-4DB2-BD59-A6C34878D82A}">
                    <a16:rowId xmlns:a16="http://schemas.microsoft.com/office/drawing/2014/main" val="762141770"/>
                  </a:ext>
                </a:extLst>
              </a:tr>
            </a:tbl>
          </a:graphicData>
        </a:graphic>
      </p:graphicFrame>
    </p:spTree>
    <p:extLst>
      <p:ext uri="{BB962C8B-B14F-4D97-AF65-F5344CB8AC3E}">
        <p14:creationId xmlns:p14="http://schemas.microsoft.com/office/powerpoint/2010/main" val="10610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58A30B3-038F-4254-99A9-4776F2F9E06F}"/>
              </a:ext>
            </a:extLst>
          </p:cNvPr>
          <p:cNvSpPr txBox="1"/>
          <p:nvPr/>
        </p:nvSpPr>
        <p:spPr>
          <a:xfrm>
            <a:off x="330200" y="145534"/>
            <a:ext cx="10972800" cy="7386638"/>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Brief insights drawn from the summary statistics:</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From </a:t>
            </a:r>
            <a:r>
              <a:rPr lang="en-US" sz="2000" b="1" dirty="0">
                <a:latin typeface="Times New Roman" panose="02020603050405020304" pitchFamily="18" charset="0"/>
                <a:cs typeface="Times New Roman" panose="02020603050405020304" pitchFamily="18" charset="0"/>
              </a:rPr>
              <a:t>weekend nights</a:t>
            </a:r>
            <a:r>
              <a:rPr lang="en-US" sz="2000" dirty="0">
                <a:latin typeface="Times New Roman" panose="02020603050405020304" pitchFamily="18" charset="0"/>
                <a:cs typeface="Times New Roman" panose="02020603050405020304" pitchFamily="18" charset="0"/>
              </a:rPr>
              <a:t>, mean =0.8 and median =1 implies </a:t>
            </a:r>
            <a:r>
              <a:rPr lang="en-US" sz="2000" b="1" dirty="0">
                <a:latin typeface="Times New Roman" panose="02020603050405020304" pitchFamily="18" charset="0"/>
                <a:cs typeface="Times New Roman" panose="02020603050405020304" pitchFamily="18" charset="0"/>
              </a:rPr>
              <a:t>most guest stay 1 weekend night</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From </a:t>
            </a:r>
            <a:r>
              <a:rPr lang="en-US" sz="2000" b="1" dirty="0">
                <a:latin typeface="Times New Roman" panose="02020603050405020304" pitchFamily="18" charset="0"/>
                <a:cs typeface="Times New Roman" panose="02020603050405020304" pitchFamily="18" charset="0"/>
              </a:rPr>
              <a:t>week nights</a:t>
            </a:r>
            <a:r>
              <a:rPr lang="en-US" sz="2000" dirty="0">
                <a:latin typeface="Times New Roman" panose="02020603050405020304" pitchFamily="18" charset="0"/>
                <a:cs typeface="Times New Roman" panose="02020603050405020304" pitchFamily="18" charset="0"/>
              </a:rPr>
              <a:t>, mean = 2, mean =2.2 implies </a:t>
            </a:r>
            <a:r>
              <a:rPr lang="en-US" sz="2000" b="1" dirty="0">
                <a:latin typeface="Times New Roman" panose="02020603050405020304" pitchFamily="18" charset="0"/>
                <a:cs typeface="Times New Roman" panose="02020603050405020304" pitchFamily="18" charset="0"/>
              </a:rPr>
              <a:t>typical stays are 2 weekday nights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OVERALL</a:t>
            </a:r>
            <a:r>
              <a:rPr lang="en-US" sz="2000" dirty="0">
                <a:latin typeface="Times New Roman" panose="02020603050405020304" pitchFamily="18" charset="0"/>
                <a:cs typeface="Times New Roman" panose="02020603050405020304" pitchFamily="18" charset="0"/>
              </a:rPr>
              <a:t>: This reveals stays are short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On </a:t>
            </a:r>
            <a:r>
              <a:rPr lang="en-US" sz="2000" b="1" dirty="0">
                <a:latin typeface="Times New Roman" panose="02020603050405020304" pitchFamily="18" charset="0"/>
                <a:cs typeface="Times New Roman" panose="02020603050405020304" pitchFamily="18" charset="0"/>
              </a:rPr>
              <a:t>Lead time</a:t>
            </a:r>
            <a:r>
              <a:rPr lang="en-US" sz="2000" dirty="0">
                <a:latin typeface="Times New Roman" panose="02020603050405020304" pitchFamily="18" charset="0"/>
                <a:cs typeface="Times New Roman" panose="02020603050405020304" pitchFamily="18" charset="0"/>
              </a:rPr>
              <a:t>, mean=84 and median=57 reveals </a:t>
            </a:r>
            <a:r>
              <a:rPr lang="en-US" sz="2000" b="1" dirty="0">
                <a:latin typeface="Times New Roman" panose="02020603050405020304" pitchFamily="18" charset="0"/>
                <a:cs typeface="Times New Roman" panose="02020603050405020304" pitchFamily="18" charset="0"/>
              </a:rPr>
              <a:t>guests book about 2 months in advance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On </a:t>
            </a:r>
            <a:r>
              <a:rPr lang="en-US" sz="2000" b="1" dirty="0">
                <a:latin typeface="Times New Roman" panose="02020603050405020304" pitchFamily="18" charset="0"/>
                <a:cs typeface="Times New Roman" panose="02020603050405020304" pitchFamily="18" charset="0"/>
              </a:rPr>
              <a:t>parking lots</a:t>
            </a:r>
            <a:r>
              <a:rPr lang="en-US" sz="2000" dirty="0">
                <a:latin typeface="Times New Roman" panose="02020603050405020304" pitchFamily="18" charset="0"/>
                <a:cs typeface="Times New Roman" panose="02020603050405020304" pitchFamily="18" charset="0"/>
              </a:rPr>
              <a:t>, mean = 0.03 and median =0, reveals that </a:t>
            </a:r>
            <a:r>
              <a:rPr lang="en-US" sz="2000" b="1" dirty="0">
                <a:latin typeface="Times New Roman" panose="02020603050405020304" pitchFamily="18" charset="0"/>
                <a:cs typeface="Times New Roman" panose="02020603050405020304" pitchFamily="18" charset="0"/>
              </a:rPr>
              <a:t>almost no guest use parking lots</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413155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7C8F89-78F4-4C56-8B64-1622BCD289A1}"/>
              </a:ext>
            </a:extLst>
          </p:cNvPr>
          <p:cNvSpPr txBox="1"/>
          <p:nvPr/>
        </p:nvSpPr>
        <p:spPr>
          <a:xfrm>
            <a:off x="1206500" y="151031"/>
            <a:ext cx="10426700" cy="104644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Getting a brief overview of our customer base: </a:t>
            </a:r>
          </a:p>
          <a:p>
            <a:endParaRPr lang="en-US" dirty="0"/>
          </a:p>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Our data reveals that our customer base is only adults </a:t>
            </a:r>
          </a:p>
        </p:txBody>
      </p:sp>
      <p:pic>
        <p:nvPicPr>
          <p:cNvPr id="1026" name="Picture 2">
            <a:extLst>
              <a:ext uri="{FF2B5EF4-FFF2-40B4-BE49-F238E27FC236}">
                <a16:creationId xmlns:a16="http://schemas.microsoft.com/office/drawing/2014/main" id="{CE28687E-B152-4973-9987-787432A30A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66461"/>
            <a:ext cx="11506200" cy="549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14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C110-5A1B-432C-96CF-C066B06983E2}"/>
              </a:ext>
            </a:extLst>
          </p:cNvPr>
          <p:cNvSpPr>
            <a:spLocks noGrp="1"/>
          </p:cNvSpPr>
          <p:nvPr>
            <p:ph type="title"/>
          </p:nvPr>
        </p:nvSpPr>
        <p:spPr>
          <a:xfrm>
            <a:off x="538162" y="0"/>
            <a:ext cx="11272836" cy="724973"/>
          </a:xfrm>
        </p:spPr>
        <p:txBody>
          <a:bodyPr>
            <a:noAutofit/>
          </a:bodyPr>
          <a:lstStyle/>
          <a:p>
            <a:pPr algn="ctr"/>
            <a:r>
              <a:rPr lang="en-US" sz="2400" b="1" dirty="0">
                <a:latin typeface="Times New Roman" panose="02020603050405020304" pitchFamily="18" charset="0"/>
                <a:cs typeface="Times New Roman" panose="02020603050405020304" pitchFamily="18" charset="0"/>
              </a:rPr>
              <a:t>Carrying out comprehensive analysis on data set (Univariate, Bivariate and Multivariate Analysis)</a:t>
            </a:r>
          </a:p>
        </p:txBody>
      </p:sp>
      <p:pic>
        <p:nvPicPr>
          <p:cNvPr id="2050" name="Picture 2">
            <a:extLst>
              <a:ext uri="{FF2B5EF4-FFF2-40B4-BE49-F238E27FC236}">
                <a16:creationId xmlns:a16="http://schemas.microsoft.com/office/drawing/2014/main" id="{EBAB328E-D220-4339-8BBB-3F76E26A6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200150"/>
            <a:ext cx="10258424" cy="40318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1750385-F255-4FD5-8D29-51A9E688AF32}"/>
              </a:ext>
            </a:extLst>
          </p:cNvPr>
          <p:cNvSpPr/>
          <p:nvPr/>
        </p:nvSpPr>
        <p:spPr>
          <a:xfrm>
            <a:off x="381001" y="724973"/>
            <a:ext cx="6543675"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*Looking for any patterns between average price and booking status</a:t>
            </a:r>
          </a:p>
        </p:txBody>
      </p:sp>
      <p:sp>
        <p:nvSpPr>
          <p:cNvPr id="4" name="Rectangle 3">
            <a:extLst>
              <a:ext uri="{FF2B5EF4-FFF2-40B4-BE49-F238E27FC236}">
                <a16:creationId xmlns:a16="http://schemas.microsoft.com/office/drawing/2014/main" id="{A4F40F03-7C0D-49AD-A2C8-9568DA92EDD9}"/>
              </a:ext>
            </a:extLst>
          </p:cNvPr>
          <p:cNvSpPr/>
          <p:nvPr/>
        </p:nvSpPr>
        <p:spPr>
          <a:xfrm>
            <a:off x="279400" y="5231964"/>
            <a:ext cx="11912599" cy="1631216"/>
          </a:xfrm>
          <a:prstGeom prst="rect">
            <a:avLst/>
          </a:prstGeom>
        </p:spPr>
        <p:txBody>
          <a:bodyPr wrap="square">
            <a:spAutoFit/>
          </a:bodyPr>
          <a:lstStyle/>
          <a:p>
            <a:pPr algn="just"/>
            <a:r>
              <a:rPr lang="en-US" dirty="0"/>
              <a:t>*</a:t>
            </a:r>
            <a:r>
              <a:rPr lang="en-US" sz="2000" b="1" dirty="0">
                <a:latin typeface="Times New Roman" panose="02020603050405020304" pitchFamily="18" charset="0"/>
                <a:cs typeface="Times New Roman" panose="02020603050405020304" pitchFamily="18" charset="0"/>
              </a:rPr>
              <a:t>INSIGHT</a:t>
            </a:r>
            <a:r>
              <a:rPr lang="en-US" sz="2000" dirty="0">
                <a:latin typeface="Times New Roman" panose="02020603050405020304" pitchFamily="18" charset="0"/>
                <a:cs typeface="Times New Roman" panose="02020603050405020304" pitchFamily="18" charset="0"/>
              </a:rPr>
              <a:t>: This shows that the cancelled booking status has a higher median than the not cancelled status. This shows that most customers tend to cancel bookings when prices are higher, and they do not cancel when prices are low.  </a:t>
            </a:r>
          </a:p>
          <a:p>
            <a:pPr algn="just"/>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Cancelled status </a:t>
            </a:r>
            <a:r>
              <a:rPr lang="en-US" sz="2000" dirty="0">
                <a:latin typeface="Times New Roman" panose="02020603050405020304" pitchFamily="18" charset="0"/>
                <a:cs typeface="Times New Roman" panose="02020603050405020304" pitchFamily="18" charset="0"/>
              </a:rPr>
              <a:t>happened when the median price was higher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within the average price of </a:t>
            </a:r>
            <a:r>
              <a:rPr lang="en-US" sz="2000" b="1" dirty="0">
                <a:latin typeface="Times New Roman" panose="02020603050405020304" pitchFamily="18" charset="0"/>
                <a:cs typeface="Times New Roman" panose="02020603050405020304" pitchFamily="18" charset="0"/>
              </a:rPr>
              <a:t>100 to 120</a:t>
            </a:r>
            <a:r>
              <a:rPr lang="en-US" sz="2000" dirty="0">
                <a:latin typeface="Times New Roman" panose="02020603050405020304" pitchFamily="18" charset="0"/>
                <a:cs typeface="Times New Roman" panose="02020603050405020304" pitchFamily="18" charset="0"/>
              </a:rPr>
              <a:t>, and the records with </a:t>
            </a:r>
            <a:r>
              <a:rPr lang="en-US" sz="2000" b="1" dirty="0">
                <a:latin typeface="Times New Roman" panose="02020603050405020304" pitchFamily="18" charset="0"/>
                <a:cs typeface="Times New Roman" panose="02020603050405020304" pitchFamily="18" charset="0"/>
              </a:rPr>
              <a:t>not cancelling </a:t>
            </a:r>
            <a:r>
              <a:rPr lang="en-US" sz="2000" dirty="0">
                <a:latin typeface="Times New Roman" panose="02020603050405020304" pitchFamily="18" charset="0"/>
                <a:cs typeface="Times New Roman" panose="02020603050405020304" pitchFamily="18" charset="0"/>
              </a:rPr>
              <a:t>were around the average price of </a:t>
            </a:r>
            <a:r>
              <a:rPr lang="en-US" sz="2000" b="1" dirty="0">
                <a:latin typeface="Times New Roman" panose="02020603050405020304" pitchFamily="18" charset="0"/>
                <a:cs typeface="Times New Roman" panose="02020603050405020304" pitchFamily="18" charset="0"/>
              </a:rPr>
              <a:t>80 to 120.</a:t>
            </a:r>
          </a:p>
        </p:txBody>
      </p:sp>
    </p:spTree>
    <p:extLst>
      <p:ext uri="{BB962C8B-B14F-4D97-AF65-F5344CB8AC3E}">
        <p14:creationId xmlns:p14="http://schemas.microsoft.com/office/powerpoint/2010/main" val="3258075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0C2A-D9E2-4106-8DD6-285320880F41}"/>
              </a:ext>
            </a:extLst>
          </p:cNvPr>
          <p:cNvSpPr>
            <a:spLocks noGrp="1"/>
          </p:cNvSpPr>
          <p:nvPr>
            <p:ph type="title"/>
          </p:nvPr>
        </p:nvSpPr>
        <p:spPr>
          <a:xfrm>
            <a:off x="2557462" y="100026"/>
            <a:ext cx="7077075" cy="551786"/>
          </a:xfrm>
        </p:spPr>
        <p:txBody>
          <a:bodyPr>
            <a:normAutofit fontScale="90000"/>
          </a:bodyPr>
          <a:lstStyle/>
          <a:p>
            <a:r>
              <a:rPr lang="en-US" sz="2800" b="1" dirty="0">
                <a:latin typeface="Times New Roman" panose="02020603050405020304" pitchFamily="18" charset="0"/>
                <a:cs typeface="Times New Roman" panose="02020603050405020304" pitchFamily="18" charset="0"/>
              </a:rPr>
              <a:t>Visualizing average price against booking status </a:t>
            </a:r>
          </a:p>
        </p:txBody>
      </p:sp>
      <p:pic>
        <p:nvPicPr>
          <p:cNvPr id="3074" name="Picture 2">
            <a:extLst>
              <a:ext uri="{FF2B5EF4-FFF2-40B4-BE49-F238E27FC236}">
                <a16:creationId xmlns:a16="http://schemas.microsoft.com/office/drawing/2014/main" id="{B6981F2D-304B-416A-B47C-19EB209F1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275" y="651813"/>
            <a:ext cx="10544175" cy="38058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3305917-887C-402F-AEFB-068AE028ED24}"/>
              </a:ext>
            </a:extLst>
          </p:cNvPr>
          <p:cNvSpPr/>
          <p:nvPr/>
        </p:nvSpPr>
        <p:spPr>
          <a:xfrm>
            <a:off x="571500" y="4640640"/>
            <a:ext cx="11068050" cy="2015936"/>
          </a:xfrm>
          <a:prstGeom prst="rect">
            <a:avLst/>
          </a:prstGeom>
        </p:spPr>
        <p:txBody>
          <a:bodyPr wrap="square">
            <a:spAutoFit/>
          </a:bodyPr>
          <a:lstStyle/>
          <a:p>
            <a:pPr algn="just"/>
            <a:r>
              <a:rPr lang="en-US" b="1" dirty="0"/>
              <a:t>*</a:t>
            </a:r>
            <a:r>
              <a:rPr lang="en-US" sz="2000" b="1" dirty="0">
                <a:latin typeface="Times New Roman" panose="02020603050405020304" pitchFamily="18" charset="0"/>
                <a:cs typeface="Times New Roman" panose="02020603050405020304" pitchFamily="18" charset="0"/>
              </a:rPr>
              <a:t>INSIGHT: </a:t>
            </a:r>
            <a:r>
              <a:rPr lang="en-US" sz="2000" dirty="0">
                <a:latin typeface="Times New Roman" panose="02020603050405020304" pitchFamily="18" charset="0"/>
                <a:cs typeface="Times New Roman" panose="02020603050405020304" pitchFamily="18" charset="0"/>
              </a:rPr>
              <a:t>For the </a:t>
            </a:r>
            <a:r>
              <a:rPr lang="en-US" sz="2000" b="1" dirty="0">
                <a:latin typeface="Times New Roman" panose="02020603050405020304" pitchFamily="18" charset="0"/>
                <a:cs typeface="Times New Roman" panose="02020603050405020304" pitchFamily="18" charset="0"/>
              </a:rPr>
              <a:t>"Not cancelled Status": </a:t>
            </a:r>
            <a:r>
              <a:rPr lang="en-US" sz="2000" dirty="0">
                <a:latin typeface="Times New Roman" panose="02020603050405020304" pitchFamily="18" charset="0"/>
                <a:cs typeface="Times New Roman" panose="02020603050405020304" pitchFamily="18" charset="0"/>
              </a:rPr>
              <a:t>there is large concentration of people not cancelling around the average price ranges of </a:t>
            </a:r>
            <a:r>
              <a:rPr lang="en-US" sz="2000" b="1" dirty="0">
                <a:latin typeface="Times New Roman" panose="02020603050405020304" pitchFamily="18" charset="0"/>
                <a:cs typeface="Times New Roman" panose="02020603050405020304" pitchFamily="18" charset="0"/>
              </a:rPr>
              <a:t>75 to 100. </a:t>
            </a:r>
            <a:r>
              <a:rPr lang="en-US" sz="2000" dirty="0">
                <a:latin typeface="Times New Roman" panose="02020603050405020304" pitchFamily="18" charset="0"/>
                <a:cs typeface="Times New Roman" panose="02020603050405020304" pitchFamily="18" charset="0"/>
              </a:rPr>
              <a:t>Thus, majority of customers do not cancel when the price range falls within this range. Also, there are still a few customers who do not cancel at high prices of 175. </a:t>
            </a:r>
          </a:p>
          <a:p>
            <a:pPr algn="just"/>
            <a:endParaRPr lang="en-US" sz="5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the </a:t>
            </a:r>
            <a:r>
              <a:rPr lang="en-US" sz="2000" b="1" dirty="0">
                <a:latin typeface="Times New Roman" panose="02020603050405020304" pitchFamily="18" charset="0"/>
                <a:cs typeface="Times New Roman" panose="02020603050405020304" pitchFamily="18" charset="0"/>
              </a:rPr>
              <a:t>"cancelled status" </a:t>
            </a:r>
            <a:r>
              <a:rPr lang="en-US" sz="2000" dirty="0">
                <a:latin typeface="Times New Roman" panose="02020603050405020304" pitchFamily="18" charset="0"/>
                <a:cs typeface="Times New Roman" panose="02020603050405020304" pitchFamily="18" charset="0"/>
              </a:rPr>
              <a:t>: the plot reveals that most customers cancelling fall around the price range of </a:t>
            </a:r>
            <a:r>
              <a:rPr lang="en-US" sz="2000" b="1" dirty="0">
                <a:latin typeface="Times New Roman" panose="02020603050405020304" pitchFamily="18" charset="0"/>
                <a:cs typeface="Times New Roman" panose="02020603050405020304" pitchFamily="18" charset="0"/>
              </a:rPr>
              <a:t>100 and 125</a:t>
            </a:r>
            <a:r>
              <a:rPr lang="en-US" sz="2000" dirty="0">
                <a:latin typeface="Times New Roman" panose="02020603050405020304" pitchFamily="18" charset="0"/>
                <a:cs typeface="Times New Roman" panose="02020603050405020304" pitchFamily="18" charset="0"/>
              </a:rPr>
              <a:t>. Its median price is higher than that of the "not cancelled status". And also further shows that there are some customers cancelling at the very high prices as well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around 175.</a:t>
            </a:r>
          </a:p>
        </p:txBody>
      </p:sp>
    </p:spTree>
    <p:extLst>
      <p:ext uri="{BB962C8B-B14F-4D97-AF65-F5344CB8AC3E}">
        <p14:creationId xmlns:p14="http://schemas.microsoft.com/office/powerpoint/2010/main" val="265121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0EC1-53C9-4C9B-81F1-FF14F09B289A}"/>
              </a:ext>
            </a:extLst>
          </p:cNvPr>
          <p:cNvSpPr>
            <a:spLocks noGrp="1"/>
          </p:cNvSpPr>
          <p:nvPr>
            <p:ph type="title"/>
          </p:nvPr>
        </p:nvSpPr>
        <p:spPr>
          <a:xfrm>
            <a:off x="1543050" y="-10467"/>
            <a:ext cx="10648950" cy="606425"/>
          </a:xfrm>
        </p:spPr>
        <p:txBody>
          <a:bodyPr>
            <a:normAutofit/>
          </a:bodyPr>
          <a:lstStyle/>
          <a:p>
            <a:r>
              <a:rPr lang="en-US" sz="3200" b="1" dirty="0">
                <a:latin typeface="Times New Roman" panose="02020603050405020304" pitchFamily="18" charset="0"/>
                <a:cs typeface="Times New Roman" panose="02020603050405020304" pitchFamily="18" charset="0"/>
              </a:rPr>
              <a:t>Confirming the demand on the various room types</a:t>
            </a:r>
          </a:p>
        </p:txBody>
      </p:sp>
      <p:pic>
        <p:nvPicPr>
          <p:cNvPr id="4098" name="Picture 2">
            <a:extLst>
              <a:ext uri="{FF2B5EF4-FFF2-40B4-BE49-F238E27FC236}">
                <a16:creationId xmlns:a16="http://schemas.microsoft.com/office/drawing/2014/main" id="{77F8335A-8651-4F13-A979-C8DD9A3776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595958"/>
            <a:ext cx="11182350" cy="53146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BFB525C-D462-4A8D-8E9F-3044095936F9}"/>
              </a:ext>
            </a:extLst>
          </p:cNvPr>
          <p:cNvSpPr/>
          <p:nvPr/>
        </p:nvSpPr>
        <p:spPr>
          <a:xfrm>
            <a:off x="342900" y="5910560"/>
            <a:ext cx="11258550" cy="830997"/>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*INSIGHT: This reveals that room type 1 was most requested, followed by room type 4. Room type 3 hardly had any requests for it. </a:t>
            </a:r>
          </a:p>
        </p:txBody>
      </p:sp>
    </p:spTree>
    <p:extLst>
      <p:ext uri="{BB962C8B-B14F-4D97-AF65-F5344CB8AC3E}">
        <p14:creationId xmlns:p14="http://schemas.microsoft.com/office/powerpoint/2010/main" val="18247140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1133</TotalTime>
  <Words>1350</Words>
  <Application>Microsoft Office PowerPoint</Application>
  <PresentationFormat>Widescreen</PresentationFormat>
  <Paragraphs>207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Calisto MT</vt:lpstr>
      <vt:lpstr>Georgia</vt:lpstr>
      <vt:lpstr>system-ui</vt:lpstr>
      <vt:lpstr>Times New Roman</vt:lpstr>
      <vt:lpstr>Trebuchet MS</vt:lpstr>
      <vt:lpstr>Wingdings</vt:lpstr>
      <vt:lpstr>Wingdings 2</vt:lpstr>
      <vt:lpstr>Slate</vt:lpstr>
      <vt:lpstr>Title: Capstone on Analyzing Booking Trends in the Hospitality Industry    Subtitle: A Predictive Model to Determine Customer Booking Status   Presented by: STANLEY SEWE SEPAGA Date: October 2025 </vt:lpstr>
      <vt:lpstr>PowerPoint Presentation</vt:lpstr>
      <vt:lpstr>PowerPoint Presentation</vt:lpstr>
      <vt:lpstr>PowerPoint Presentation</vt:lpstr>
      <vt:lpstr>PowerPoint Presentation</vt:lpstr>
      <vt:lpstr>PowerPoint Presentation</vt:lpstr>
      <vt:lpstr>Carrying out comprehensive analysis on data set (Univariate, Bivariate and Multivariate Analysis)</vt:lpstr>
      <vt:lpstr>Visualizing average price against booking status </vt:lpstr>
      <vt:lpstr>Confirming the demand on the various room types</vt:lpstr>
      <vt:lpstr>Confirming the pattern between booking status and the room type</vt:lpstr>
      <vt:lpstr>Confirming which market segment type had the most booking </vt:lpstr>
      <vt:lpstr>Getting an overview of the customer segment (i.e comparison of children and adults)</vt:lpstr>
      <vt:lpstr>Visualising the booking pattern during weekend nights</vt:lpstr>
      <vt:lpstr>Verifying the booking pattern for week nights</vt:lpstr>
      <vt:lpstr>*The most booking happened in the year 2018.  * There appears to be peak bookings around the months: august to december </vt:lpstr>
      <vt:lpstr>Model selection: The Random Forest Classifier Model proved to be the most efficient predictor model with an accuracy value of 92% compared to the other models used.   </vt:lpstr>
      <vt:lpstr>Evaluating the model's ability to distinguish between classes</vt:lpstr>
      <vt:lpstr>Investigating the most influencing factors to the booking behaviour of customers</vt:lpstr>
      <vt:lpstr>PowerPoint Presentation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Capstone on Analyzing Booking Trends in the Hospitality Industry    Subtitle: A Predictive Model to Determine Customer Booking Status   Presented by: STANLEY SEWE SEPAGA Date: October 2025</dc:title>
  <dc:creator>Sewe</dc:creator>
  <cp:lastModifiedBy>Sewe</cp:lastModifiedBy>
  <cp:revision>27</cp:revision>
  <dcterms:created xsi:type="dcterms:W3CDTF">2025-10-01T15:47:00Z</dcterms:created>
  <dcterms:modified xsi:type="dcterms:W3CDTF">2025-10-23T05:57:03Z</dcterms:modified>
</cp:coreProperties>
</file>