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8" r:id="rId5"/>
    <p:sldId id="279" r:id="rId6"/>
    <p:sldId id="260" r:id="rId7"/>
    <p:sldId id="261" r:id="rId8"/>
    <p:sldId id="280" r:id="rId9"/>
    <p:sldId id="262" r:id="rId10"/>
    <p:sldId id="281" r:id="rId11"/>
    <p:sldId id="264" r:id="rId12"/>
    <p:sldId id="263" r:id="rId13"/>
    <p:sldId id="266" r:id="rId14"/>
    <p:sldId id="267" r:id="rId15"/>
    <p:sldId id="268" r:id="rId16"/>
    <p:sldId id="282" r:id="rId17"/>
    <p:sldId id="269" r:id="rId18"/>
    <p:sldId id="270" r:id="rId19"/>
    <p:sldId id="271" r:id="rId20"/>
    <p:sldId id="272" r:id="rId21"/>
    <p:sldId id="273" r:id="rId22"/>
    <p:sldId id="274" r:id="rId23"/>
    <p:sldId id="283" r:id="rId24"/>
    <p:sldId id="275" r:id="rId25"/>
    <p:sldId id="284" r:id="rId26"/>
    <p:sldId id="276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5F5E-D6B3-4367-A8DA-951A6A974D56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A284-A271-4E62-AFCB-89B551EE8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94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A284-A271-4E62-AFCB-89B551EE823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4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05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F700-C8D6-4C76-978B-A5EE953F7E71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6AE2-B996-42BF-B63E-FA55520A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6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0160" y="1122362"/>
            <a:ext cx="9387840" cy="3778821"/>
          </a:xfrm>
        </p:spPr>
        <p:txBody>
          <a:bodyPr>
            <a:normAutofit/>
          </a:bodyPr>
          <a:lstStyle/>
          <a:p>
            <a:r>
              <a:rPr lang="ru-RU" b="1" dirty="0"/>
              <a:t>§3. Приложение пределов и производных к исследованию функции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и построению графика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89760" y="5212080"/>
            <a:ext cx="8778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sz="3600" b="1" i="0" u="none" strike="noStrike" baseline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3.1 Монотонность и точки экстремума </a:t>
            </a:r>
            <a:endParaRPr lang="ru-RU" sz="3600" b="0" i="0" u="none" strike="noStrike" baseline="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6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3" y="301214"/>
            <a:ext cx="10027211" cy="32193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5" y="3335393"/>
            <a:ext cx="9918550" cy="34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8" y="557985"/>
            <a:ext cx="11463867" cy="1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0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167"/>
            <a:ext cx="12192000" cy="177419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36600" y="331801"/>
            <a:ext cx="1008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Все локальные экстремумы делятся на два типа</a:t>
            </a:r>
            <a:r>
              <a:rPr lang="ru-RU" sz="32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73" y="3643765"/>
            <a:ext cx="4875861" cy="2744832"/>
          </a:xfrm>
          <a:prstGeom prst="rect">
            <a:avLst/>
          </a:prstGeom>
        </p:spPr>
      </p:pic>
      <p:pic>
        <p:nvPicPr>
          <p:cNvPr id="1026" name="Picture 2" descr="https://babaev-an.ru/babaev-an-ru/content/uploads/2016/09/x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3773956"/>
            <a:ext cx="5212073" cy="27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4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533" y="506568"/>
            <a:ext cx="11667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0" u="none" strike="noStrike" baseline="0" dirty="0" smtClean="0">
                <a:solidFill>
                  <a:srgbClr val="FF0000"/>
                </a:solidFill>
                <a:latin typeface="TimesNewRomanPS-BoldMT"/>
              </a:rPr>
              <a:t>Алгоритм поиска локальных экстремумов функции </a:t>
            </a:r>
            <a:r>
              <a:rPr lang="ru-RU" sz="3200" b="0" i="1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ru-RU" sz="3200" b="0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ru-RU" sz="3200" b="0" i="1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ru-RU" sz="3200" b="0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ru-RU" sz="3200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87776"/>
            <a:ext cx="11142133" cy="25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1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467" y="516467"/>
            <a:ext cx="11751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0" u="none" strike="noStrike" baseline="0" dirty="0" smtClean="0">
                <a:solidFill>
                  <a:srgbClr val="FF0000"/>
                </a:solidFill>
                <a:latin typeface="TimesNewRomanPS-BoldMT"/>
              </a:rPr>
              <a:t>Алгоритм поиска глобальных экстремумов функции </a:t>
            </a:r>
            <a:r>
              <a:rPr lang="ru-RU" sz="3200" b="0" i="1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ru-RU" sz="3200" b="0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ru-RU" sz="3200" b="0" i="1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ru-RU" sz="3200" b="0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ru-RU" sz="3200" b="1" i="0" u="none" strike="noStrike" baseline="0" dirty="0" smtClean="0">
                <a:solidFill>
                  <a:srgbClr val="FF0000"/>
                </a:solidFill>
                <a:latin typeface="TimesNewRomanPS-BoldMT"/>
              </a:rPr>
              <a:t>на некотором промежутке: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6" y="1989666"/>
            <a:ext cx="11339234" cy="36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28" y="520116"/>
            <a:ext cx="5978475" cy="517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8" y="1672749"/>
            <a:ext cx="11751733" cy="35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4" y="228052"/>
            <a:ext cx="10434918" cy="62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84" y="2431449"/>
            <a:ext cx="5783100" cy="41117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14867" y="719667"/>
            <a:ext cx="11590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NewRomanPSMT"/>
              </a:rPr>
              <a:t>Д</a:t>
            </a:r>
            <a:r>
              <a:rPr lang="ru-RU" sz="3200" b="0" i="0" u="none" strike="noStrike" baseline="0" dirty="0" smtClean="0">
                <a:latin typeface="TimesNewRomanPSMT"/>
              </a:rPr>
              <a:t>ифференцируемая функция </a:t>
            </a:r>
            <a:r>
              <a:rPr lang="ru-RU" sz="3200" b="0" i="1" u="none" strike="noStrike" baseline="0" dirty="0" smtClean="0">
                <a:latin typeface="Times New Roman" panose="02020603050405020304" pitchFamily="18" charset="0"/>
              </a:rPr>
              <a:t>f 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(</a:t>
            </a:r>
            <a:r>
              <a:rPr lang="ru-RU" sz="3200" b="0" i="1" u="none" strike="noStrike" baseline="0" dirty="0" smtClean="0">
                <a:latin typeface="Times New Roman" panose="02020603050405020304" pitchFamily="18" charset="0"/>
              </a:rPr>
              <a:t>x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) </a:t>
            </a:r>
            <a:r>
              <a:rPr lang="ru-RU" sz="3200" b="0" i="0" u="none" strike="noStrike" baseline="0" dirty="0" smtClean="0">
                <a:latin typeface="TimesNewRomanPSMT"/>
              </a:rPr>
              <a:t>выпукла вниз на 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(</a:t>
            </a:r>
            <a:r>
              <a:rPr lang="ru-RU" sz="3200" b="0" i="1" u="none" strike="noStrike" baseline="0" dirty="0" smtClean="0">
                <a:latin typeface="Times New Roman" panose="02020603050405020304" pitchFamily="18" charset="0"/>
              </a:rPr>
              <a:t>a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; </a:t>
            </a:r>
            <a:r>
              <a:rPr lang="ru-RU" sz="3200" b="0" i="1" u="none" strike="noStrike" baseline="0" dirty="0" smtClean="0">
                <a:latin typeface="Times New Roman" panose="02020603050405020304" pitchFamily="18" charset="0"/>
              </a:rPr>
              <a:t>b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)</a:t>
            </a:r>
            <a:r>
              <a:rPr lang="ru-RU" sz="3200" b="0" i="0" u="none" strike="noStrike" baseline="0" dirty="0" smtClean="0">
                <a:latin typeface="TimesNewRomanPSMT"/>
              </a:rPr>
              <a:t>, если график </a:t>
            </a:r>
            <a:r>
              <a:rPr lang="ru-RU" sz="3200" b="0" i="1" u="none" strike="noStrike" baseline="0" dirty="0" smtClean="0">
                <a:latin typeface="Times New Roman" panose="02020603050405020304" pitchFamily="18" charset="0"/>
              </a:rPr>
              <a:t>f 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(</a:t>
            </a:r>
            <a:r>
              <a:rPr lang="ru-RU" sz="3200" b="0" i="1" u="none" strike="noStrike" baseline="0" dirty="0" smtClean="0">
                <a:latin typeface="Times New Roman" panose="02020603050405020304" pitchFamily="18" charset="0"/>
              </a:rPr>
              <a:t>x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) </a:t>
            </a:r>
            <a:r>
              <a:rPr lang="ru-RU" sz="3200" b="0" i="0" u="none" strike="noStrike" baseline="0" dirty="0" smtClean="0">
                <a:latin typeface="TimesNewRomanPSMT"/>
              </a:rPr>
              <a:t>располагается не ниже любой касательной на этом промежутке</a:t>
            </a:r>
            <a:r>
              <a:rPr lang="ru-RU" sz="3200" b="0" i="0" u="none" strike="noStrike" baseline="0" dirty="0" smtClean="0">
                <a:latin typeface="Times New Roman" panose="02020603050405020304" pitchFamily="18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162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4" y="300450"/>
            <a:ext cx="11218333" cy="22902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75" y="3831347"/>
            <a:ext cx="11194165" cy="16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5" y="776969"/>
            <a:ext cx="10905067" cy="6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058"/>
            <a:ext cx="12192000" cy="53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6" y="169931"/>
            <a:ext cx="10898292" cy="16399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3" y="2312894"/>
            <a:ext cx="11079064" cy="41201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83" y="1388533"/>
            <a:ext cx="1195914" cy="2391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883" y="1007535"/>
            <a:ext cx="1149470" cy="2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659274"/>
            <a:ext cx="11345333" cy="13199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09" y="2514500"/>
            <a:ext cx="5548650" cy="41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73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379072"/>
            <a:ext cx="11201400" cy="12674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1570279"/>
            <a:ext cx="11133667" cy="17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5" y="1000463"/>
            <a:ext cx="11793325" cy="45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03852" y="373075"/>
            <a:ext cx="6490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3.3 Асимптоты графика функции </a:t>
            </a:r>
            <a:endParaRPr lang="ru-RU" sz="3200" b="0" i="0" u="none" strike="noStrike" baseline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1201451"/>
            <a:ext cx="11116734" cy="12578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9" y="5225946"/>
            <a:ext cx="11116734" cy="15653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67" y="2550439"/>
            <a:ext cx="2608185" cy="25843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292" y="2472510"/>
            <a:ext cx="2578308" cy="2662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448" y="2465809"/>
            <a:ext cx="2894085" cy="26689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38968" y="5571067"/>
            <a:ext cx="220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8083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9" y="796065"/>
            <a:ext cx="11708018" cy="36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1096743"/>
            <a:ext cx="3451745" cy="17931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33" y="3954666"/>
            <a:ext cx="4112376" cy="9136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909" y="409067"/>
            <a:ext cx="2110050" cy="468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54" y="350467"/>
            <a:ext cx="6681826" cy="5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90" y="234532"/>
            <a:ext cx="8518351" cy="5469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970" t="8027" r="25592" b="7322"/>
          <a:stretch/>
        </p:blipFill>
        <p:spPr>
          <a:xfrm>
            <a:off x="3539065" y="931333"/>
            <a:ext cx="5787697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35"/>
            <a:ext cx="12192000" cy="18911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78" y="2644600"/>
            <a:ext cx="5509575" cy="39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68045"/>
            <a:ext cx="11345334" cy="615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372600" y="1168400"/>
            <a:ext cx="601133" cy="39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3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3" y="505609"/>
            <a:ext cx="11194132" cy="26786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2051"/>
            <a:ext cx="12192000" cy="7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3" y="0"/>
            <a:ext cx="12192000" cy="4091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3" y="4193653"/>
            <a:ext cx="3885433" cy="2597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07" y="4258733"/>
            <a:ext cx="3584895" cy="24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246534"/>
            <a:ext cx="11379200" cy="31344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33" y="3649133"/>
            <a:ext cx="5240193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1" y="1083160"/>
            <a:ext cx="11784627" cy="27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0"/>
            <a:ext cx="11912600" cy="4649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05" y="5733826"/>
            <a:ext cx="11295522" cy="8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6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81</Words>
  <Application>Microsoft Office PowerPoint</Application>
  <PresentationFormat>Широкоэкранный</PresentationFormat>
  <Paragraphs>10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TimesNewRomanPS-BoldMT</vt:lpstr>
      <vt:lpstr>TimesNewRomanPSMT</vt:lpstr>
      <vt:lpstr>Тема Office</vt:lpstr>
      <vt:lpstr>§3. Приложение пределов и производных к исследованию функции  и построению графика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§3. Приложение пределов и производных к исследованию функции  и построению графика</dc:title>
  <dc:creator>Ирина</dc:creator>
  <cp:lastModifiedBy>Ирина</cp:lastModifiedBy>
  <cp:revision>18</cp:revision>
  <dcterms:created xsi:type="dcterms:W3CDTF">2018-10-29T18:05:17Z</dcterms:created>
  <dcterms:modified xsi:type="dcterms:W3CDTF">2020-11-03T07:13:58Z</dcterms:modified>
</cp:coreProperties>
</file>