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75" r:id="rId13"/>
    <p:sldId id="265" r:id="rId14"/>
    <p:sldId id="276" r:id="rId15"/>
    <p:sldId id="277" r:id="rId16"/>
    <p:sldId id="282" r:id="rId17"/>
    <p:sldId id="278" r:id="rId18"/>
    <p:sldId id="283" r:id="rId19"/>
    <p:sldId id="279" r:id="rId20"/>
    <p:sldId id="284" r:id="rId21"/>
    <p:sldId id="266" r:id="rId22"/>
    <p:sldId id="280" r:id="rId23"/>
    <p:sldId id="281" r:id="rId24"/>
    <p:sldId id="285" r:id="rId25"/>
    <p:sldId id="267" r:id="rId26"/>
    <p:sldId id="268" r:id="rId27"/>
    <p:sldId id="269" r:id="rId28"/>
    <p:sldId id="270" r:id="rId29"/>
    <p:sldId id="286" r:id="rId30"/>
    <p:sldId id="271" r:id="rId31"/>
    <p:sldId id="287" r:id="rId32"/>
    <p:sldId id="288" r:id="rId33"/>
    <p:sldId id="289" r:id="rId34"/>
    <p:sldId id="290" r:id="rId35"/>
    <p:sldId id="272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2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38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2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9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9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48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2D2D-193F-4CB6-B4ED-D43D680674C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0735-BBE4-4641-B112-BB021A534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2.jpeg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hyperlink" Target="https://ru.wikipedia.org/wiki/1731" TargetMode="External"/><Relationship Id="rId4" Type="http://schemas.openxmlformats.org/officeDocument/2006/relationships/hyperlink" Target="https://ru.wikipedia.org/wiki/168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slide" Target="slide38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05" y="2705380"/>
            <a:ext cx="8402189" cy="8045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36" y="4286800"/>
            <a:ext cx="3712125" cy="4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6" y="0"/>
            <a:ext cx="3661911" cy="9152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03" y="218357"/>
            <a:ext cx="3399525" cy="4785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24" y="5537201"/>
            <a:ext cx="11247176" cy="11849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52" y="915283"/>
            <a:ext cx="4475847" cy="44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3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12" y="415880"/>
            <a:ext cx="507975" cy="5078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58" y="415880"/>
            <a:ext cx="1739541" cy="6010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070" y="482347"/>
            <a:ext cx="1719300" cy="5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9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46" y="604149"/>
            <a:ext cx="507975" cy="5078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62" y="559813"/>
            <a:ext cx="1739541" cy="6010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537" y="604149"/>
            <a:ext cx="1719300" cy="556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048" y="1464733"/>
            <a:ext cx="9772334" cy="3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" y="354882"/>
            <a:ext cx="3907500" cy="1220833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 rotWithShape="1">
          <a:blip r:embed="rId3"/>
          <a:srcRect l="25621" t="14721" r="13788" b="6997"/>
          <a:stretch/>
        </p:blipFill>
        <p:spPr bwMode="auto">
          <a:xfrm>
            <a:off x="610658" y="2173817"/>
            <a:ext cx="5924550" cy="4305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819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" y="354882"/>
            <a:ext cx="3907500" cy="12208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1" y="1852263"/>
            <a:ext cx="11636756" cy="44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" y="354882"/>
            <a:ext cx="3907500" cy="12208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1" y="1852263"/>
            <a:ext cx="11636756" cy="445796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46" y="431800"/>
            <a:ext cx="3382680" cy="12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0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1458" t="33828" r="17847" b="8518"/>
          <a:stretch/>
        </p:blipFill>
        <p:spPr>
          <a:xfrm>
            <a:off x="5122334" y="914400"/>
            <a:ext cx="6519334" cy="51954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79" y="914400"/>
            <a:ext cx="3382680" cy="12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9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" y="354882"/>
            <a:ext cx="3907500" cy="12208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46" y="431800"/>
            <a:ext cx="3382680" cy="12100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6" y="1967806"/>
            <a:ext cx="10363200" cy="25631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371" y="4976347"/>
            <a:ext cx="2702230" cy="9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" y="354882"/>
            <a:ext cx="3907500" cy="12208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46" y="431800"/>
            <a:ext cx="3382680" cy="12100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04" y="2004547"/>
            <a:ext cx="2702230" cy="9735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33716" t="31111" r="3498" b="8444"/>
          <a:stretch/>
        </p:blipFill>
        <p:spPr>
          <a:xfrm>
            <a:off x="4245913" y="2571814"/>
            <a:ext cx="7654834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9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" y="354882"/>
            <a:ext cx="3907500" cy="12208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46" y="562451"/>
            <a:ext cx="2643187" cy="9455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504" y="331628"/>
            <a:ext cx="2702230" cy="9735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466" y="1921934"/>
            <a:ext cx="5862520" cy="1635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558" y="3919911"/>
            <a:ext cx="5967958" cy="11031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08" y="5303904"/>
            <a:ext cx="9708459" cy="13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5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86267"/>
            <a:ext cx="6584908" cy="65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" y="354882"/>
            <a:ext cx="3907500" cy="12208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46" y="562451"/>
            <a:ext cx="2643187" cy="9455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504" y="331628"/>
            <a:ext cx="2702230" cy="9735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24" y="1818924"/>
            <a:ext cx="5967958" cy="11031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6"/>
          <a:srcRect l="33750" t="35802" r="12568" b="10741"/>
          <a:stretch/>
        </p:blipFill>
        <p:spPr>
          <a:xfrm>
            <a:off x="5173133" y="3005666"/>
            <a:ext cx="6544733" cy="36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2" y="203001"/>
            <a:ext cx="4454550" cy="17189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5139" t="9383" r="5972" b="5185"/>
          <a:stretch/>
        </p:blipFill>
        <p:spPr>
          <a:xfrm>
            <a:off x="5503333" y="643467"/>
            <a:ext cx="5960534" cy="5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3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2" y="203001"/>
            <a:ext cx="4454550" cy="17189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4" y="1901855"/>
            <a:ext cx="10279386" cy="46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6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2" y="203001"/>
            <a:ext cx="4454550" cy="17189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47" y="2237055"/>
            <a:ext cx="9639386" cy="42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2" y="203001"/>
            <a:ext cx="4454550" cy="17189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0834" t="18519" r="15139" b="10247"/>
          <a:stretch/>
        </p:blipFill>
        <p:spPr>
          <a:xfrm>
            <a:off x="6358467" y="1761067"/>
            <a:ext cx="5367867" cy="48852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979" y="3742268"/>
            <a:ext cx="3470703" cy="11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33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2" y="1881791"/>
            <a:ext cx="11438467" cy="23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6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08" y="635001"/>
            <a:ext cx="7567730" cy="10295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2" y="2053728"/>
            <a:ext cx="11108267" cy="17531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9" y="4839417"/>
            <a:ext cx="1758375" cy="498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784" y="4749801"/>
            <a:ext cx="2383680" cy="607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784" y="5758100"/>
            <a:ext cx="3399525" cy="879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053840" y="2346960"/>
            <a:ext cx="4734560" cy="701040"/>
          </a:xfrm>
          <a:prstGeom prst="rect">
            <a:avLst/>
          </a:prstGeom>
          <a:noFill/>
          <a:ln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1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1189211"/>
            <a:ext cx="11658600" cy="12162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2522057"/>
            <a:ext cx="11607800" cy="4835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21" y="3562250"/>
            <a:ext cx="1680225" cy="4785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853" y="3330816"/>
            <a:ext cx="4187013" cy="11726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202" y="4669987"/>
            <a:ext cx="8020868" cy="81206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26267" y="1515533"/>
            <a:ext cx="8763000" cy="804334"/>
          </a:xfrm>
          <a:prstGeom prst="rect">
            <a:avLst/>
          </a:prstGeom>
          <a:noFill/>
          <a:ln>
            <a:gradFill flip="none" rotWithShape="1">
              <a:gsLst>
                <a:gs pos="0">
                  <a:srgbClr val="FF0000"/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5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7" y="2719570"/>
            <a:ext cx="11582400" cy="35818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" y="695610"/>
            <a:ext cx="12192000" cy="6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736x/91/74/91/917491d1ddcca60c6c8d70b327c432b2--taylor-series-period-costumes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" y="372688"/>
            <a:ext cx="4436745" cy="53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6867" y="5923280"/>
            <a:ext cx="399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Брук </a:t>
            </a:r>
            <a:r>
              <a:rPr lang="ru-RU" b="1" dirty="0" err="1"/>
              <a:t>Те́йлор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dirty="0" smtClean="0">
                <a:hlinkClick r:id="rId4" tooltip="1685"/>
              </a:rPr>
              <a:t>1685</a:t>
            </a:r>
            <a:r>
              <a:rPr lang="ru-RU" dirty="0" smtClean="0"/>
              <a:t>—</a:t>
            </a:r>
            <a:r>
              <a:rPr lang="ru-RU" dirty="0" smtClean="0">
                <a:hlinkClick r:id="rId5" tooltip="1731"/>
              </a:rPr>
              <a:t>1731</a:t>
            </a:r>
            <a:r>
              <a:rPr lang="ru-RU" dirty="0"/>
              <a:t>) — английский математик</a:t>
            </a:r>
          </a:p>
        </p:txBody>
      </p:sp>
      <p:pic>
        <p:nvPicPr>
          <p:cNvPr id="1028" name="Picture 4" descr="https://media.springernature.com/original/springer-static/image/prt%3A978-0-387-30400-7%2F13/MediaObjects/978-0-387-30400-7_13_Part_Fig1-880_HTML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52" y="396211"/>
            <a:ext cx="4276107" cy="53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98080" y="5933440"/>
            <a:ext cx="403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Ко́лин</a:t>
            </a:r>
            <a:r>
              <a:rPr lang="ru-RU" b="1" dirty="0"/>
              <a:t> </a:t>
            </a:r>
            <a:r>
              <a:rPr lang="ru-RU" b="1" dirty="0" err="1"/>
              <a:t>Макл</a:t>
            </a:r>
            <a:r>
              <a:rPr lang="en-US" b="1" dirty="0"/>
              <a:t>ó</a:t>
            </a:r>
            <a:r>
              <a:rPr lang="ru-RU" b="1" dirty="0" err="1"/>
              <a:t>рен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en-US" u="sng" dirty="0" smtClean="0">
                <a:solidFill>
                  <a:srgbClr val="0070C0"/>
                </a:solidFill>
              </a:rPr>
              <a:t>1698</a:t>
            </a:r>
            <a:r>
              <a:rPr lang="ru-RU" u="sng" dirty="0">
                <a:solidFill>
                  <a:srgbClr val="0070C0"/>
                </a:solidFill>
              </a:rPr>
              <a:t> — </a:t>
            </a:r>
            <a:r>
              <a:rPr lang="ru-RU" u="sng" dirty="0" smtClean="0">
                <a:solidFill>
                  <a:srgbClr val="0070C0"/>
                </a:solidFill>
              </a:rPr>
              <a:t>1746</a:t>
            </a:r>
            <a:r>
              <a:rPr lang="ru-RU" dirty="0" smtClean="0"/>
              <a:t>)</a:t>
            </a:r>
            <a:r>
              <a:rPr lang="ru-RU" dirty="0"/>
              <a:t> — шотландский </a:t>
            </a:r>
            <a:r>
              <a:rPr lang="ru-RU" dirty="0" smtClean="0"/>
              <a:t>математик.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1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" y="1890478"/>
            <a:ext cx="11827933" cy="31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9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117715"/>
            <a:ext cx="11633200" cy="396839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" y="4162794"/>
            <a:ext cx="11633200" cy="12440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66" y="5702129"/>
            <a:ext cx="11667066" cy="1019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3200" y="4150600"/>
            <a:ext cx="1320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10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heslide.ru/img/thumbs/4adac53a26988651bcb546d6fd631305-800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6719"/>
            <a:ext cx="7819601" cy="586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Лагранж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40" y="507998"/>
            <a:ext cx="3549967" cy="46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361679" y="5405120"/>
            <a:ext cx="3458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Жозе́ф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Луи́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Лагра́нж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( 1736-1813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французский математик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266"/>
            <a:ext cx="12192000" cy="8472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854"/>
            <a:ext cx="12192000" cy="12685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8595"/>
            <a:ext cx="12192000" cy="34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97"/>
            <a:ext cx="12192000" cy="50449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82" y="5264785"/>
            <a:ext cx="11649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0"/>
            <a:ext cx="10433050" cy="16832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1152"/>
            <a:ext cx="12192000" cy="50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172"/>
            <a:ext cx="12192000" cy="991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2003213"/>
            <a:ext cx="11247120" cy="12496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9308"/>
            <a:ext cx="12192000" cy="720824"/>
          </a:xfrm>
          <a:prstGeom prst="rect">
            <a:avLst/>
          </a:prstGeom>
        </p:spPr>
      </p:pic>
      <p:pic>
        <p:nvPicPr>
          <p:cNvPr id="6" name="Рисунок 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275" y="6391275"/>
            <a:ext cx="466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296333" y="372687"/>
            <a:ext cx="11895667" cy="5816978"/>
            <a:chOff x="296333" y="372687"/>
            <a:chExt cx="11895667" cy="581697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96334" y="372687"/>
              <a:ext cx="11895666" cy="5447646"/>
              <a:chOff x="296334" y="372687"/>
              <a:chExt cx="11895666" cy="5447646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364067" y="372687"/>
                <a:ext cx="1182793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latin typeface="Arial" panose="020B0604020202020204" pitchFamily="34" charset="0"/>
                  </a:rPr>
                  <a:t>Брук </a:t>
                </a:r>
                <a:r>
                  <a:rPr lang="ru-RU" sz="2400" b="1" dirty="0" err="1">
                    <a:latin typeface="Arial" panose="020B0604020202020204" pitchFamily="34" charset="0"/>
                  </a:rPr>
                  <a:t>Те́йлор</a:t>
                </a:r>
                <a:r>
                  <a:rPr lang="ru-RU" sz="2400" dirty="0">
                    <a:latin typeface="Arial" panose="020B0604020202020204" pitchFamily="34" charset="0"/>
                  </a:rPr>
                  <a:t> </a:t>
                </a:r>
                <a:r>
                  <a:rPr lang="ru-RU" sz="2400" dirty="0" smtClean="0">
                    <a:latin typeface="Arial" panose="020B0604020202020204" pitchFamily="34" charset="0"/>
                  </a:rPr>
                  <a:t>(1685-1731) </a:t>
                </a:r>
                <a:r>
                  <a:rPr lang="ru-RU" sz="2400" dirty="0">
                    <a:latin typeface="Arial" panose="020B0604020202020204" pitchFamily="34" charset="0"/>
                  </a:rPr>
                  <a:t>— английский математик, именем которого называется известная </a:t>
                </a:r>
                <a:r>
                  <a:rPr lang="ru-RU" sz="2400" dirty="0" smtClean="0">
                    <a:latin typeface="Arial" panose="020B0604020202020204" pitchFamily="34" charset="0"/>
                  </a:rPr>
                  <a:t>формула, </a:t>
                </a:r>
                <a:r>
                  <a:rPr lang="ru-RU" sz="2400" dirty="0">
                    <a:latin typeface="Arial" panose="020B0604020202020204" pitchFamily="34" charset="0"/>
                  </a:rPr>
                  <a:t>выражающая значение </a:t>
                </a:r>
                <a:r>
                  <a:rPr lang="ru-RU" sz="2400" dirty="0" smtClean="0">
                    <a:latin typeface="Arial" panose="020B0604020202020204" pitchFamily="34" charset="0"/>
                  </a:rPr>
                  <a:t>функции</a:t>
                </a:r>
                <a:r>
                  <a:rPr lang="ru-RU" sz="2400" dirty="0">
                    <a:latin typeface="Arial" panose="020B0604020202020204" pitchFamily="34" charset="0"/>
                  </a:rPr>
                  <a:t> через значения всех её </a:t>
                </a:r>
                <a:r>
                  <a:rPr lang="ru-RU" sz="2400" dirty="0" smtClean="0">
                    <a:latin typeface="Arial" panose="020B0604020202020204" pitchFamily="34" charset="0"/>
                  </a:rPr>
                  <a:t>производных</a:t>
                </a:r>
                <a:r>
                  <a:rPr lang="ru-RU" sz="2400" dirty="0">
                    <a:latin typeface="Arial" panose="020B0604020202020204" pitchFamily="34" charset="0"/>
                  </a:rPr>
                  <a:t> в одной точке.</a:t>
                </a:r>
                <a:endParaRPr lang="ru-RU" sz="2400" dirty="0"/>
              </a:p>
            </p:txBody>
          </p:sp>
          <p:sp>
            <p:nvSpPr>
              <p:cNvPr id="3" name="Прямоугольник 2"/>
              <p:cNvSpPr/>
              <p:nvPr/>
            </p:nvSpPr>
            <p:spPr>
              <a:xfrm>
                <a:off x="296334" y="1573016"/>
                <a:ext cx="11717865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</a:rPr>
                  <a:t>Родился в  </a:t>
                </a:r>
                <a:r>
                  <a:rPr lang="ru-RU" dirty="0" err="1" smtClean="0">
                    <a:latin typeface="Arial" panose="020B0604020202020204" pitchFamily="34" charset="0"/>
                  </a:rPr>
                  <a:t>Эдмонтоне</a:t>
                </a:r>
                <a:r>
                  <a:rPr lang="ru-RU" dirty="0" smtClean="0">
                    <a:latin typeface="Arial" panose="020B0604020202020204" pitchFamily="34" charset="0"/>
                  </a:rPr>
                  <a:t> 18 августа 1685</a:t>
                </a:r>
                <a:r>
                  <a:rPr lang="ru-RU" dirty="0">
                    <a:latin typeface="Arial" panose="020B0604020202020204" pitchFamily="34" charset="0"/>
                  </a:rPr>
                  <a:t> </a:t>
                </a:r>
                <a:r>
                  <a:rPr lang="ru-RU" dirty="0" smtClean="0">
                    <a:latin typeface="Arial" panose="020B0604020202020204" pitchFamily="34" charset="0"/>
                  </a:rPr>
                  <a:t>года </a:t>
                </a:r>
                <a:r>
                  <a:rPr lang="ru-RU" dirty="0">
                    <a:latin typeface="Arial" panose="020B0604020202020204" pitchFamily="34" charset="0"/>
                  </a:rPr>
                  <a:t>и в </a:t>
                </a:r>
                <a:r>
                  <a:rPr lang="ru-RU" dirty="0" smtClean="0">
                    <a:latin typeface="Arial" panose="020B0604020202020204" pitchFamily="34" charset="0"/>
                  </a:rPr>
                  <a:t>1701-м </a:t>
                </a:r>
                <a:r>
                  <a:rPr lang="ru-RU" dirty="0">
                    <a:latin typeface="Arial" panose="020B0604020202020204" pitchFamily="34" charset="0"/>
                  </a:rPr>
                  <a:t>поступил в колледж св. Иоанна в </a:t>
                </a:r>
                <a:r>
                  <a:rPr lang="ru-RU" dirty="0" smtClean="0">
                    <a:latin typeface="Arial" panose="020B0604020202020204" pitchFamily="34" charset="0"/>
                  </a:rPr>
                  <a:t>Кембридже, </a:t>
                </a:r>
                <a:r>
                  <a:rPr lang="ru-RU" dirty="0">
                    <a:latin typeface="Arial" panose="020B0604020202020204" pitchFamily="34" charset="0"/>
                  </a:rPr>
                  <a:t>где он получил в </a:t>
                </a:r>
                <a:r>
                  <a:rPr lang="ru-RU" dirty="0" smtClean="0">
                    <a:latin typeface="Arial" panose="020B0604020202020204" pitchFamily="34" charset="0"/>
                  </a:rPr>
                  <a:t>1709</a:t>
                </a:r>
                <a:r>
                  <a:rPr lang="ru-RU" dirty="0">
                    <a:latin typeface="Arial" panose="020B0604020202020204" pitchFamily="34" charset="0"/>
                  </a:rPr>
                  <a:t> г. степень </a:t>
                </a:r>
                <a:r>
                  <a:rPr lang="ru-RU" dirty="0" smtClean="0">
                    <a:latin typeface="Arial" panose="020B0604020202020204" pitchFamily="34" charset="0"/>
                  </a:rPr>
                  <a:t>бакалавра, </a:t>
                </a:r>
                <a:r>
                  <a:rPr lang="ru-RU" dirty="0">
                    <a:latin typeface="Arial" panose="020B0604020202020204" pitchFamily="34" charset="0"/>
                  </a:rPr>
                  <a:t>а в </a:t>
                </a:r>
                <a:r>
                  <a:rPr lang="ru-RU" dirty="0" smtClean="0">
                    <a:latin typeface="Arial" panose="020B0604020202020204" pitchFamily="34" charset="0"/>
                  </a:rPr>
                  <a:t>1714</a:t>
                </a:r>
                <a:r>
                  <a:rPr lang="ru-RU" dirty="0">
                    <a:latin typeface="Arial" panose="020B0604020202020204" pitchFamily="34" charset="0"/>
                  </a:rPr>
                  <a:t> г. степень доктора прав. Независимо от этого он изучал математику, и уже в 1708 г. в «</a:t>
                </a:r>
                <a:r>
                  <a:rPr lang="ru-RU" dirty="0" err="1">
                    <a:latin typeface="Arial" panose="020B0604020202020204" pitchFamily="34" charset="0"/>
                  </a:rPr>
                  <a:t>Philosophical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Transactions</a:t>
                </a:r>
                <a:r>
                  <a:rPr lang="ru-RU" dirty="0">
                    <a:latin typeface="Arial" panose="020B0604020202020204" pitchFamily="34" charset="0"/>
                  </a:rPr>
                  <a:t>» появилась его статья о центре качаний. Позже в том же журнале напечатаны статьи его, относящиеся к весьма разнообразным вопросам: о полёте снарядов, о взаимодействии магнитов, о капиллярных явлениях, о сцеплении между жидкостями и твёрдыми телами. Между прочим, он показал, что среднее сечение свободной поверхности жидкости между двумя вертикальными пластинками, наклонёнными под малым углом одна к другой, есть гипербола.</a:t>
                </a:r>
              </a:p>
              <a:p>
                <a:r>
                  <a:rPr lang="ru-RU" dirty="0">
                    <a:latin typeface="Arial" panose="020B0604020202020204" pitchFamily="34" charset="0"/>
                  </a:rPr>
                  <a:t>Ему принадлежит сочинение «</a:t>
                </a:r>
                <a:r>
                  <a:rPr lang="ru-RU" dirty="0" err="1">
                    <a:latin typeface="Arial" panose="020B0604020202020204" pitchFamily="34" charset="0"/>
                  </a:rPr>
                  <a:t>New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principle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of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linear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perspective</a:t>
                </a:r>
                <a:r>
                  <a:rPr lang="ru-RU" dirty="0">
                    <a:latin typeface="Arial" panose="020B0604020202020204" pitchFamily="34" charset="0"/>
                  </a:rPr>
                  <a:t>» </a:t>
                </a:r>
                <a:r>
                  <a:rPr lang="ru-RU" dirty="0" smtClean="0">
                    <a:latin typeface="Arial" panose="020B0604020202020204" pitchFamily="34" charset="0"/>
                  </a:rPr>
                  <a:t>(1715) </a:t>
                </a:r>
                <a:r>
                  <a:rPr lang="ru-RU" dirty="0">
                    <a:latin typeface="Arial" panose="020B0604020202020204" pitchFamily="34" charset="0"/>
                  </a:rPr>
                  <a:t>и большой трактат «</a:t>
                </a:r>
                <a:r>
                  <a:rPr lang="ru-RU" dirty="0" err="1">
                    <a:latin typeface="Arial" panose="020B0604020202020204" pitchFamily="34" charset="0"/>
                  </a:rPr>
                  <a:t>Methodus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incrementorum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directa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et</a:t>
                </a:r>
                <a:r>
                  <a:rPr lang="ru-RU" dirty="0">
                    <a:latin typeface="Arial" panose="020B0604020202020204" pitchFamily="34" charset="0"/>
                  </a:rPr>
                  <a:t> </a:t>
                </a:r>
                <a:r>
                  <a:rPr lang="ru-RU" dirty="0" err="1">
                    <a:latin typeface="Arial" panose="020B0604020202020204" pitchFamily="34" charset="0"/>
                  </a:rPr>
                  <a:t>inversa</a:t>
                </a:r>
                <a:r>
                  <a:rPr lang="ru-RU" dirty="0">
                    <a:latin typeface="Arial" panose="020B0604020202020204" pitchFamily="34" charset="0"/>
                  </a:rPr>
                  <a:t>» (</a:t>
                </a:r>
                <a:r>
                  <a:rPr lang="ru-RU" dirty="0" smtClean="0">
                    <a:latin typeface="Arial" panose="020B0604020202020204" pitchFamily="34" charset="0"/>
                  </a:rPr>
                  <a:t>1715—1717), </a:t>
                </a:r>
                <a:r>
                  <a:rPr lang="ru-RU" dirty="0">
                    <a:latin typeface="Arial" panose="020B0604020202020204" pitchFamily="34" charset="0"/>
                  </a:rPr>
                  <a:t>в котором, кроме вывода его знаменитой формулы, находится теория колебания струн, в которой он приходит к тем же самым результатам, к которым впоследствии пришли Даламбер и Лагранж. Он же первый занимался теоретически вопросом об астрономической рефракции в атмосфере.</a:t>
                </a:r>
              </a:p>
              <a:p>
                <a:r>
                  <a:rPr lang="ru-RU" dirty="0">
                    <a:latin typeface="Arial" panose="020B0604020202020204" pitchFamily="34" charset="0"/>
                  </a:rPr>
                  <a:t>Обладая большими математическими способностями, он в то </a:t>
                </a:r>
                <a:r>
                  <a:rPr lang="ru-RU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же время был весьма хорошим музыкантом и успешно занимался живописью. Под конец жизни он предался исследованиям по вопросам религии и философии.</a:t>
                </a:r>
                <a:endParaRPr lang="ru-RU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" name="Прямоугольник 3"/>
            <p:cNvSpPr/>
            <p:nvPr/>
          </p:nvSpPr>
          <p:spPr>
            <a:xfrm>
              <a:off x="296333" y="5820333"/>
              <a:ext cx="117178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202122"/>
                  </a:solidFill>
                  <a:latin typeface="Arial" panose="020B0604020202020204" pitchFamily="34" charset="0"/>
                </a:rPr>
                <a:t>В 1935 г. </a:t>
              </a:r>
              <a:r>
                <a:rPr lang="ru-RU" dirty="0" smtClean="0">
                  <a:latin typeface="Arial" panose="020B0604020202020204" pitchFamily="34" charset="0"/>
                </a:rPr>
                <a:t>Международный астрономический союз</a:t>
              </a:r>
              <a:r>
                <a:rPr lang="ru-RU" dirty="0">
                  <a:solidFill>
                    <a:srgbClr val="202122"/>
                  </a:solidFill>
                  <a:latin typeface="Arial" panose="020B0604020202020204" pitchFamily="34" charset="0"/>
                </a:rPr>
                <a:t> присвоил имя Тейлора </a:t>
              </a:r>
              <a:r>
                <a:rPr lang="ru-RU" dirty="0" smtClean="0">
                  <a:latin typeface="Arial" panose="020B0604020202020204" pitchFamily="34" charset="0"/>
                </a:rPr>
                <a:t>кратеру</a:t>
              </a:r>
              <a:r>
                <a:rPr lang="ru-RU" dirty="0">
                  <a:latin typeface="Arial" panose="020B0604020202020204" pitchFamily="34" charset="0"/>
                </a:rPr>
                <a:t> на </a:t>
              </a:r>
              <a:r>
                <a:rPr lang="ru-RU" dirty="0" smtClean="0">
                  <a:latin typeface="Arial" panose="020B0604020202020204" pitchFamily="34" charset="0"/>
                </a:rPr>
                <a:t>видимой стороне Луны.</a:t>
              </a:r>
              <a:endParaRPr lang="ru-RU" dirty="0"/>
            </a:p>
          </p:txBody>
        </p:sp>
      </p:grp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836400" y="6544733"/>
            <a:ext cx="355600" cy="31326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932" y="221103"/>
            <a:ext cx="11692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Ко́лин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Маклóрен</a:t>
            </a:r>
            <a:r>
              <a:rPr lang="ru-RU" dirty="0">
                <a:latin typeface="Arial" panose="020B0604020202020204" pitchFamily="34" charset="0"/>
              </a:rPr>
              <a:t> </a:t>
            </a:r>
            <a:r>
              <a:rPr lang="ru-RU" dirty="0" smtClean="0">
                <a:latin typeface="Arial" panose="020B0604020202020204" pitchFamily="34" charset="0"/>
              </a:rPr>
              <a:t>(1698</a:t>
            </a:r>
            <a:r>
              <a:rPr lang="ru-RU" dirty="0">
                <a:latin typeface="Arial" panose="020B0604020202020204" pitchFamily="34" charset="0"/>
              </a:rPr>
              <a:t> — </a:t>
            </a:r>
            <a:r>
              <a:rPr lang="ru-RU" dirty="0" smtClean="0">
                <a:latin typeface="Arial" panose="020B0604020202020204" pitchFamily="34" charset="0"/>
              </a:rPr>
              <a:t>1746)</a:t>
            </a:r>
            <a:r>
              <a:rPr lang="ru-RU" dirty="0">
                <a:latin typeface="Arial" panose="020B0604020202020204" pitchFamily="34" charset="0"/>
              </a:rPr>
              <a:t> — шотландский </a:t>
            </a:r>
            <a:r>
              <a:rPr lang="ru-RU" dirty="0" smtClean="0">
                <a:latin typeface="Arial" panose="020B0604020202020204" pitchFamily="34" charset="0"/>
              </a:rPr>
              <a:t>математик.</a:t>
            </a:r>
            <a:endParaRPr lang="ru-RU" dirty="0"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Член </a:t>
            </a:r>
            <a:r>
              <a:rPr lang="ru-RU" dirty="0" smtClean="0">
                <a:latin typeface="Arial" panose="020B0604020202020204" pitchFamily="34" charset="0"/>
              </a:rPr>
              <a:t>Лондонского королевского общества</a:t>
            </a:r>
            <a:r>
              <a:rPr lang="ru-RU" dirty="0">
                <a:latin typeface="Arial" panose="020B0604020202020204" pitchFamily="34" charset="0"/>
              </a:rPr>
              <a:t> (</a:t>
            </a:r>
            <a:r>
              <a:rPr lang="ru-RU" dirty="0" smtClean="0">
                <a:solidFill>
                  <a:srgbClr val="202122"/>
                </a:solidFill>
                <a:latin typeface="Arial" panose="020B0604020202020204" pitchFamily="34" charset="0"/>
              </a:rPr>
              <a:t>1719).</a:t>
            </a:r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0932" y="1151467"/>
            <a:ext cx="112014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</a:rPr>
              <a:t>Рано осиротев, он был взят на попечение своим дядей, который, как и отец </a:t>
            </a:r>
            <a:r>
              <a:rPr lang="ru-RU" sz="2000" dirty="0" err="1">
                <a:latin typeface="Arial" panose="020B0604020202020204" pitchFamily="34" charset="0"/>
              </a:rPr>
              <a:t>Маклорена</a:t>
            </a:r>
            <a:r>
              <a:rPr lang="ru-RU" sz="2000" dirty="0">
                <a:latin typeface="Arial" panose="020B0604020202020204" pitchFamily="34" charset="0"/>
              </a:rPr>
              <a:t>, желал, чтобы </a:t>
            </a:r>
            <a:r>
              <a:rPr lang="ru-RU" sz="2000" dirty="0" err="1">
                <a:latin typeface="Arial" panose="020B0604020202020204" pitchFamily="34" charset="0"/>
              </a:rPr>
              <a:t>Маклорен</a:t>
            </a:r>
            <a:r>
              <a:rPr lang="ru-RU" sz="2000" dirty="0">
                <a:latin typeface="Arial" panose="020B0604020202020204" pitchFamily="34" charset="0"/>
              </a:rPr>
              <a:t> посвятил себя духовному званию. В </a:t>
            </a:r>
            <a:r>
              <a:rPr lang="ru-RU" sz="2000" dirty="0" smtClean="0">
                <a:latin typeface="Arial" panose="020B0604020202020204" pitchFamily="34" charset="0"/>
              </a:rPr>
              <a:t>1709 г</a:t>
            </a:r>
            <a:r>
              <a:rPr lang="ru-RU" sz="2000" dirty="0">
                <a:latin typeface="Arial" panose="020B0604020202020204" pitchFamily="34" charset="0"/>
              </a:rPr>
              <a:t>. поступил в </a:t>
            </a:r>
            <a:r>
              <a:rPr lang="ru-RU" sz="2000" dirty="0" smtClean="0">
                <a:latin typeface="Arial" panose="020B0604020202020204" pitchFamily="34" charset="0"/>
              </a:rPr>
              <a:t>университет г. Глазго. </a:t>
            </a:r>
            <a:r>
              <a:rPr lang="ru-RU" sz="2000" dirty="0">
                <a:latin typeface="Arial" panose="020B0604020202020204" pitchFamily="34" charset="0"/>
              </a:rPr>
              <a:t>Здесь у него развились математические способности, в возрасте 15 лет он уже открыл несколько теорем, которые и изложил впоследствии в одном из своих сочинений. В </a:t>
            </a:r>
            <a:r>
              <a:rPr lang="ru-RU" sz="2000" dirty="0" smtClean="0">
                <a:latin typeface="Arial" panose="020B0604020202020204" pitchFamily="34" charset="0"/>
              </a:rPr>
              <a:t>1717</a:t>
            </a:r>
            <a:r>
              <a:rPr lang="ru-RU" sz="2000" dirty="0">
                <a:latin typeface="Arial" panose="020B0604020202020204" pitchFamily="34" charset="0"/>
              </a:rPr>
              <a:t> г. занял по конкурсу кафедру профессора </a:t>
            </a:r>
            <a:r>
              <a:rPr lang="ru-RU" sz="2000" dirty="0" smtClean="0">
                <a:latin typeface="Arial" panose="020B0604020202020204" pitchFamily="34" charset="0"/>
              </a:rPr>
              <a:t>математики в</a:t>
            </a:r>
            <a:r>
              <a:rPr lang="ru-RU" sz="2000" dirty="0">
                <a:latin typeface="Arial" panose="020B0604020202020204" pitchFamily="34" charset="0"/>
              </a:rPr>
              <a:t> </a:t>
            </a:r>
            <a:r>
              <a:rPr lang="ru-RU" sz="2000" dirty="0" smtClean="0">
                <a:latin typeface="Arial" panose="020B0604020202020204" pitchFamily="34" charset="0"/>
              </a:rPr>
              <a:t>Абердине, </a:t>
            </a:r>
            <a:r>
              <a:rPr lang="ru-RU" sz="2000" dirty="0">
                <a:latin typeface="Arial" panose="020B0604020202020204" pitchFamily="34" charset="0"/>
              </a:rPr>
              <a:t>на которой и оставался в течение 5 лет. Затем после 3-летнего пребывания во </a:t>
            </a:r>
            <a:r>
              <a:rPr lang="ru-RU" sz="2000" dirty="0" smtClean="0">
                <a:latin typeface="Arial" panose="020B0604020202020204" pitchFamily="34" charset="0"/>
              </a:rPr>
              <a:t>Франции</a:t>
            </a:r>
            <a:r>
              <a:rPr lang="ru-RU" sz="2000" dirty="0">
                <a:latin typeface="Arial" panose="020B0604020202020204" pitchFamily="34" charset="0"/>
              </a:rPr>
              <a:t> снова получил в </a:t>
            </a:r>
            <a:r>
              <a:rPr lang="ru-RU" sz="2000" dirty="0" smtClean="0">
                <a:latin typeface="Arial" panose="020B0604020202020204" pitchFamily="34" charset="0"/>
              </a:rPr>
              <a:t>1726 г</a:t>
            </a:r>
            <a:r>
              <a:rPr lang="ru-RU" sz="2000" dirty="0">
                <a:latin typeface="Arial" panose="020B0604020202020204" pitchFamily="34" charset="0"/>
              </a:rPr>
              <a:t>. благодаря влиянию </a:t>
            </a:r>
            <a:r>
              <a:rPr lang="ru-RU" sz="2000" dirty="0" smtClean="0">
                <a:latin typeface="Arial" panose="020B0604020202020204" pitchFamily="34" charset="0"/>
              </a:rPr>
              <a:t>Ньютона</a:t>
            </a:r>
            <a:r>
              <a:rPr lang="ru-RU" sz="2000" dirty="0">
                <a:latin typeface="Arial" panose="020B0604020202020204" pitchFamily="34" charset="0"/>
              </a:rPr>
              <a:t> кафедру математики в </a:t>
            </a:r>
            <a:r>
              <a:rPr lang="ru-RU" sz="2000" dirty="0" smtClean="0">
                <a:latin typeface="Arial" panose="020B0604020202020204" pitchFamily="34" charset="0"/>
              </a:rPr>
              <a:t>Эдинбурге. </a:t>
            </a:r>
            <a:r>
              <a:rPr lang="ru-RU" sz="2000" dirty="0">
                <a:latin typeface="Arial" panose="020B0604020202020204" pitchFamily="34" charset="0"/>
              </a:rPr>
              <a:t>В </a:t>
            </a:r>
            <a:r>
              <a:rPr lang="ru-RU" sz="2000" dirty="0" smtClean="0">
                <a:latin typeface="Arial" panose="020B0604020202020204" pitchFamily="34" charset="0"/>
              </a:rPr>
              <a:t>1724 </a:t>
            </a:r>
            <a:r>
              <a:rPr lang="ru-RU" sz="2000" dirty="0">
                <a:latin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</a:rPr>
              <a:t>Маклорен</a:t>
            </a:r>
            <a:r>
              <a:rPr lang="ru-RU" sz="2000" dirty="0">
                <a:latin typeface="Arial" panose="020B0604020202020204" pitchFamily="34" charset="0"/>
              </a:rPr>
              <a:t> получил от </a:t>
            </a:r>
            <a:r>
              <a:rPr lang="ru-RU" sz="2000" dirty="0" smtClean="0">
                <a:latin typeface="Arial" panose="020B0604020202020204" pitchFamily="34" charset="0"/>
              </a:rPr>
              <a:t>Парижской академии наук</a:t>
            </a:r>
            <a:r>
              <a:rPr lang="ru-RU" sz="2000" dirty="0">
                <a:latin typeface="Arial" panose="020B0604020202020204" pitchFamily="34" charset="0"/>
              </a:rPr>
              <a:t> премию за работу по вопросу, относящемуся к падению тел, а в </a:t>
            </a:r>
            <a:r>
              <a:rPr lang="ru-RU" sz="2000" dirty="0" smtClean="0">
                <a:latin typeface="Arial" panose="020B0604020202020204" pitchFamily="34" charset="0"/>
              </a:rPr>
              <a:t>1740</a:t>
            </a:r>
            <a:r>
              <a:rPr lang="ru-RU" sz="2000" dirty="0">
                <a:latin typeface="Arial" panose="020B0604020202020204" pitchFamily="34" charset="0"/>
              </a:rPr>
              <a:t> г. та же академия постановила разделить премию за лучшее сочинение о приливе и отливе между ним, </a:t>
            </a:r>
            <a:r>
              <a:rPr lang="ru-RU" sz="2000" dirty="0" smtClean="0">
                <a:latin typeface="Arial" panose="020B0604020202020204" pitchFamily="34" charset="0"/>
              </a:rPr>
              <a:t>Даниилом Бернулли</a:t>
            </a:r>
            <a:r>
              <a:rPr lang="ru-RU" sz="2000" dirty="0">
                <a:latin typeface="Arial" panose="020B0604020202020204" pitchFamily="34" charset="0"/>
              </a:rPr>
              <a:t> и </a:t>
            </a:r>
            <a:r>
              <a:rPr lang="ru-RU" sz="2000" dirty="0" smtClean="0">
                <a:latin typeface="Arial" panose="020B0604020202020204" pitchFamily="34" charset="0"/>
              </a:rPr>
              <a:t>Эйлером. </a:t>
            </a:r>
            <a:r>
              <a:rPr lang="ru-RU" sz="2000" dirty="0">
                <a:latin typeface="Arial" panose="020B0604020202020204" pitchFamily="34" charset="0"/>
              </a:rPr>
              <a:t>Его работа на эту тему была озаглавлена «</a:t>
            </a:r>
            <a:r>
              <a:rPr lang="ru-RU" sz="2000" dirty="0" err="1">
                <a:latin typeface="Arial" panose="020B0604020202020204" pitchFamily="34" charset="0"/>
              </a:rPr>
              <a:t>De</a:t>
            </a:r>
            <a:r>
              <a:rPr lang="ru-RU" sz="2000" dirty="0">
                <a:latin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</a:rPr>
              <a:t>causa</a:t>
            </a:r>
            <a:r>
              <a:rPr lang="ru-RU" sz="2000" dirty="0">
                <a:latin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</a:rPr>
              <a:t>physica</a:t>
            </a:r>
            <a:r>
              <a:rPr lang="ru-RU" sz="2000" dirty="0">
                <a:latin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</a:rPr>
              <a:t>fluxiis</a:t>
            </a:r>
            <a:r>
              <a:rPr lang="ru-RU" sz="2000" dirty="0">
                <a:latin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</a:rPr>
              <a:t>et</a:t>
            </a:r>
            <a:r>
              <a:rPr lang="ru-RU" sz="2000" dirty="0">
                <a:latin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</a:rPr>
              <a:t>refluxiis</a:t>
            </a:r>
            <a:r>
              <a:rPr lang="ru-RU" sz="2000" dirty="0">
                <a:latin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</a:rPr>
              <a:t>maris</a:t>
            </a:r>
            <a:r>
              <a:rPr lang="ru-RU" sz="2000" dirty="0">
                <a:latin typeface="Arial" panose="020B0604020202020204" pitchFamily="34" charset="0"/>
              </a:rPr>
              <a:t>».</a:t>
            </a:r>
          </a:p>
          <a:p>
            <a:r>
              <a:rPr lang="ru-RU" sz="2000" dirty="0">
                <a:latin typeface="Arial" panose="020B0604020202020204" pitchFamily="34" charset="0"/>
              </a:rPr>
              <a:t>В </a:t>
            </a:r>
            <a:r>
              <a:rPr lang="ru-RU" sz="2000" dirty="0" smtClean="0">
                <a:latin typeface="Arial" panose="020B0604020202020204" pitchFamily="34" charset="0"/>
              </a:rPr>
              <a:t>1719</a:t>
            </a:r>
            <a:r>
              <a:rPr lang="ru-RU" sz="2000" dirty="0">
                <a:latin typeface="Arial" panose="020B0604020202020204" pitchFamily="34" charset="0"/>
              </a:rPr>
              <a:t> </a:t>
            </a:r>
            <a:r>
              <a:rPr lang="ru-RU" sz="2000" dirty="0" err="1">
                <a:latin typeface="Arial" panose="020B0604020202020204" pitchFamily="34" charset="0"/>
              </a:rPr>
              <a:t>Маклорен</a:t>
            </a:r>
            <a:r>
              <a:rPr lang="ru-RU" sz="2000" dirty="0">
                <a:latin typeface="Arial" panose="020B0604020202020204" pitchFamily="34" charset="0"/>
              </a:rPr>
              <a:t> был избран в члены </a:t>
            </a:r>
            <a:r>
              <a:rPr lang="ru-RU" sz="2000" u="sng" dirty="0" smtClean="0">
                <a:latin typeface="Arial" panose="020B0604020202020204" pitchFamily="34" charset="0"/>
              </a:rPr>
              <a:t>Лондонского </a:t>
            </a:r>
            <a:r>
              <a:rPr lang="ru-RU" sz="2000" u="sng" dirty="0" err="1" smtClean="0">
                <a:latin typeface="Arial" panose="020B0604020202020204" pitchFamily="34" charset="0"/>
              </a:rPr>
              <a:t>королеского</a:t>
            </a:r>
            <a:r>
              <a:rPr lang="ru-RU" sz="2000" u="sng" dirty="0" smtClean="0">
                <a:latin typeface="Arial" panose="020B0604020202020204" pitchFamily="34" charset="0"/>
              </a:rPr>
              <a:t> общества</a:t>
            </a:r>
            <a:r>
              <a:rPr lang="ru-RU" sz="2000" dirty="0" smtClean="0">
                <a:latin typeface="Arial" panose="020B0604020202020204" pitchFamily="34" charset="0"/>
              </a:rPr>
              <a:t>. </a:t>
            </a:r>
            <a:endParaRPr lang="ru-RU" sz="20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Управляющая кнопка: домой 4">
            <a:hlinkClick r:id="rId2" action="ppaction://hlinksldjump" highlightClick="1"/>
          </p:cNvPr>
          <p:cNvSpPr/>
          <p:nvPr/>
        </p:nvSpPr>
        <p:spPr>
          <a:xfrm>
            <a:off x="11836400" y="6544733"/>
            <a:ext cx="355600" cy="31326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07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6" y="2302933"/>
            <a:ext cx="11768694" cy="23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27727"/>
            <a:ext cx="11328400" cy="37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9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2180934"/>
            <a:ext cx="11472334" cy="26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3860458"/>
            <a:ext cx="10686634" cy="688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018572"/>
            <a:ext cx="7467600" cy="4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4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4" y="564900"/>
            <a:ext cx="11175451" cy="18166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" y="3653115"/>
            <a:ext cx="11607799" cy="15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26" y="575734"/>
            <a:ext cx="3661911" cy="9152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303" y="878316"/>
            <a:ext cx="3399525" cy="47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26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48</Words>
  <Application>Microsoft Office PowerPoint</Application>
  <PresentationFormat>Широкоэкранный</PresentationFormat>
  <Paragraphs>14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</dc:creator>
  <cp:lastModifiedBy>Ирина</cp:lastModifiedBy>
  <cp:revision>22</cp:revision>
  <dcterms:created xsi:type="dcterms:W3CDTF">2018-11-05T18:04:47Z</dcterms:created>
  <dcterms:modified xsi:type="dcterms:W3CDTF">2020-11-24T14:10:06Z</dcterms:modified>
</cp:coreProperties>
</file>