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tyJ8FKgO2dcxpO3SgFndbNFPPC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1-14T05:36:38.108" idx="2">
    <p:pos x="10" y="10"/>
    <p:text>1. OAA, OAS
2. What window?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YuoNtn8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c/NzMwNDUzNTY2MTEy?cjc=5k3h3s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246909"/>
            <a:ext cx="9144000" cy="226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0"/>
              <a:buFont typeface="Times New Roman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DSP Challenge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Fall 2024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406400" y="258618"/>
            <a:ext cx="1090814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Objective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72656" y="1154547"/>
            <a:ext cx="1056639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you are asked to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</a:t>
            </a: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filter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</a:t>
            </a: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loudspeaker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enhance its reproduced audio quality with improved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 frequency extension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broadband response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2469779" y="2834746"/>
            <a:ext cx="6995503" cy="2453075"/>
            <a:chOff x="1064110" y="1384654"/>
            <a:chExt cx="6995503" cy="2453075"/>
          </a:xfrm>
        </p:grpSpPr>
        <p:pic>
          <p:nvPicPr>
            <p:cNvPr id="93" name="Google Shape;9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88955" y="1564654"/>
              <a:ext cx="5970658" cy="2273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"/>
            <p:cNvSpPr/>
            <p:nvPr/>
          </p:nvSpPr>
          <p:spPr>
            <a:xfrm>
              <a:off x="3503691" y="2072367"/>
              <a:ext cx="950614" cy="11758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299703" y="2337560"/>
              <a:ext cx="716733" cy="8309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l="71884" t="37739" r="16649" b="30474"/>
            <a:stretch/>
          </p:blipFill>
          <p:spPr>
            <a:xfrm>
              <a:off x="3503691" y="2278932"/>
              <a:ext cx="950614" cy="1003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2"/>
            <p:cNvPicPr preferRelativeResize="0"/>
            <p:nvPr/>
          </p:nvPicPr>
          <p:blipFill rotWithShape="1">
            <a:blip r:embed="rId3">
              <a:alphaModFix/>
            </a:blip>
            <a:srcRect l="25768" t="20938" r="59676" b="26183"/>
            <a:stretch/>
          </p:blipFill>
          <p:spPr>
            <a:xfrm>
              <a:off x="6301178" y="2022835"/>
              <a:ext cx="869133" cy="1201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"/>
            <p:cNvSpPr/>
            <p:nvPr/>
          </p:nvSpPr>
          <p:spPr>
            <a:xfrm>
              <a:off x="5095351" y="1421836"/>
              <a:ext cx="869133" cy="1201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82084" y="1384654"/>
              <a:ext cx="869133" cy="1201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2"/>
            <p:cNvPicPr preferRelativeResize="0"/>
            <p:nvPr/>
          </p:nvPicPr>
          <p:blipFill rotWithShape="1">
            <a:blip r:embed="rId3">
              <a:alphaModFix/>
            </a:blip>
            <a:srcRect l="824" r="82495" b="50475"/>
            <a:stretch/>
          </p:blipFill>
          <p:spPr>
            <a:xfrm>
              <a:off x="1064110" y="1996505"/>
              <a:ext cx="995990" cy="11257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2"/>
            <p:cNvSpPr/>
            <p:nvPr/>
          </p:nvSpPr>
          <p:spPr>
            <a:xfrm>
              <a:off x="3377700" y="2230731"/>
              <a:ext cx="1380957" cy="1017461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E8D34B5-B2EF-0AF2-5BEF-0B3DD830205B}"/>
              </a:ext>
            </a:extLst>
          </p:cNvPr>
          <p:cNvGrpSpPr/>
          <p:nvPr/>
        </p:nvGrpSpPr>
        <p:grpSpPr>
          <a:xfrm>
            <a:off x="637952" y="3196783"/>
            <a:ext cx="10773865" cy="831145"/>
            <a:chOff x="665660" y="3376016"/>
            <a:chExt cx="10773865" cy="831145"/>
          </a:xfrm>
        </p:grpSpPr>
        <p:sp>
          <p:nvSpPr>
            <p:cNvPr id="115" name="Google Shape;115;p3"/>
            <p:cNvSpPr txBox="1"/>
            <p:nvPr/>
          </p:nvSpPr>
          <p:spPr>
            <a:xfrm>
              <a:off x="706991" y="3376016"/>
              <a:ext cx="10722600" cy="83114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283" t="-2205" r="-282" b="-882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38B426A-1F7E-F0BB-6F9F-85D2264F4739}"/>
                </a:ext>
              </a:extLst>
            </p:cNvPr>
            <p:cNvSpPr/>
            <p:nvPr/>
          </p:nvSpPr>
          <p:spPr>
            <a:xfrm>
              <a:off x="665660" y="3376016"/>
              <a:ext cx="10773865" cy="338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3" name="Google Shape;113;p3"/>
          <p:cNvSpPr txBox="1"/>
          <p:nvPr/>
        </p:nvSpPr>
        <p:spPr>
          <a:xfrm>
            <a:off x="665660" y="2447464"/>
            <a:ext cx="9097175" cy="338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34" t="-5453" b="-236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4" name="Google Shape;114;p3"/>
          <p:cNvSpPr txBox="1"/>
          <p:nvPr/>
        </p:nvSpPr>
        <p:spPr>
          <a:xfrm>
            <a:off x="665661" y="2885226"/>
            <a:ext cx="10187066" cy="5847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98" t="-4164" b="-1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614219" y="41574"/>
            <a:ext cx="1090814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provided at </a:t>
            </a: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44.1 kHz sampling rate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Loudspeaker white noise input signal: input_white_noise.wav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Microphone output (white noise): output_white_noise.wav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Microphone output (music signal): output_music.wav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 frequency response specification</a:t>
            </a:r>
            <a:r>
              <a:rPr lang="en-US" altLang="zh-TW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desired_frequency_response.npy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56431" y="1796474"/>
            <a:ext cx="82197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37952" y="3906987"/>
            <a:ext cx="1088441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Grading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 (40% )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ranking based on the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Square Error (MSE)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magnitude of the compensated and desired FRFs and the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Perceptual Evaluation of the Audio Quality (PEAQ)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compensated signal. The ranking is updated daily.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(60%)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formulation of your proposed approaches, result presentation and discussions, conclusions.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158019" y="234269"/>
            <a:ext cx="37080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FRF &amp; FIR estimates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62451" y="4184406"/>
            <a:ext cx="7911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Short-time Fourier transform (STFT) : Overlap + windowing + zero padding + FFT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325" y="3522663"/>
            <a:ext cx="3790950" cy="379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4"/>
          <p:cNvGrpSpPr/>
          <p:nvPr/>
        </p:nvGrpSpPr>
        <p:grpSpPr>
          <a:xfrm>
            <a:off x="425450" y="1290638"/>
            <a:ext cx="9133254" cy="2065337"/>
            <a:chOff x="-10815" y="1283425"/>
            <a:chExt cx="9133254" cy="2065337"/>
          </a:xfrm>
        </p:grpSpPr>
        <p:sp>
          <p:nvSpPr>
            <p:cNvPr id="127" name="Google Shape;127;p4"/>
            <p:cNvSpPr/>
            <p:nvPr/>
          </p:nvSpPr>
          <p:spPr>
            <a:xfrm>
              <a:off x="1027758" y="1505860"/>
              <a:ext cx="1231794" cy="584775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Windowing+ Overlap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027758" y="2546497"/>
              <a:ext cx="1231794" cy="584775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Windowing+ Overlap</a:t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69423" y="1974365"/>
              <a:ext cx="846387" cy="584775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191540" y="1975543"/>
              <a:ext cx="846387" cy="584775"/>
            </a:xfrm>
            <a:prstGeom prst="rect">
              <a:avLst/>
            </a:prstGeom>
            <a:solidFill>
              <a:srgbClr val="B30D9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IFFT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1" name="Google Shape;131;p4"/>
            <p:cNvCxnSpPr/>
            <p:nvPr/>
          </p:nvCxnSpPr>
          <p:spPr>
            <a:xfrm>
              <a:off x="505431" y="2838940"/>
              <a:ext cx="52899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2" name="Google Shape;132;p4"/>
            <p:cNvCxnSpPr>
              <a:endCxn id="130" idx="1"/>
            </p:cNvCxnSpPr>
            <p:nvPr/>
          </p:nvCxnSpPr>
          <p:spPr>
            <a:xfrm rot="10800000" flipH="1">
              <a:off x="6815940" y="2267931"/>
              <a:ext cx="375600" cy="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lgDash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300373" y="1754506"/>
              <a:ext cx="669050" cy="38212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lgDash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 rot="10800000" flipH="1">
              <a:off x="5279561" y="2435332"/>
              <a:ext cx="673999" cy="459278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lgDash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135" name="Google Shape;13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59517" y="2090634"/>
              <a:ext cx="723900" cy="360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0815" y="1600925"/>
              <a:ext cx="552450" cy="379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2539" y="2610054"/>
              <a:ext cx="495300" cy="379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424785" y="1283425"/>
              <a:ext cx="914400" cy="417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434310" y="2931250"/>
              <a:ext cx="704850" cy="417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646189" y="2064282"/>
              <a:ext cx="476250" cy="398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4"/>
            <p:cNvSpPr/>
            <p:nvPr/>
          </p:nvSpPr>
          <p:spPr>
            <a:xfrm>
              <a:off x="2650284" y="1505860"/>
              <a:ext cx="1231794" cy="584775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Zero padding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650284" y="2535503"/>
              <a:ext cx="1231794" cy="584775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Zero padding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438123" y="1505859"/>
              <a:ext cx="846387" cy="584775"/>
            </a:xfrm>
            <a:prstGeom prst="rect">
              <a:avLst/>
            </a:prstGeom>
            <a:solidFill>
              <a:srgbClr val="B30D9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FFT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438123" y="2546497"/>
              <a:ext cx="846387" cy="584775"/>
            </a:xfrm>
            <a:prstGeom prst="rect">
              <a:avLst/>
            </a:prstGeom>
            <a:solidFill>
              <a:srgbClr val="B30D9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FFT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5" name="Google Shape;145;p4"/>
            <p:cNvCxnSpPr/>
            <p:nvPr/>
          </p:nvCxnSpPr>
          <p:spPr>
            <a:xfrm>
              <a:off x="505431" y="1801631"/>
              <a:ext cx="52899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8037927" y="2263514"/>
              <a:ext cx="52899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7" name="Google Shape;147;p4"/>
            <p:cNvCxnSpPr>
              <a:stCxn id="127" idx="3"/>
              <a:endCxn id="141" idx="1"/>
            </p:cNvCxnSpPr>
            <p:nvPr/>
          </p:nvCxnSpPr>
          <p:spPr>
            <a:xfrm>
              <a:off x="2259552" y="1798247"/>
              <a:ext cx="39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2267253" y="2854934"/>
              <a:ext cx="39073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" name="Google Shape;149;p4"/>
            <p:cNvCxnSpPr>
              <a:endCxn id="143" idx="1"/>
            </p:cNvCxnSpPr>
            <p:nvPr/>
          </p:nvCxnSpPr>
          <p:spPr>
            <a:xfrm rot="10800000" flipH="1">
              <a:off x="3882223" y="1798247"/>
              <a:ext cx="5559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 rot="10800000" flipH="1">
              <a:off x="3882077" y="2854934"/>
              <a:ext cx="556045" cy="9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51" name="Google Shape;151;p4"/>
          <p:cNvSpPr/>
          <p:nvPr/>
        </p:nvSpPr>
        <p:spPr>
          <a:xfrm>
            <a:off x="1270843" y="1287265"/>
            <a:ext cx="4542086" cy="2066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211316" y="912542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STFT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416147" y="4635878"/>
            <a:ext cx="8959724" cy="1555750"/>
            <a:chOff x="362451" y="4708191"/>
            <a:chExt cx="8959724" cy="1555750"/>
          </a:xfrm>
        </p:grpSpPr>
        <p:pic>
          <p:nvPicPr>
            <p:cNvPr id="154" name="Google Shape;154;p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62451" y="4708191"/>
              <a:ext cx="8496300" cy="155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331325" y="5502740"/>
              <a:ext cx="2990850" cy="26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" name="Google Shape;15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6147" y="5811241"/>
            <a:ext cx="2362200" cy="45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 descr="Short-time Fourier transform (STFT) overview. | Download Scientific Diagram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089557" y="424571"/>
            <a:ext cx="6012887" cy="582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406695" y="489674"/>
            <a:ext cx="11618527" cy="299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本作業於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classroom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進行繳交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</a:t>
            </a:r>
            <a:r>
              <a:rPr lang="zh-TW" alt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盡早開始做</a:t>
            </a:r>
            <a:r>
              <a:rPr lang="en-US" sz="1800" dirty="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。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連結如下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https://classroom.google.com/c/NzMwNDUzNTY2MTEy?cjc=5k3h3sf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請同學由此連結加入本課程，於</a:t>
            </a:r>
            <a:r>
              <a:rPr lang="en-US" sz="18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課堂作業區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進行作業上傳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3250" marR="0" lvl="0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所有</a:t>
            </a:r>
            <a:r>
              <a:rPr lang="en-US" sz="1800" b="1" i="0" u="none" strike="noStrik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題目檔案</a:t>
            </a:r>
            <a:r>
              <a:rPr lang="en-US" sz="1800" i="0" u="none" strike="noStrik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於eeclass中宣布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3250" marR="0" lvl="0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請將檔名【</a:t>
            </a:r>
            <a:r>
              <a:rPr lang="en-US" sz="1800" b="1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output_</a:t>
            </a:r>
            <a:r>
              <a:rPr lang="en-US" sz="1800" b="1" i="0" u="none" strike="noStrik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music_compensated</a:t>
            </a:r>
            <a:r>
              <a:rPr lang="en-US" altLang="zh-TW" sz="1800" b="1" i="0" u="none" strike="noStrik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1800" b="1" i="0" u="none" strike="noStrik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sz="1800" b="1" i="0" u="none" strike="noStrik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.wav</a:t>
            </a:r>
            <a:r>
              <a:rPr lang="en-US" sz="1800" b="0" i="0" u="none" strike="noStrik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】(Time duration</a:t>
            </a:r>
            <a:r>
              <a:rPr lang="en-US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7s</a:t>
            </a:r>
            <a:r>
              <a:rPr lang="en-US" sz="1800" b="0" i="0" u="none" strike="noStrik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Sampling rate: 44.1k </a:t>
            </a:r>
            <a:r>
              <a:rPr lang="en-US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lang="en-US" sz="1800" b="0" i="0" u="none" strike="noStrik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z)</a:t>
            </a:r>
            <a:endParaRPr dirty="0"/>
          </a:p>
          <a:p>
            <a:pPr marL="31750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繳交至課程作業區【</a:t>
            </a:r>
            <a:r>
              <a:rPr lang="en-US" sz="1800" b="1" i="0" u="none" strike="noStrik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Challenge</a:t>
            </a:r>
            <a:r>
              <a:rPr lang="en-US" sz="1800" b="0" i="0" u="none" strike="noStrik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】</a:t>
            </a:r>
            <a:endParaRPr lang="zh-TW" altLang="en-US"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000"/>
              </a:spcBef>
            </a:pPr>
            <a:br>
              <a:rPr lang="zh-TW" altLang="en-US"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TW" sz="2400" b="1" i="0" u="none" strike="noStrik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400" b="1" i="0" u="sng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音檔分數會於</a:t>
            </a:r>
            <a:r>
              <a:rPr lang="en-US" altLang="zh-TW" sz="2400" b="1" u="sng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lang="en-US" altLang="zh-TW" sz="2400" b="1" i="0" u="sng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/02-12/20</a:t>
            </a:r>
            <a:r>
              <a:rPr lang="zh-TW" altLang="en-US" sz="2400" b="1" i="0" u="sng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每天</a:t>
            </a:r>
            <a:r>
              <a:rPr lang="en-US" altLang="zh-TW" sz="2400" b="1" i="0" u="sng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18:00</a:t>
            </a:r>
            <a:r>
              <a:rPr lang="zh-TW" altLang="en-US" sz="2400" b="1" i="0" u="sng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更新至公告中，請同學再自行確認！</a:t>
            </a:r>
            <a:endParaRPr lang="zh-TW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0205" y="3556636"/>
            <a:ext cx="7811590" cy="2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8938" y="881269"/>
            <a:ext cx="4982817" cy="4982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276</Words>
  <Application>Microsoft Office PowerPoint</Application>
  <PresentationFormat>寬螢幕</PresentationFormat>
  <Paragraphs>32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Noto Sans Symbols</vt:lpstr>
      <vt:lpstr>Microsoft JhengHei</vt:lpstr>
      <vt:lpstr>PMingLiU</vt:lpstr>
      <vt:lpstr>Arial</vt:lpstr>
      <vt:lpstr>Calibri</vt:lpstr>
      <vt:lpstr>Times New Roman</vt:lpstr>
      <vt:lpstr>Office Theme</vt:lpstr>
      <vt:lpstr>The DSP Challenge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KungFan-Jie</dc:creator>
  <cp:lastModifiedBy>王祉硯</cp:lastModifiedBy>
  <cp:revision>5</cp:revision>
  <dcterms:created xsi:type="dcterms:W3CDTF">2023-12-11T05:47:49Z</dcterms:created>
  <dcterms:modified xsi:type="dcterms:W3CDTF">2024-11-15T09:24:08Z</dcterms:modified>
</cp:coreProperties>
</file>