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71" r:id="rId6"/>
    <p:sldId id="270" r:id="rId7"/>
    <p:sldId id="263" r:id="rId8"/>
    <p:sldId id="267" r:id="rId9"/>
    <p:sldId id="272" r:id="rId10"/>
    <p:sldId id="262" r:id="rId11"/>
    <p:sldId id="268" r:id="rId12"/>
    <p:sldId id="265" r:id="rId13"/>
    <p:sldId id="275" r:id="rId14"/>
    <p:sldId id="273" r:id="rId15"/>
    <p:sldId id="27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7402021-376E-483D-942A-88DEBBB5DE9E}">
          <p14:sldIdLst>
            <p14:sldId id="256"/>
          </p14:sldIdLst>
        </p14:section>
        <p14:section name="Raw Images" id="{0A3A4173-0363-436A-80CA-B7BC434785A3}">
          <p14:sldIdLst>
            <p14:sldId id="258"/>
            <p14:sldId id="257"/>
            <p14:sldId id="259"/>
          </p14:sldIdLst>
        </p14:section>
        <p14:section name="Loss" id="{75B295BB-584D-47C8-9434-CC38702EF786}">
          <p14:sldIdLst/>
        </p14:section>
        <p14:section name="Fitting" id="{4452410E-BCC9-4F5D-9DC8-20CB1E719040}">
          <p14:sldIdLst>
            <p14:sldId id="271"/>
            <p14:sldId id="270"/>
          </p14:sldIdLst>
        </p14:section>
        <p14:section name="Preprocessing" id="{0B2C238C-B9B4-4416-BA6A-28114CA0DEBA}">
          <p14:sldIdLst>
            <p14:sldId id="263"/>
            <p14:sldId id="267"/>
            <p14:sldId id="272"/>
            <p14:sldId id="262"/>
            <p14:sldId id="268"/>
          </p14:sldIdLst>
        </p14:section>
        <p14:section name="Result" id="{E5654294-01AA-4939-AA83-FCF4800789F1}">
          <p14:sldIdLst>
            <p14:sldId id="265"/>
            <p14:sldId id="275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79" autoAdjust="0"/>
  </p:normalViewPr>
  <p:slideViewPr>
    <p:cSldViewPr snapToGrid="0">
      <p:cViewPr varScale="1">
        <p:scale>
          <a:sx n="50" d="100"/>
          <a:sy n="50" d="100"/>
        </p:scale>
        <p:origin x="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B1E2EA-270D-67B2-0D03-CE6E1C98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1FDF1A-163D-5845-8BC7-DBFFE9969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817DAE-48FB-125D-4A44-2EAE9FBC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6F7E73-9516-D6A9-0498-CDEEA95C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12F5D0-DF28-B357-8F05-AB6D3585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43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3AA27-A964-F977-F187-65464BCE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3F1AA9-A7D8-8144-1F87-A7FE68C35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5F69B4-DE05-C87F-FBEE-5CF1CCED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C3B911-EB8D-16C1-D67E-2CB08CFA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68DBBF-588A-48BA-90BE-17A25EE4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24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7A0BBF-E28E-1457-FAA8-F25328FC0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FB04A7-C0D7-FCA7-57AC-2350B56A0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71CBE-7CED-8358-B975-186350E6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1CC84-3C2A-AA79-4FFE-983CFFD0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D529F2-F6B8-3FBC-A00E-A49476C5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95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508CF-FC03-9A49-B561-4CC8FAD4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7A20B3-EF89-59F4-913E-2911F807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CA16AB-DE32-7736-2341-A510EABC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BEDEC-682E-88DA-AD43-7227F11B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D033B-7BFC-2B6B-5BA3-3FBA2919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00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1A1D7-FA31-82A8-757D-5AA0479E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16E0F7-A8B8-7559-86F5-E934769D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611604-966D-1942-9259-718A8B0B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1554C1-BD28-50AC-E0C1-0BC66257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FD10C2-48F2-FDB2-7596-7FF78616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12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3C0CA-6FCA-A68D-BCF6-AE15E2A2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68659-29D6-648C-284B-5A17766FF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7D5C8-2C4E-E10A-AF27-52738B39A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118BF2-3594-FD50-B1C3-80D9F690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CC8582-DD4E-D846-36FA-DF8228E6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91DE49-E588-6042-C529-D0604EE3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32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22363-AF1F-1DAB-08EB-96B0E307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C9E5CF-73F2-141E-9A52-986334C2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8DEC57-79A5-D507-B3EC-16BE67B4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4BDA261-87AC-3F94-67DF-2020E27F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BD93F1-00DA-0A8E-CDCA-79DEC9668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912CD4E-9C6C-8178-8CF3-BC74125B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A85F64-0C75-BEB1-5DA5-DABBFD17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06071C-706D-9719-6CC8-BCA47AB0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39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EC616-8628-672D-3714-B0D2CBFC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1C6139-94A0-1C92-77FA-A09AF5FB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CEEA9F7-96FB-CCF8-4662-3971F894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969492-E251-BE14-7141-0D91B14D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40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27E42F-0B46-258B-EEF4-02D5976B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D049C2-03BC-8E31-38D2-2847E4EB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3A8879-DEA7-D4AB-B634-D159DD76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85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B5FD4-C3DD-BCD2-9C07-C3C67A50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D48035-0A27-11F1-5F02-75FDD067E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287B0A-2174-AF03-4862-06534E1D1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C4FC9C-DDC8-5FB3-FB64-B11E4922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CF9CD1-BEFA-4052-373C-94EE6BBC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42E620-3CAE-7F01-FF30-F341326F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88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49850-FBD0-C024-4B0F-F4DB630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5C0EAC-F5CE-2657-E6F0-18E6BA889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27B854-6C0F-3B17-44D1-21A312C16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7D8FC6-64D1-A8D2-047E-961BCC29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05AFF5-5533-CD27-0181-C3025195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C7740A-4EE5-1B83-1900-F4C9D64A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627996C-4378-48BD-4D92-54BB02FBB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445172-BCB7-6F65-9625-19D8B29C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DD86A-65AF-6796-B5EF-280C513C3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39AA5-40B1-4162-8727-3A7730DA8005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86048-E1AF-59A8-03A3-52A1FB67C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293250-E368-17CC-97DC-98B5920EA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FD2D-13E5-489D-906E-C0E747A37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27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FF57E-E197-0E61-88C6-973E04D58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MRI Course 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8159D2-7DDE-845A-9CD2-2F0508E38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四電機四甲 </a:t>
            </a:r>
            <a:r>
              <a:rPr lang="en-US" altLang="zh-TW" dirty="0"/>
              <a:t>B10907034 </a:t>
            </a:r>
            <a:r>
              <a:rPr lang="zh-TW" altLang="en-US" dirty="0"/>
              <a:t>王信舜</a:t>
            </a:r>
          </a:p>
        </p:txBody>
      </p:sp>
    </p:spTree>
    <p:extLst>
      <p:ext uri="{BB962C8B-B14F-4D97-AF65-F5344CB8AC3E}">
        <p14:creationId xmlns:p14="http://schemas.microsoft.com/office/powerpoint/2010/main" val="346825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1F5C1-88D4-344E-0CAF-ED99C2D1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Mean</a:t>
            </a:r>
            <a:r>
              <a:rPr lang="zh-TW" altLang="en-US" dirty="0"/>
              <a:t>小於一定值</a:t>
            </a:r>
            <a:r>
              <a:rPr lang="en-US" altLang="zh-TW" dirty="0"/>
              <a:t>, </a:t>
            </a:r>
            <a:r>
              <a:rPr lang="zh-TW" altLang="en-US" dirty="0"/>
              <a:t>該</a:t>
            </a:r>
            <a:r>
              <a:rPr lang="en-US" altLang="zh-TW" dirty="0"/>
              <a:t>pixel value=1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E6B28F-9301-A8E8-DC73-90DDEDB0B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692547" y="2726572"/>
                <a:ext cx="6061911" cy="2621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&lt;100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2,…,12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E6B28F-9301-A8E8-DC73-90DDEDB0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692547" y="2726572"/>
                <a:ext cx="6061911" cy="26214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8739DCFF-B95B-165F-6C0A-AE650143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114" y="1509964"/>
            <a:ext cx="3389625" cy="50872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D0732A-7DD6-F9D0-729F-01411797D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310" y="1509964"/>
            <a:ext cx="3226589" cy="502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40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1F5C1-88D4-344E-0CAF-ED99C2D1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Std</a:t>
            </a:r>
            <a:r>
              <a:rPr lang="zh-TW" altLang="en-US" dirty="0"/>
              <a:t>小於一定值</a:t>
            </a:r>
            <a:r>
              <a:rPr lang="en-US" altLang="zh-TW" dirty="0"/>
              <a:t>, </a:t>
            </a:r>
            <a:r>
              <a:rPr lang="zh-TW" altLang="en-US" dirty="0"/>
              <a:t>該</a:t>
            </a:r>
            <a:r>
              <a:rPr lang="en-US" altLang="zh-TW" dirty="0"/>
              <a:t>pixel value=1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E6B28F-9301-A8E8-DC73-90DDEDB0B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304800" y="2783369"/>
                <a:ext cx="5159542" cy="2621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()&lt;100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altLang="zh-TW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2,…,12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E6B28F-9301-A8E8-DC73-90DDEDB0B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04800" y="2783369"/>
                <a:ext cx="5159542" cy="26214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F1E492D8-1710-D637-E937-90C6E234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761" y="1457806"/>
            <a:ext cx="3435419" cy="51675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BC2873-B167-E12B-6E89-D4B5B1019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375" y="1457806"/>
            <a:ext cx="3275856" cy="499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5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951743-DD4C-27AA-3FBA-62BF928C6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27330"/>
              </p:ext>
            </p:extLst>
          </p:nvPr>
        </p:nvGraphicFramePr>
        <p:xfrm>
          <a:off x="1534027" y="2177716"/>
          <a:ext cx="8861259" cy="2823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5894">
                  <a:extLst>
                    <a:ext uri="{9D8B030D-6E8A-4147-A177-3AD203B41FA5}">
                      <a16:colId xmlns:a16="http://schemas.microsoft.com/office/drawing/2014/main" val="2480643462"/>
                    </a:ext>
                  </a:extLst>
                </a:gridCol>
                <a:gridCol w="1265894">
                  <a:extLst>
                    <a:ext uri="{9D8B030D-6E8A-4147-A177-3AD203B41FA5}">
                      <a16:colId xmlns:a16="http://schemas.microsoft.com/office/drawing/2014/main" val="4190428639"/>
                    </a:ext>
                  </a:extLst>
                </a:gridCol>
                <a:gridCol w="1265895">
                  <a:extLst>
                    <a:ext uri="{9D8B030D-6E8A-4147-A177-3AD203B41FA5}">
                      <a16:colId xmlns:a16="http://schemas.microsoft.com/office/drawing/2014/main" val="3711006811"/>
                    </a:ext>
                  </a:extLst>
                </a:gridCol>
                <a:gridCol w="1265894">
                  <a:extLst>
                    <a:ext uri="{9D8B030D-6E8A-4147-A177-3AD203B41FA5}">
                      <a16:colId xmlns:a16="http://schemas.microsoft.com/office/drawing/2014/main" val="3763611087"/>
                    </a:ext>
                  </a:extLst>
                </a:gridCol>
                <a:gridCol w="1265894">
                  <a:extLst>
                    <a:ext uri="{9D8B030D-6E8A-4147-A177-3AD203B41FA5}">
                      <a16:colId xmlns:a16="http://schemas.microsoft.com/office/drawing/2014/main" val="417512234"/>
                    </a:ext>
                  </a:extLst>
                </a:gridCol>
                <a:gridCol w="1265894">
                  <a:extLst>
                    <a:ext uri="{9D8B030D-6E8A-4147-A177-3AD203B41FA5}">
                      <a16:colId xmlns:a16="http://schemas.microsoft.com/office/drawing/2014/main" val="2960747591"/>
                    </a:ext>
                  </a:extLst>
                </a:gridCol>
                <a:gridCol w="1265894">
                  <a:extLst>
                    <a:ext uri="{9D8B030D-6E8A-4147-A177-3AD203B41FA5}">
                      <a16:colId xmlns:a16="http://schemas.microsoft.com/office/drawing/2014/main" val="3262546497"/>
                    </a:ext>
                  </a:extLst>
                </a:gridCol>
              </a:tblGrid>
              <a:tr h="493098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Average RMSE (only count when T2 &gt; 0)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341624"/>
                  </a:ext>
                </a:extLst>
              </a:tr>
              <a:tr h="49309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Fitting method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linregress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43727"/>
                  </a:ext>
                </a:extLst>
              </a:tr>
              <a:tr h="8511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Preprocessing Method</a:t>
                      </a: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Average Blur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Median</a:t>
                      </a:r>
                    </a:p>
                    <a:p>
                      <a:pPr algn="ctr"/>
                      <a:r>
                        <a:rPr lang="en-US" altLang="zh-TW" dirty="0"/>
                        <a:t>Blur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Gaussian Blur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Std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theshold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theshold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846646"/>
                  </a:ext>
                </a:extLst>
              </a:tr>
              <a:tr h="49309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Image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70.037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64.917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64.297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52.251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52.171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463620"/>
                  </a:ext>
                </a:extLst>
              </a:tr>
              <a:tr h="493098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83.547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73.037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74.681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59.707</a:t>
                      </a:r>
                      <a:endParaRPr lang="zh-TW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59.567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346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74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FF57E-E197-0E61-88C6-973E04D5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8943"/>
            <a:ext cx="9144000" cy="900113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T2 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475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94B51E2-231B-9E55-2926-1F7607D8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72" y="755425"/>
            <a:ext cx="2988000" cy="25272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AE407B5-EA1B-7C36-29A9-D0C289201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42" y="731480"/>
            <a:ext cx="2988000" cy="25751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C4CBEF5-0D33-FC6D-CB91-EF55FBC23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413" y="752699"/>
            <a:ext cx="2988000" cy="253274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2982AA9-0D47-F9D7-9EE5-110D4C8F4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83" y="3952925"/>
            <a:ext cx="2988000" cy="256578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F7386A9-B16A-0F97-56A5-E06117F2A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173" y="3984349"/>
            <a:ext cx="2988000" cy="250293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AD91C2E4-C951-8F62-935E-A806516497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1963" y="3947772"/>
            <a:ext cx="2988000" cy="257608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75C2DE4E-B615-4EBA-3153-C034E6BDB0DE}"/>
              </a:ext>
            </a:extLst>
          </p:cNvPr>
          <p:cNvSpPr txBox="1"/>
          <p:nvPr/>
        </p:nvSpPr>
        <p:spPr>
          <a:xfrm>
            <a:off x="1651636" y="423365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Raw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CA008F4-953E-7F6D-3354-DD6B42C7D0EB}"/>
              </a:ext>
            </a:extLst>
          </p:cNvPr>
          <p:cNvSpPr txBox="1"/>
          <p:nvPr/>
        </p:nvSpPr>
        <p:spPr>
          <a:xfrm>
            <a:off x="4711700" y="394212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Average Blur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DB8E27-5985-185B-1895-2AE19ADB9AC1}"/>
              </a:ext>
            </a:extLst>
          </p:cNvPr>
          <p:cNvSpPr txBox="1"/>
          <p:nvPr/>
        </p:nvSpPr>
        <p:spPr>
          <a:xfrm>
            <a:off x="8324214" y="383367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Median Blur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9C1A3FE-9011-C0DE-5169-8A552AF51F04}"/>
              </a:ext>
            </a:extLst>
          </p:cNvPr>
          <p:cNvSpPr txBox="1"/>
          <p:nvPr/>
        </p:nvSpPr>
        <p:spPr>
          <a:xfrm>
            <a:off x="1213486" y="361478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Gaussian Blur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09BD7B6-1E3D-D43C-FA0B-AA0EE46097FC}"/>
              </a:ext>
            </a:extLst>
          </p:cNvPr>
          <p:cNvSpPr txBox="1"/>
          <p:nvPr/>
        </p:nvSpPr>
        <p:spPr>
          <a:xfrm>
            <a:off x="4768850" y="357844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Mean</a:t>
            </a:r>
            <a:r>
              <a:rPr lang="zh-TW" altLang="en-US" dirty="0"/>
              <a:t> </a:t>
            </a:r>
            <a:r>
              <a:rPr lang="en-US" altLang="zh-TW" dirty="0"/>
              <a:t>Threshold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770DEC-40DE-EBB2-A2B0-A1642BD3EF9D}"/>
              </a:ext>
            </a:extLst>
          </p:cNvPr>
          <p:cNvSpPr txBox="1"/>
          <p:nvPr/>
        </p:nvSpPr>
        <p:spPr>
          <a:xfrm>
            <a:off x="8324214" y="3561318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Std 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46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D89C88-8009-4EB7-BD3D-501AA258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58" y="710215"/>
            <a:ext cx="2988000" cy="25583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E90D057-A95F-9259-F7DF-0C216CD4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73" y="709748"/>
            <a:ext cx="2988000" cy="25592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DC41A52-F5DD-1473-DD6C-3AA21BCFF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289" y="719812"/>
            <a:ext cx="2988000" cy="25391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F76240-44F0-12EB-1198-0041AC1FA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58" y="3905250"/>
            <a:ext cx="2988000" cy="259741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9498207-0566-A042-4FF1-21481D8C3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295" y="3918725"/>
            <a:ext cx="2988000" cy="257046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083B0F9-6AB1-8586-A742-0CA95A0B7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232" y="3918725"/>
            <a:ext cx="2988000" cy="2570463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3B5C13-DBF5-DA82-FB1E-22370C0AD95B}"/>
              </a:ext>
            </a:extLst>
          </p:cNvPr>
          <p:cNvSpPr txBox="1"/>
          <p:nvPr/>
        </p:nvSpPr>
        <p:spPr>
          <a:xfrm>
            <a:off x="1714500" y="385636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Raw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14C8689-3EEC-AE74-B7CA-CCA5FB674B7A}"/>
              </a:ext>
            </a:extLst>
          </p:cNvPr>
          <p:cNvSpPr txBox="1"/>
          <p:nvPr/>
        </p:nvSpPr>
        <p:spPr>
          <a:xfrm>
            <a:off x="4711700" y="368812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Average Blur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05717A0-7D6D-B8BD-A969-10F0D87A33EF}"/>
              </a:ext>
            </a:extLst>
          </p:cNvPr>
          <p:cNvSpPr txBox="1"/>
          <p:nvPr/>
        </p:nvSpPr>
        <p:spPr>
          <a:xfrm>
            <a:off x="8080148" y="368812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Median Blur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834338D-EED0-5CCB-6771-3CAEE4300F73}"/>
              </a:ext>
            </a:extLst>
          </p:cNvPr>
          <p:cNvSpPr txBox="1"/>
          <p:nvPr/>
        </p:nvSpPr>
        <p:spPr>
          <a:xfrm>
            <a:off x="1276350" y="3552108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Gaussian Blur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96BA991-C063-E30E-659A-3A38ED332021}"/>
              </a:ext>
            </a:extLst>
          </p:cNvPr>
          <p:cNvSpPr txBox="1"/>
          <p:nvPr/>
        </p:nvSpPr>
        <p:spPr>
          <a:xfrm>
            <a:off x="4711700" y="3535918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Mean</a:t>
            </a:r>
            <a:r>
              <a:rPr lang="zh-TW" altLang="en-US" dirty="0"/>
              <a:t> </a:t>
            </a:r>
            <a:r>
              <a:rPr lang="en-US" altLang="zh-TW" dirty="0"/>
              <a:t>Threshold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E8E1A1D-D82B-0CAA-D49A-7F694A6215EB}"/>
              </a:ext>
            </a:extLst>
          </p:cNvPr>
          <p:cNvSpPr txBox="1"/>
          <p:nvPr/>
        </p:nvSpPr>
        <p:spPr>
          <a:xfrm>
            <a:off x="8324214" y="3535918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Std 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72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FF57E-E197-0E61-88C6-973E04D58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Raw Images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802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58B232-0804-ECD2-C0F1-49BEF5B97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7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36C7606-4F57-07FB-ABB0-C50A425DB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2DE5B2-EA11-8EA2-A46A-07A180E8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scipy.stats.linregress</a:t>
            </a:r>
            <a:r>
              <a:rPr lang="en-US" altLang="zh-TW" dirty="0"/>
              <a:t>()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DB3177-A1CA-14CB-0F45-6CA90562F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𝑀𝑥𝑦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)+(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𝑇𝐸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&gt;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160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DB3177-A1CA-14CB-0F45-6CA90562F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59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6E31FC95-E4CC-BB8F-AA49-2DA50DFDE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43" y="854241"/>
            <a:ext cx="3466808" cy="539616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5DADDB4-DE91-3AF1-33A8-4B61AA4B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04" y="748963"/>
            <a:ext cx="3509612" cy="55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9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FF57E-E197-0E61-88C6-973E04D58B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Preprocessing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8159D2-7DDE-845A-9CD2-2F0508E38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去除背景雜訊</a:t>
            </a:r>
          </a:p>
        </p:txBody>
      </p:sp>
    </p:spTree>
    <p:extLst>
      <p:ext uri="{BB962C8B-B14F-4D97-AF65-F5344CB8AC3E}">
        <p14:creationId xmlns:p14="http://schemas.microsoft.com/office/powerpoint/2010/main" val="370626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198BE-2364-B9FB-64C4-AC70AAE4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各種</a:t>
            </a:r>
            <a:r>
              <a:rPr lang="en-US" altLang="zh-TW" dirty="0"/>
              <a:t>Blur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71D4982-113C-C4BC-C2E5-54DEC88D2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512689"/>
                  </p:ext>
                </p:extLst>
              </p:nvPr>
            </p:nvGraphicFramePr>
            <p:xfrm>
              <a:off x="8818647" y="3016694"/>
              <a:ext cx="2915652" cy="19332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8913">
                      <a:extLst>
                        <a:ext uri="{9D8B030D-6E8A-4147-A177-3AD203B41FA5}">
                          <a16:colId xmlns:a16="http://schemas.microsoft.com/office/drawing/2014/main" val="3713317737"/>
                        </a:ext>
                      </a:extLst>
                    </a:gridCol>
                    <a:gridCol w="728913">
                      <a:extLst>
                        <a:ext uri="{9D8B030D-6E8A-4147-A177-3AD203B41FA5}">
                          <a16:colId xmlns:a16="http://schemas.microsoft.com/office/drawing/2014/main" val="1624588644"/>
                        </a:ext>
                      </a:extLst>
                    </a:gridCol>
                    <a:gridCol w="728913">
                      <a:extLst>
                        <a:ext uri="{9D8B030D-6E8A-4147-A177-3AD203B41FA5}">
                          <a16:colId xmlns:a16="http://schemas.microsoft.com/office/drawing/2014/main" val="597426425"/>
                        </a:ext>
                      </a:extLst>
                    </a:gridCol>
                    <a:gridCol w="728913">
                      <a:extLst>
                        <a:ext uri="{9D8B030D-6E8A-4147-A177-3AD203B41FA5}">
                          <a16:colId xmlns:a16="http://schemas.microsoft.com/office/drawing/2014/main" val="433460551"/>
                        </a:ext>
                      </a:extLst>
                    </a:gridCol>
                  </a:tblGrid>
                  <a:tr h="64443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056856"/>
                      </a:ext>
                    </a:extLst>
                  </a:tr>
                  <a:tr h="6444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6400909"/>
                      </a:ext>
                    </a:extLst>
                  </a:tr>
                  <a:tr h="64443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822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871D4982-113C-C4BC-C2E5-54DEC88D2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7512689"/>
                  </p:ext>
                </p:extLst>
              </p:nvPr>
            </p:nvGraphicFramePr>
            <p:xfrm>
              <a:off x="8818647" y="3016694"/>
              <a:ext cx="2915652" cy="19332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8913">
                      <a:extLst>
                        <a:ext uri="{9D8B030D-6E8A-4147-A177-3AD203B41FA5}">
                          <a16:colId xmlns:a16="http://schemas.microsoft.com/office/drawing/2014/main" val="3713317737"/>
                        </a:ext>
                      </a:extLst>
                    </a:gridCol>
                    <a:gridCol w="728913">
                      <a:extLst>
                        <a:ext uri="{9D8B030D-6E8A-4147-A177-3AD203B41FA5}">
                          <a16:colId xmlns:a16="http://schemas.microsoft.com/office/drawing/2014/main" val="1624588644"/>
                        </a:ext>
                      </a:extLst>
                    </a:gridCol>
                    <a:gridCol w="728913">
                      <a:extLst>
                        <a:ext uri="{9D8B030D-6E8A-4147-A177-3AD203B41FA5}">
                          <a16:colId xmlns:a16="http://schemas.microsoft.com/office/drawing/2014/main" val="597426425"/>
                        </a:ext>
                      </a:extLst>
                    </a:gridCol>
                    <a:gridCol w="728913">
                      <a:extLst>
                        <a:ext uri="{9D8B030D-6E8A-4147-A177-3AD203B41FA5}">
                          <a16:colId xmlns:a16="http://schemas.microsoft.com/office/drawing/2014/main" val="433460551"/>
                        </a:ext>
                      </a:extLst>
                    </a:gridCol>
                  </a:tblGrid>
                  <a:tr h="64443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056856"/>
                      </a:ext>
                    </a:extLst>
                  </a:tr>
                  <a:tr h="6444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0000" r="-301667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4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6400909"/>
                      </a:ext>
                    </a:extLst>
                  </a:tr>
                  <a:tr h="64443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2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/>
                            <a:t>1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82202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149373F8-CEEE-69E4-373B-1DDCADCBF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171378"/>
                  </p:ext>
                </p:extLst>
              </p:nvPr>
            </p:nvGraphicFramePr>
            <p:xfrm>
              <a:off x="1153695" y="3016694"/>
              <a:ext cx="2546016" cy="19332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8672">
                      <a:extLst>
                        <a:ext uri="{9D8B030D-6E8A-4147-A177-3AD203B41FA5}">
                          <a16:colId xmlns:a16="http://schemas.microsoft.com/office/drawing/2014/main" val="1624588644"/>
                        </a:ext>
                      </a:extLst>
                    </a:gridCol>
                    <a:gridCol w="848672">
                      <a:extLst>
                        <a:ext uri="{9D8B030D-6E8A-4147-A177-3AD203B41FA5}">
                          <a16:colId xmlns:a16="http://schemas.microsoft.com/office/drawing/2014/main" val="597426425"/>
                        </a:ext>
                      </a:extLst>
                    </a:gridCol>
                    <a:gridCol w="848672">
                      <a:extLst>
                        <a:ext uri="{9D8B030D-6E8A-4147-A177-3AD203B41FA5}">
                          <a16:colId xmlns:a16="http://schemas.microsoft.com/office/drawing/2014/main" val="433460551"/>
                        </a:ext>
                      </a:extLst>
                    </a:gridCol>
                  </a:tblGrid>
                  <a:tr h="6444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28056856"/>
                      </a:ext>
                    </a:extLst>
                  </a:tr>
                  <a:tr h="6444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6400909"/>
                      </a:ext>
                    </a:extLst>
                  </a:tr>
                  <a:tr h="6444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8220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149373F8-CEEE-69E4-373B-1DDCADCBF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3171378"/>
                  </p:ext>
                </p:extLst>
              </p:nvPr>
            </p:nvGraphicFramePr>
            <p:xfrm>
              <a:off x="1153695" y="3016694"/>
              <a:ext cx="2546016" cy="193329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8672">
                      <a:extLst>
                        <a:ext uri="{9D8B030D-6E8A-4147-A177-3AD203B41FA5}">
                          <a16:colId xmlns:a16="http://schemas.microsoft.com/office/drawing/2014/main" val="1624588644"/>
                        </a:ext>
                      </a:extLst>
                    </a:gridCol>
                    <a:gridCol w="848672">
                      <a:extLst>
                        <a:ext uri="{9D8B030D-6E8A-4147-A177-3AD203B41FA5}">
                          <a16:colId xmlns:a16="http://schemas.microsoft.com/office/drawing/2014/main" val="597426425"/>
                        </a:ext>
                      </a:extLst>
                    </a:gridCol>
                    <a:gridCol w="848672">
                      <a:extLst>
                        <a:ext uri="{9D8B030D-6E8A-4147-A177-3AD203B41FA5}">
                          <a16:colId xmlns:a16="http://schemas.microsoft.com/office/drawing/2014/main" val="433460551"/>
                        </a:ext>
                      </a:extLst>
                    </a:gridCol>
                  </a:tblGrid>
                  <a:tr h="6444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943" r="-202158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943" r="-100714" b="-202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439" t="-943" r="-1439" b="-202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056856"/>
                      </a:ext>
                    </a:extLst>
                  </a:tr>
                  <a:tr h="6444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100000" r="-202158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0000" r="-100714" b="-100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439" t="-100000" r="-1439" b="-100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6400909"/>
                      </a:ext>
                    </a:extLst>
                  </a:tr>
                  <a:tr h="6444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" t="-201887" r="-202158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1887" r="-100714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439" t="-201887" r="-1439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22027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3: 3 × 3 kernel in median filter | Download Scientific Diagram">
            <a:extLst>
              <a:ext uri="{FF2B5EF4-FFF2-40B4-BE49-F238E27FC236}">
                <a16:creationId xmlns:a16="http://schemas.microsoft.com/office/drawing/2014/main" id="{ED2E0088-212F-31FE-E302-C9382F30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26" y="2582277"/>
            <a:ext cx="3810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BEF8BD9-4E2F-BFC0-79C9-B8E09DC4E523}"/>
              </a:ext>
            </a:extLst>
          </p:cNvPr>
          <p:cNvSpPr txBox="1"/>
          <p:nvPr/>
        </p:nvSpPr>
        <p:spPr>
          <a:xfrm>
            <a:off x="1618247" y="2310729"/>
            <a:ext cx="160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Average Blur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95873C5-1CFB-EA82-D510-8D368D00D433}"/>
              </a:ext>
            </a:extLst>
          </p:cNvPr>
          <p:cNvSpPr txBox="1"/>
          <p:nvPr/>
        </p:nvSpPr>
        <p:spPr>
          <a:xfrm>
            <a:off x="5292892" y="1941397"/>
            <a:ext cx="160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Median Blur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711951-4C89-2543-667C-ACD5C373F941}"/>
              </a:ext>
            </a:extLst>
          </p:cNvPr>
          <p:cNvSpPr txBox="1"/>
          <p:nvPr/>
        </p:nvSpPr>
        <p:spPr>
          <a:xfrm>
            <a:off x="9842834" y="2126063"/>
            <a:ext cx="160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Gaussian Blur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953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8B07293-D367-29FD-AF74-DD72D899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468" y="1390130"/>
            <a:ext cx="3240000" cy="51271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C8A45C-6943-BCC1-5DDB-477077F0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1" y="1413708"/>
            <a:ext cx="3240000" cy="508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FCD69F3-3748-509C-5F60-ED23AB7B8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550" y="1389659"/>
            <a:ext cx="3240000" cy="512809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F684CB-8DCF-DBD7-A462-5BDACC4DD8F7}"/>
              </a:ext>
            </a:extLst>
          </p:cNvPr>
          <p:cNvSpPr txBox="1"/>
          <p:nvPr/>
        </p:nvSpPr>
        <p:spPr>
          <a:xfrm>
            <a:off x="1684426" y="838681"/>
            <a:ext cx="160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Average Blur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5EFC4B1-3D29-1E14-9B7B-30291DA9785D}"/>
              </a:ext>
            </a:extLst>
          </p:cNvPr>
          <p:cNvSpPr txBox="1"/>
          <p:nvPr/>
        </p:nvSpPr>
        <p:spPr>
          <a:xfrm>
            <a:off x="5465846" y="838681"/>
            <a:ext cx="160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Median Blur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FDBD7D3-A266-5C54-47B2-4D38778758C7}"/>
              </a:ext>
            </a:extLst>
          </p:cNvPr>
          <p:cNvSpPr txBox="1"/>
          <p:nvPr/>
        </p:nvSpPr>
        <p:spPr>
          <a:xfrm>
            <a:off x="9163049" y="838681"/>
            <a:ext cx="1606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Gaussian Blur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221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203</Words>
  <Application>Microsoft Office PowerPoint</Application>
  <PresentationFormat>寬螢幕</PresentationFormat>
  <Paragraphs>87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Cambria Math</vt:lpstr>
      <vt:lpstr>Office 佈景主題</vt:lpstr>
      <vt:lpstr>MRI Course HW2</vt:lpstr>
      <vt:lpstr>Raw Images</vt:lpstr>
      <vt:lpstr>PowerPoint 簡報</vt:lpstr>
      <vt:lpstr>PowerPoint 簡報</vt:lpstr>
      <vt:lpstr>scipy.stats.linregress()</vt:lpstr>
      <vt:lpstr>PowerPoint 簡報</vt:lpstr>
      <vt:lpstr>Preprocessing</vt:lpstr>
      <vt:lpstr>各種Blur</vt:lpstr>
      <vt:lpstr>PowerPoint 簡報</vt:lpstr>
      <vt:lpstr>Mean小於一定值, 該pixel value=1</vt:lpstr>
      <vt:lpstr>Std小於一定值, 該pixel value=1</vt:lpstr>
      <vt:lpstr>PowerPoint 簡報</vt:lpstr>
      <vt:lpstr>T2 Map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MRI Course HW2</dc:title>
  <dc:creator>王 信舜</dc:creator>
  <cp:lastModifiedBy>王 信舜</cp:lastModifiedBy>
  <cp:revision>136</cp:revision>
  <dcterms:created xsi:type="dcterms:W3CDTF">2023-11-05T04:12:34Z</dcterms:created>
  <dcterms:modified xsi:type="dcterms:W3CDTF">2023-11-08T10:56:36Z</dcterms:modified>
</cp:coreProperties>
</file>