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A</a:t>
            </a:r>
            <a:r>
              <a:rPr lang="en-IN"/>
              <a:t>ttendence percentage</a:t>
            </a:r>
          </a:p>
        </c:rich>
      </c:tx>
      <c:layout>
        <c:manualLayout>
          <c:xMode val="edge"/>
          <c:yMode val="edge"/>
          <c:x val="0.3158471128608924"/>
          <c:y val="0.2155511811023622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v>Sum of percentage</c:v>
          </c:tx>
          <c:dPt>
            <c:idx val="0"/>
            <c:bubble3D val="0"/>
            <c:spPr>
              <a:solidFill>
                <a:schemeClr val="accent1"/>
              </a:solidFill>
              <a:ln w="25400">
                <a:solidFill>
                  <a:schemeClr val="lt1"/>
                </a:solidFill>
              </a:ln>
              <a:effectLst/>
              <a:sp3d contourW="25400">
                <a:contourClr>
                  <a:schemeClr val="lt1"/>
                </a:contourClr>
              </a:sp3d>
            </c:spPr>
            <c:extLst/>
          </c:dPt>
          <c:dPt>
            <c:idx val="1"/>
            <c:bubble3D val="0"/>
            <c:spPr>
              <a:solidFill>
                <a:schemeClr val="accent2"/>
              </a:solidFill>
              <a:ln w="25400">
                <a:solidFill>
                  <a:schemeClr val="lt1"/>
                </a:solidFill>
              </a:ln>
              <a:effectLst/>
              <a:sp3d contourW="25400">
                <a:contourClr>
                  <a:schemeClr val="lt1"/>
                </a:contourClr>
              </a:sp3d>
            </c:spPr>
            <c:extLst/>
          </c:dPt>
          <c:dPt>
            <c:idx val="2"/>
            <c:bubble3D val="0"/>
            <c:spPr>
              <a:solidFill>
                <a:schemeClr val="accent3"/>
              </a:solidFill>
              <a:ln w="25400">
                <a:solidFill>
                  <a:schemeClr val="lt1"/>
                </a:solidFill>
              </a:ln>
              <a:effectLst/>
              <a:sp3d contourW="25400">
                <a:contourClr>
                  <a:schemeClr val="lt1"/>
                </a:contourClr>
              </a:sp3d>
            </c:spPr>
            <c:extLst/>
          </c:dPt>
          <c:dPt>
            <c:idx val="3"/>
            <c:bubble3D val="0"/>
            <c:spPr>
              <a:solidFill>
                <a:schemeClr val="accent4"/>
              </a:solidFill>
              <a:ln w="25400">
                <a:solidFill>
                  <a:schemeClr val="lt1"/>
                </a:solidFill>
              </a:ln>
              <a:effectLst/>
              <a:sp3d contourW="25400">
                <a:contourClr>
                  <a:schemeClr val="lt1"/>
                </a:contourClr>
              </a:sp3d>
            </c:spPr>
            <c:extLst/>
          </c:dPt>
          <c:dPt>
            <c:idx val="4"/>
            <c:bubble3D val="0"/>
            <c:spPr>
              <a:solidFill>
                <a:schemeClr val="accent5"/>
              </a:solidFill>
              <a:ln w="25400">
                <a:solidFill>
                  <a:schemeClr val="lt1"/>
                </a:solidFill>
              </a:ln>
              <a:effectLst/>
              <a:sp3d contourW="25400">
                <a:contourClr>
                  <a:schemeClr val="lt1"/>
                </a:contourClr>
              </a:sp3d>
            </c:spPr>
            <c:extLst/>
          </c:dPt>
          <c:dPt>
            <c:idx val="5"/>
            <c:bubble3D val="0"/>
            <c:spPr>
              <a:solidFill>
                <a:schemeClr val="accent6"/>
              </a:solidFill>
              <a:ln w="25400">
                <a:solidFill>
                  <a:schemeClr val="lt1"/>
                </a:solidFill>
              </a:ln>
              <a:effectLst/>
              <a:sp3d contourW="25400">
                <a:contourClr>
                  <a:schemeClr val="lt1"/>
                </a:contourClr>
              </a:sp3d>
            </c:spPr>
            <c:extLst/>
          </c:dPt>
          <c:dPt>
            <c:idx val="6"/>
            <c:bubble3D val="0"/>
            <c:spPr>
              <a:solidFill>
                <a:schemeClr val="accent1">
                  <a:lumMod val="60000"/>
                </a:schemeClr>
              </a:solidFill>
              <a:ln w="25400">
                <a:solidFill>
                  <a:schemeClr val="lt1"/>
                </a:solidFill>
              </a:ln>
              <a:effectLst/>
              <a:sp3d contourW="25400">
                <a:contourClr>
                  <a:schemeClr val="lt1"/>
                </a:contourClr>
              </a:sp3d>
            </c:spPr>
            <c:extLst/>
          </c:dPt>
          <c:dPt>
            <c:idx val="7"/>
            <c:bubble3D val="0"/>
            <c:spPr>
              <a:solidFill>
                <a:schemeClr val="accent2">
                  <a:lumMod val="60000"/>
                </a:schemeClr>
              </a:solidFill>
              <a:ln w="25400">
                <a:solidFill>
                  <a:schemeClr val="lt1"/>
                </a:solidFill>
              </a:ln>
              <a:effectLst/>
              <a:sp3d contourW="25400">
                <a:contourClr>
                  <a:schemeClr val="lt1"/>
                </a:contourClr>
              </a:sp3d>
            </c:spPr>
            <c:extLst/>
          </c:dPt>
          <c:dPt>
            <c:idx val="8"/>
            <c:bubble3D val="0"/>
            <c:spPr>
              <a:solidFill>
                <a:schemeClr val="accent3">
                  <a:lumMod val="60000"/>
                </a:schemeClr>
              </a:solidFill>
              <a:ln w="25400">
                <a:solidFill>
                  <a:schemeClr val="lt1"/>
                </a:solidFill>
              </a:ln>
              <a:effectLst/>
              <a:sp3d contourW="25400">
                <a:contourClr>
                  <a:schemeClr val="lt1"/>
                </a:contourClr>
              </a:sp3d>
            </c:spPr>
            <c:extLst/>
          </c:dPt>
          <c:dPt>
            <c:idx val="9"/>
            <c:bubble3D val="0"/>
            <c:spPr>
              <a:solidFill>
                <a:schemeClr val="accent4">
                  <a:lumMod val="60000"/>
                </a:schemeClr>
              </a:solidFill>
              <a:ln w="25400">
                <a:solidFill>
                  <a:schemeClr val="lt1"/>
                </a:solidFill>
              </a:ln>
              <a:effectLst/>
              <a:sp3d contourW="25400">
                <a:contourClr>
                  <a:schemeClr val="lt1"/>
                </a:contourClr>
              </a:sp3d>
            </c:spPr>
            <c:extLst/>
          </c:dPt>
          <c:dPt>
            <c:idx val="10"/>
            <c:bubble3D val="0"/>
            <c:spPr>
              <a:solidFill>
                <a:schemeClr val="accent5">
                  <a:lumMod val="60000"/>
                </a:schemeClr>
              </a:solidFill>
              <a:ln w="25400">
                <a:solidFill>
                  <a:schemeClr val="lt1"/>
                </a:solidFill>
              </a:ln>
              <a:effectLst/>
              <a:sp3d contourW="25400">
                <a:contourClr>
                  <a:schemeClr val="lt1"/>
                </a:contourClr>
              </a:sp3d>
            </c:spPr>
            <c:extLst/>
          </c:dPt>
          <c:dPt>
            <c:idx val="11"/>
            <c:bubble3D val="0"/>
            <c:spPr>
              <a:solidFill>
                <a:schemeClr val="accent6">
                  <a:lumMod val="60000"/>
                </a:schemeClr>
              </a:solidFill>
              <a:ln w="25400">
                <a:solidFill>
                  <a:schemeClr val="lt1"/>
                </a:solidFill>
              </a:ln>
              <a:effectLst/>
              <a:sp3d contourW="25400">
                <a:contourClr>
                  <a:schemeClr val="lt1"/>
                </a:contourClr>
              </a:sp3d>
            </c:spPr>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dPt>
          <c:dPt>
            <c:idx val="18"/>
            <c:bubble3D val="0"/>
            <c:spPr>
              <a:solidFill>
                <a:schemeClr val="accent1">
                  <a:lumMod val="80000"/>
                </a:schemeClr>
              </a:solidFill>
              <a:ln w="25400">
                <a:solidFill>
                  <a:schemeClr val="lt1"/>
                </a:solidFill>
              </a:ln>
              <a:effectLst/>
              <a:sp3d contourW="25400">
                <a:contourClr>
                  <a:schemeClr val="lt1"/>
                </a:contourClr>
              </a:sp3d>
            </c:spPr>
            <c:extLst/>
          </c:dPt>
          <c:dPt>
            <c:idx val="19"/>
            <c:bubble3D val="0"/>
            <c:spPr>
              <a:solidFill>
                <a:schemeClr val="accent2">
                  <a:lumMod val="80000"/>
                </a:schemeClr>
              </a:solidFill>
              <a:ln w="25400">
                <a:solidFill>
                  <a:schemeClr val="lt1"/>
                </a:solidFill>
              </a:ln>
              <a:effectLst/>
              <a:sp3d contourW="25400">
                <a:contourClr>
                  <a:schemeClr val="lt1"/>
                </a:contourClr>
              </a:sp3d>
            </c:spPr>
            <c:extLst/>
          </c:dPt>
          <c:dPt>
            <c:idx val="20"/>
            <c:bubble3D val="0"/>
            <c:spPr>
              <a:solidFill>
                <a:schemeClr val="accent3">
                  <a:lumMod val="80000"/>
                </a:schemeClr>
              </a:solidFill>
              <a:ln w="25400">
                <a:solidFill>
                  <a:schemeClr val="lt1"/>
                </a:solidFill>
              </a:ln>
              <a:effectLst/>
              <a:sp3d contourW="25400">
                <a:contourClr>
                  <a:schemeClr val="lt1"/>
                </a:contourClr>
              </a:sp3d>
            </c:spPr>
            <c:extLst/>
          </c:dPt>
          <c:dPt>
            <c:idx val="21"/>
            <c:bubble3D val="0"/>
            <c:spPr>
              <a:solidFill>
                <a:schemeClr val="accent4">
                  <a:lumMod val="80000"/>
                </a:schemeClr>
              </a:solidFill>
              <a:ln w="25400">
                <a:solidFill>
                  <a:schemeClr val="lt1"/>
                </a:solidFill>
              </a:ln>
              <a:effectLst/>
              <a:sp3d contourW="25400">
                <a:contourClr>
                  <a:schemeClr val="lt1"/>
                </a:contourClr>
              </a:sp3d>
            </c:spPr>
            <c:extLst/>
          </c:dPt>
          <c:dPt>
            <c:idx val="22"/>
            <c:bubble3D val="0"/>
            <c:spPr>
              <a:solidFill>
                <a:schemeClr val="accent5">
                  <a:lumMod val="80000"/>
                </a:schemeClr>
              </a:solidFill>
              <a:ln w="25400">
                <a:solidFill>
                  <a:schemeClr val="lt1"/>
                </a:solidFill>
              </a:ln>
              <a:effectLst/>
              <a:sp3d contourW="25400">
                <a:contourClr>
                  <a:schemeClr val="lt1"/>
                </a:contourClr>
              </a:sp3d>
            </c:spPr>
            <c:extLst/>
          </c:dPt>
          <c:dPt>
            <c:idx val="23"/>
            <c:bubble3D val="0"/>
            <c:spPr>
              <a:solidFill>
                <a:schemeClr val="accent6">
                  <a:lumMod val="80000"/>
                </a:schemeClr>
              </a:solidFill>
              <a:ln w="25400">
                <a:solidFill>
                  <a:schemeClr val="lt1"/>
                </a:solidFill>
              </a:ln>
              <a:effectLst/>
              <a:sp3d contourW="25400">
                <a:contourClr>
                  <a:schemeClr val="lt1"/>
                </a:contourClr>
              </a:sp3d>
            </c:spPr>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dPt>
          <c:cat>
            <c:strLit>
              <c:ptCount val="26"/>
              <c:pt idx="0">
                <c:v>Aliana 3462</c:v>
              </c:pt>
              <c:pt idx="1">
                <c:v>Bobby 3444</c:v>
              </c:pt>
              <c:pt idx="2">
                <c:v>Brendon 3486</c:v>
              </c:pt>
              <c:pt idx="3">
                <c:v>Carlee 3451</c:v>
              </c:pt>
              <c:pt idx="4">
                <c:v>Charity 3455</c:v>
              </c:pt>
              <c:pt idx="5">
                <c:v>Charlie 3476</c:v>
              </c:pt>
              <c:pt idx="6">
                <c:v>Clayton 3466</c:v>
              </c:pt>
              <c:pt idx="7">
                <c:v>Cristal 3482</c:v>
              </c:pt>
              <c:pt idx="8">
                <c:v>Garrett 3501</c:v>
              </c:pt>
              <c:pt idx="9">
                <c:v>James 3464</c:v>
              </c:pt>
              <c:pt idx="10">
                <c:v>Jerimiah 3480</c:v>
              </c:pt>
              <c:pt idx="11">
                <c:v>Joseph 3436</c:v>
              </c:pt>
              <c:pt idx="12">
                <c:v>Kayden 3463</c:v>
              </c:pt>
              <c:pt idx="13">
                <c:v>Kaylah 3442</c:v>
              </c:pt>
              <c:pt idx="14">
                <c:v>Kristen 3443</c:v>
              </c:pt>
              <c:pt idx="15">
                <c:v>Latia 3433</c:v>
              </c:pt>
              <c:pt idx="16">
                <c:v>Lincoln 3461</c:v>
              </c:pt>
              <c:pt idx="17">
                <c:v>Maci 3499</c:v>
              </c:pt>
              <c:pt idx="18">
                <c:v>Mariela 3447</c:v>
              </c:pt>
              <c:pt idx="19">
                <c:v>Ryland 3469</c:v>
              </c:pt>
              <c:pt idx="20">
                <c:v>Sarai 3479</c:v>
              </c:pt>
              <c:pt idx="21">
                <c:v>Sharlene 3434</c:v>
              </c:pt>
              <c:pt idx="22">
                <c:v>Thomas 3478</c:v>
              </c:pt>
              <c:pt idx="23">
                <c:v>Tia 3495</c:v>
              </c:pt>
              <c:pt idx="24">
                <c:v>Vance 3475</c:v>
              </c:pt>
              <c:pt idx="25">
                <c:v>(blank) (blank)</c:v>
              </c:pt>
            </c:strLit>
          </c:cat>
          <c:val>
            <c:numLit>
              <c:formatCode>General</c:formatCode>
              <c:ptCount val="26"/>
              <c:pt idx="0">
                <c:v>79.150000000000006</c:v>
              </c:pt>
              <c:pt idx="1">
                <c:v>79</c:v>
              </c:pt>
              <c:pt idx="2">
                <c:v>78.625</c:v>
              </c:pt>
              <c:pt idx="3">
                <c:v>79.625</c:v>
              </c:pt>
              <c:pt idx="4">
                <c:v>79.599999999999994</c:v>
              </c:pt>
              <c:pt idx="5">
                <c:v>78.95</c:v>
              </c:pt>
              <c:pt idx="6">
                <c:v>79.674999999999997</c:v>
              </c:pt>
              <c:pt idx="7">
                <c:v>78.025000000000006</c:v>
              </c:pt>
              <c:pt idx="8">
                <c:v>78.95</c:v>
              </c:pt>
              <c:pt idx="9">
                <c:v>79.424999999999997</c:v>
              </c:pt>
              <c:pt idx="10">
                <c:v>79.174999999999997</c:v>
              </c:pt>
              <c:pt idx="11">
                <c:v>79.7</c:v>
              </c:pt>
              <c:pt idx="12">
                <c:v>79.150000000000006</c:v>
              </c:pt>
              <c:pt idx="13">
                <c:v>79.099999999999994</c:v>
              </c:pt>
              <c:pt idx="14">
                <c:v>79.150000000000006</c:v>
              </c:pt>
              <c:pt idx="15">
                <c:v>79.174999999999997</c:v>
              </c:pt>
              <c:pt idx="16">
                <c:v>78.325000000000003</c:v>
              </c:pt>
              <c:pt idx="17">
                <c:v>79.174999999999997</c:v>
              </c:pt>
              <c:pt idx="18">
                <c:v>78.974999999999994</c:v>
              </c:pt>
              <c:pt idx="19">
                <c:v>79.7</c:v>
              </c:pt>
              <c:pt idx="20">
                <c:v>78.95</c:v>
              </c:pt>
              <c:pt idx="21">
                <c:v>79.724999999999994</c:v>
              </c:pt>
              <c:pt idx="22">
                <c:v>78.674999999999997</c:v>
              </c:pt>
              <c:pt idx="23">
                <c:v>79.400000000000006</c:v>
              </c:pt>
              <c:pt idx="24">
                <c:v>79.724999999999994</c:v>
              </c:pt>
              <c:pt idx="25">
                <c:v>0</c:v>
              </c:pt>
            </c:numLit>
          </c:val>
          <c:extLst>
            <c:ext xmlns:c16="http://schemas.microsoft.com/office/drawing/2014/chart" uri="{C3380CC4-5D6E-409C-BE32-E72D297353CC}">
              <c16:uniqueId val="{00000000-1C4C-A34B-A4FF-2CC550DF2FF8}"/>
            </c:ext>
          </c:extLst>
        </c:ser>
        <c:ser>
          <c:idx val="1"/>
          <c:order val="1"/>
          <c:tx>
            <c:v>Sum of attendence</c:v>
          </c:tx>
          <c:dPt>
            <c:idx val="0"/>
            <c:bubble3D val="0"/>
            <c:spPr>
              <a:solidFill>
                <a:schemeClr val="accent1"/>
              </a:solidFill>
              <a:ln w="25400">
                <a:solidFill>
                  <a:schemeClr val="lt1"/>
                </a:solidFill>
              </a:ln>
              <a:effectLst/>
              <a:sp3d contourW="25400">
                <a:contourClr>
                  <a:schemeClr val="lt1"/>
                </a:contourClr>
              </a:sp3d>
            </c:spPr>
            <c:extLst/>
          </c:dPt>
          <c:dPt>
            <c:idx val="1"/>
            <c:bubble3D val="0"/>
            <c:spPr>
              <a:solidFill>
                <a:schemeClr val="accent2"/>
              </a:solidFill>
              <a:ln w="25400">
                <a:solidFill>
                  <a:schemeClr val="lt1"/>
                </a:solidFill>
              </a:ln>
              <a:effectLst/>
              <a:sp3d contourW="25400">
                <a:contourClr>
                  <a:schemeClr val="lt1"/>
                </a:contourClr>
              </a:sp3d>
            </c:spPr>
            <c:extLst/>
          </c:dPt>
          <c:dPt>
            <c:idx val="2"/>
            <c:bubble3D val="0"/>
            <c:spPr>
              <a:solidFill>
                <a:schemeClr val="accent3"/>
              </a:solidFill>
              <a:ln w="25400">
                <a:solidFill>
                  <a:schemeClr val="lt1"/>
                </a:solidFill>
              </a:ln>
              <a:effectLst/>
              <a:sp3d contourW="25400">
                <a:contourClr>
                  <a:schemeClr val="lt1"/>
                </a:contourClr>
              </a:sp3d>
            </c:spPr>
            <c:extLst/>
          </c:dPt>
          <c:dPt>
            <c:idx val="3"/>
            <c:bubble3D val="0"/>
            <c:spPr>
              <a:solidFill>
                <a:schemeClr val="accent4"/>
              </a:solidFill>
              <a:ln w="25400">
                <a:solidFill>
                  <a:schemeClr val="lt1"/>
                </a:solidFill>
              </a:ln>
              <a:effectLst/>
              <a:sp3d contourW="25400">
                <a:contourClr>
                  <a:schemeClr val="lt1"/>
                </a:contourClr>
              </a:sp3d>
            </c:spPr>
            <c:extLst/>
          </c:dPt>
          <c:dPt>
            <c:idx val="4"/>
            <c:bubble3D val="0"/>
            <c:spPr>
              <a:solidFill>
                <a:schemeClr val="accent5"/>
              </a:solidFill>
              <a:ln w="25400">
                <a:solidFill>
                  <a:schemeClr val="lt1"/>
                </a:solidFill>
              </a:ln>
              <a:effectLst/>
              <a:sp3d contourW="25400">
                <a:contourClr>
                  <a:schemeClr val="lt1"/>
                </a:contourClr>
              </a:sp3d>
            </c:spPr>
            <c:extLst/>
          </c:dPt>
          <c:dPt>
            <c:idx val="5"/>
            <c:bubble3D val="0"/>
            <c:spPr>
              <a:solidFill>
                <a:schemeClr val="accent6"/>
              </a:solidFill>
              <a:ln w="25400">
                <a:solidFill>
                  <a:schemeClr val="lt1"/>
                </a:solidFill>
              </a:ln>
              <a:effectLst/>
              <a:sp3d contourW="25400">
                <a:contourClr>
                  <a:schemeClr val="lt1"/>
                </a:contourClr>
              </a:sp3d>
            </c:spPr>
            <c:extLst/>
          </c:dPt>
          <c:dPt>
            <c:idx val="6"/>
            <c:bubble3D val="0"/>
            <c:spPr>
              <a:solidFill>
                <a:schemeClr val="accent1">
                  <a:lumMod val="60000"/>
                </a:schemeClr>
              </a:solidFill>
              <a:ln w="25400">
                <a:solidFill>
                  <a:schemeClr val="lt1"/>
                </a:solidFill>
              </a:ln>
              <a:effectLst/>
              <a:sp3d contourW="25400">
                <a:contourClr>
                  <a:schemeClr val="lt1"/>
                </a:contourClr>
              </a:sp3d>
            </c:spPr>
            <c:extLst/>
          </c:dPt>
          <c:dPt>
            <c:idx val="7"/>
            <c:bubble3D val="0"/>
            <c:spPr>
              <a:solidFill>
                <a:schemeClr val="accent2">
                  <a:lumMod val="60000"/>
                </a:schemeClr>
              </a:solidFill>
              <a:ln w="25400">
                <a:solidFill>
                  <a:schemeClr val="lt1"/>
                </a:solidFill>
              </a:ln>
              <a:effectLst/>
              <a:sp3d contourW="25400">
                <a:contourClr>
                  <a:schemeClr val="lt1"/>
                </a:contourClr>
              </a:sp3d>
            </c:spPr>
            <c:extLst/>
          </c:dPt>
          <c:dPt>
            <c:idx val="8"/>
            <c:bubble3D val="0"/>
            <c:spPr>
              <a:solidFill>
                <a:schemeClr val="accent3">
                  <a:lumMod val="60000"/>
                </a:schemeClr>
              </a:solidFill>
              <a:ln w="25400">
                <a:solidFill>
                  <a:schemeClr val="lt1"/>
                </a:solidFill>
              </a:ln>
              <a:effectLst/>
              <a:sp3d contourW="25400">
                <a:contourClr>
                  <a:schemeClr val="lt1"/>
                </a:contourClr>
              </a:sp3d>
            </c:spPr>
            <c:extLst/>
          </c:dPt>
          <c:dPt>
            <c:idx val="9"/>
            <c:bubble3D val="0"/>
            <c:spPr>
              <a:solidFill>
                <a:schemeClr val="accent4">
                  <a:lumMod val="60000"/>
                </a:schemeClr>
              </a:solidFill>
              <a:ln w="25400">
                <a:solidFill>
                  <a:schemeClr val="lt1"/>
                </a:solidFill>
              </a:ln>
              <a:effectLst/>
              <a:sp3d contourW="25400">
                <a:contourClr>
                  <a:schemeClr val="lt1"/>
                </a:contourClr>
              </a:sp3d>
            </c:spPr>
            <c:extLst/>
          </c:dPt>
          <c:dPt>
            <c:idx val="10"/>
            <c:bubble3D val="0"/>
            <c:spPr>
              <a:solidFill>
                <a:schemeClr val="accent5">
                  <a:lumMod val="60000"/>
                </a:schemeClr>
              </a:solidFill>
              <a:ln w="25400">
                <a:solidFill>
                  <a:schemeClr val="lt1"/>
                </a:solidFill>
              </a:ln>
              <a:effectLst/>
              <a:sp3d contourW="25400">
                <a:contourClr>
                  <a:schemeClr val="lt1"/>
                </a:contourClr>
              </a:sp3d>
            </c:spPr>
            <c:extLst/>
          </c:dPt>
          <c:dPt>
            <c:idx val="11"/>
            <c:bubble3D val="0"/>
            <c:spPr>
              <a:solidFill>
                <a:schemeClr val="accent6">
                  <a:lumMod val="60000"/>
                </a:schemeClr>
              </a:solidFill>
              <a:ln w="25400">
                <a:solidFill>
                  <a:schemeClr val="lt1"/>
                </a:solidFill>
              </a:ln>
              <a:effectLst/>
              <a:sp3d contourW="25400">
                <a:contourClr>
                  <a:schemeClr val="lt1"/>
                </a:contourClr>
              </a:sp3d>
            </c:spPr>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dPt>
          <c:dPt>
            <c:idx val="18"/>
            <c:bubble3D val="0"/>
            <c:spPr>
              <a:solidFill>
                <a:schemeClr val="accent1">
                  <a:lumMod val="80000"/>
                </a:schemeClr>
              </a:solidFill>
              <a:ln w="25400">
                <a:solidFill>
                  <a:schemeClr val="lt1"/>
                </a:solidFill>
              </a:ln>
              <a:effectLst/>
              <a:sp3d contourW="25400">
                <a:contourClr>
                  <a:schemeClr val="lt1"/>
                </a:contourClr>
              </a:sp3d>
            </c:spPr>
            <c:extLst/>
          </c:dPt>
          <c:dPt>
            <c:idx val="19"/>
            <c:bubble3D val="0"/>
            <c:spPr>
              <a:solidFill>
                <a:schemeClr val="accent2">
                  <a:lumMod val="80000"/>
                </a:schemeClr>
              </a:solidFill>
              <a:ln w="25400">
                <a:solidFill>
                  <a:schemeClr val="lt1"/>
                </a:solidFill>
              </a:ln>
              <a:effectLst/>
              <a:sp3d contourW="25400">
                <a:contourClr>
                  <a:schemeClr val="lt1"/>
                </a:contourClr>
              </a:sp3d>
            </c:spPr>
            <c:extLst/>
          </c:dPt>
          <c:dPt>
            <c:idx val="20"/>
            <c:bubble3D val="0"/>
            <c:spPr>
              <a:solidFill>
                <a:schemeClr val="accent3">
                  <a:lumMod val="80000"/>
                </a:schemeClr>
              </a:solidFill>
              <a:ln w="25400">
                <a:solidFill>
                  <a:schemeClr val="lt1"/>
                </a:solidFill>
              </a:ln>
              <a:effectLst/>
              <a:sp3d contourW="25400">
                <a:contourClr>
                  <a:schemeClr val="lt1"/>
                </a:contourClr>
              </a:sp3d>
            </c:spPr>
            <c:extLst/>
          </c:dPt>
          <c:dPt>
            <c:idx val="21"/>
            <c:bubble3D val="0"/>
            <c:spPr>
              <a:solidFill>
                <a:schemeClr val="accent4">
                  <a:lumMod val="80000"/>
                </a:schemeClr>
              </a:solidFill>
              <a:ln w="25400">
                <a:solidFill>
                  <a:schemeClr val="lt1"/>
                </a:solidFill>
              </a:ln>
              <a:effectLst/>
              <a:sp3d contourW="25400">
                <a:contourClr>
                  <a:schemeClr val="lt1"/>
                </a:contourClr>
              </a:sp3d>
            </c:spPr>
            <c:extLst/>
          </c:dPt>
          <c:dPt>
            <c:idx val="22"/>
            <c:bubble3D val="0"/>
            <c:spPr>
              <a:solidFill>
                <a:schemeClr val="accent5">
                  <a:lumMod val="80000"/>
                </a:schemeClr>
              </a:solidFill>
              <a:ln w="25400">
                <a:solidFill>
                  <a:schemeClr val="lt1"/>
                </a:solidFill>
              </a:ln>
              <a:effectLst/>
              <a:sp3d contourW="25400">
                <a:contourClr>
                  <a:schemeClr val="lt1"/>
                </a:contourClr>
              </a:sp3d>
            </c:spPr>
            <c:extLst/>
          </c:dPt>
          <c:dPt>
            <c:idx val="23"/>
            <c:bubble3D val="0"/>
            <c:spPr>
              <a:solidFill>
                <a:schemeClr val="accent6">
                  <a:lumMod val="80000"/>
                </a:schemeClr>
              </a:solidFill>
              <a:ln w="25400">
                <a:solidFill>
                  <a:schemeClr val="lt1"/>
                </a:solidFill>
              </a:ln>
              <a:effectLst/>
              <a:sp3d contourW="25400">
                <a:contourClr>
                  <a:schemeClr val="lt1"/>
                </a:contourClr>
              </a:sp3d>
            </c:spPr>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dPt>
          <c:cat>
            <c:strLit>
              <c:ptCount val="26"/>
              <c:pt idx="0">
                <c:v>Aliana 3462</c:v>
              </c:pt>
              <c:pt idx="1">
                <c:v>Bobby 3444</c:v>
              </c:pt>
              <c:pt idx="2">
                <c:v>Brendon 3486</c:v>
              </c:pt>
              <c:pt idx="3">
                <c:v>Carlee 3451</c:v>
              </c:pt>
              <c:pt idx="4">
                <c:v>Charity 3455</c:v>
              </c:pt>
              <c:pt idx="5">
                <c:v>Charlie 3476</c:v>
              </c:pt>
              <c:pt idx="6">
                <c:v>Clayton 3466</c:v>
              </c:pt>
              <c:pt idx="7">
                <c:v>Cristal 3482</c:v>
              </c:pt>
              <c:pt idx="8">
                <c:v>Garrett 3501</c:v>
              </c:pt>
              <c:pt idx="9">
                <c:v>James 3464</c:v>
              </c:pt>
              <c:pt idx="10">
                <c:v>Jerimiah 3480</c:v>
              </c:pt>
              <c:pt idx="11">
                <c:v>Joseph 3436</c:v>
              </c:pt>
              <c:pt idx="12">
                <c:v>Kayden 3463</c:v>
              </c:pt>
              <c:pt idx="13">
                <c:v>Kaylah 3442</c:v>
              </c:pt>
              <c:pt idx="14">
                <c:v>Kristen 3443</c:v>
              </c:pt>
              <c:pt idx="15">
                <c:v>Latia 3433</c:v>
              </c:pt>
              <c:pt idx="16">
                <c:v>Lincoln 3461</c:v>
              </c:pt>
              <c:pt idx="17">
                <c:v>Maci 3499</c:v>
              </c:pt>
              <c:pt idx="18">
                <c:v>Mariela 3447</c:v>
              </c:pt>
              <c:pt idx="19">
                <c:v>Ryland 3469</c:v>
              </c:pt>
              <c:pt idx="20">
                <c:v>Sarai 3479</c:v>
              </c:pt>
              <c:pt idx="21">
                <c:v>Sharlene 3434</c:v>
              </c:pt>
              <c:pt idx="22">
                <c:v>Thomas 3478</c:v>
              </c:pt>
              <c:pt idx="23">
                <c:v>Tia 3495</c:v>
              </c:pt>
              <c:pt idx="24">
                <c:v>Vance 3475</c:v>
              </c:pt>
              <c:pt idx="25">
                <c:v>(blank) (blank)</c:v>
              </c:pt>
            </c:strLit>
          </c:cat>
          <c:val>
            <c:numLit>
              <c:formatCode>General</c:formatCode>
              <c:ptCount val="26"/>
              <c:pt idx="0">
                <c:v>77</c:v>
              </c:pt>
              <c:pt idx="1">
                <c:v>71</c:v>
              </c:pt>
              <c:pt idx="2">
                <c:v>56</c:v>
              </c:pt>
              <c:pt idx="3">
                <c:v>96</c:v>
              </c:pt>
              <c:pt idx="4">
                <c:v>95</c:v>
              </c:pt>
              <c:pt idx="5">
                <c:v>69</c:v>
              </c:pt>
              <c:pt idx="6">
                <c:v>98</c:v>
              </c:pt>
              <c:pt idx="7">
                <c:v>32</c:v>
              </c:pt>
              <c:pt idx="8">
                <c:v>69</c:v>
              </c:pt>
              <c:pt idx="9">
                <c:v>88</c:v>
              </c:pt>
              <c:pt idx="10">
                <c:v>78</c:v>
              </c:pt>
              <c:pt idx="11">
                <c:v>99</c:v>
              </c:pt>
              <c:pt idx="12">
                <c:v>77</c:v>
              </c:pt>
              <c:pt idx="13">
                <c:v>75</c:v>
              </c:pt>
              <c:pt idx="14">
                <c:v>77</c:v>
              </c:pt>
              <c:pt idx="15">
                <c:v>78</c:v>
              </c:pt>
              <c:pt idx="16">
                <c:v>44</c:v>
              </c:pt>
              <c:pt idx="17">
                <c:v>78</c:v>
              </c:pt>
              <c:pt idx="18">
                <c:v>70</c:v>
              </c:pt>
              <c:pt idx="19">
                <c:v>99</c:v>
              </c:pt>
              <c:pt idx="20">
                <c:v>69</c:v>
              </c:pt>
              <c:pt idx="21">
                <c:v>100</c:v>
              </c:pt>
              <c:pt idx="22">
                <c:v>58</c:v>
              </c:pt>
              <c:pt idx="23">
                <c:v>87</c:v>
              </c:pt>
              <c:pt idx="24">
                <c:v>100</c:v>
              </c:pt>
              <c:pt idx="25">
                <c:v>0</c:v>
              </c:pt>
            </c:numLit>
          </c:val>
          <c:extLst>
            <c:ext xmlns:c16="http://schemas.microsoft.com/office/drawing/2014/chart" uri="{C3380CC4-5D6E-409C-BE32-E72D297353CC}">
              <c16:uniqueId val="{00000001-1C4C-A34B-A4FF-2CC550DF2FF8}"/>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Attendence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v>Sum of percentage</c:v>
          </c:tx>
          <c:spPr>
            <a:ln w="28575" cap="rnd">
              <a:solidFill>
                <a:schemeClr val="accent1"/>
              </a:solidFill>
              <a:round/>
            </a:ln>
            <a:effectLst/>
          </c:spPr>
          <c:marker>
            <c:symbol val="none"/>
          </c:marker>
          <c:cat>
            <c:strLit>
              <c:ptCount val="26"/>
              <c:pt idx="0">
                <c:v>Aliana 3462</c:v>
              </c:pt>
              <c:pt idx="1">
                <c:v>Bobby 3444</c:v>
              </c:pt>
              <c:pt idx="2">
                <c:v>Brendon 3486</c:v>
              </c:pt>
              <c:pt idx="3">
                <c:v>Carlee 3451</c:v>
              </c:pt>
              <c:pt idx="4">
                <c:v>Charity 3455</c:v>
              </c:pt>
              <c:pt idx="5">
                <c:v>Charlie 3476</c:v>
              </c:pt>
              <c:pt idx="6">
                <c:v>Clayton 3466</c:v>
              </c:pt>
              <c:pt idx="7">
                <c:v>Cristal 3482</c:v>
              </c:pt>
              <c:pt idx="8">
                <c:v>Garrett 3501</c:v>
              </c:pt>
              <c:pt idx="9">
                <c:v>James 3464</c:v>
              </c:pt>
              <c:pt idx="10">
                <c:v>Jerimiah 3480</c:v>
              </c:pt>
              <c:pt idx="11">
                <c:v>Joseph 3436</c:v>
              </c:pt>
              <c:pt idx="12">
                <c:v>Kayden 3463</c:v>
              </c:pt>
              <c:pt idx="13">
                <c:v>Kaylah 3442</c:v>
              </c:pt>
              <c:pt idx="14">
                <c:v>Kristen 3443</c:v>
              </c:pt>
              <c:pt idx="15">
                <c:v>Latia 3433</c:v>
              </c:pt>
              <c:pt idx="16">
                <c:v>Lincoln 3461</c:v>
              </c:pt>
              <c:pt idx="17">
                <c:v>Maci 3499</c:v>
              </c:pt>
              <c:pt idx="18">
                <c:v>Mariela 3447</c:v>
              </c:pt>
              <c:pt idx="19">
                <c:v>Ryland 3469</c:v>
              </c:pt>
              <c:pt idx="20">
                <c:v>Sarai 3479</c:v>
              </c:pt>
              <c:pt idx="21">
                <c:v>Sharlene 3434</c:v>
              </c:pt>
              <c:pt idx="22">
                <c:v>Thomas 3478</c:v>
              </c:pt>
              <c:pt idx="23">
                <c:v>Tia 3495</c:v>
              </c:pt>
              <c:pt idx="24">
                <c:v>Vance 3475</c:v>
              </c:pt>
              <c:pt idx="25">
                <c:v>(blank) (blank)</c:v>
              </c:pt>
            </c:strLit>
          </c:cat>
          <c:val>
            <c:numLit>
              <c:formatCode>General</c:formatCode>
              <c:ptCount val="26"/>
              <c:pt idx="0">
                <c:v>79.150000000000006</c:v>
              </c:pt>
              <c:pt idx="1">
                <c:v>79</c:v>
              </c:pt>
              <c:pt idx="2">
                <c:v>78.625</c:v>
              </c:pt>
              <c:pt idx="3">
                <c:v>79.625</c:v>
              </c:pt>
              <c:pt idx="4">
                <c:v>79.599999999999994</c:v>
              </c:pt>
              <c:pt idx="5">
                <c:v>78.95</c:v>
              </c:pt>
              <c:pt idx="6">
                <c:v>79.674999999999997</c:v>
              </c:pt>
              <c:pt idx="7">
                <c:v>78.025000000000006</c:v>
              </c:pt>
              <c:pt idx="8">
                <c:v>78.95</c:v>
              </c:pt>
              <c:pt idx="9">
                <c:v>79.424999999999997</c:v>
              </c:pt>
              <c:pt idx="10">
                <c:v>79.174999999999997</c:v>
              </c:pt>
              <c:pt idx="11">
                <c:v>79.7</c:v>
              </c:pt>
              <c:pt idx="12">
                <c:v>79.150000000000006</c:v>
              </c:pt>
              <c:pt idx="13">
                <c:v>79.099999999999994</c:v>
              </c:pt>
              <c:pt idx="14">
                <c:v>79.150000000000006</c:v>
              </c:pt>
              <c:pt idx="15">
                <c:v>79.174999999999997</c:v>
              </c:pt>
              <c:pt idx="16">
                <c:v>78.325000000000003</c:v>
              </c:pt>
              <c:pt idx="17">
                <c:v>79.174999999999997</c:v>
              </c:pt>
              <c:pt idx="18">
                <c:v>78.974999999999994</c:v>
              </c:pt>
              <c:pt idx="19">
                <c:v>79.7</c:v>
              </c:pt>
              <c:pt idx="20">
                <c:v>78.95</c:v>
              </c:pt>
              <c:pt idx="21">
                <c:v>79.724999999999994</c:v>
              </c:pt>
              <c:pt idx="22">
                <c:v>78.674999999999997</c:v>
              </c:pt>
              <c:pt idx="23">
                <c:v>79.400000000000006</c:v>
              </c:pt>
              <c:pt idx="24">
                <c:v>79.724999999999994</c:v>
              </c:pt>
              <c:pt idx="25">
                <c:v>0</c:v>
              </c:pt>
            </c:numLit>
          </c:val>
          <c:smooth val="0"/>
          <c:extLst>
            <c:ext xmlns:c16="http://schemas.microsoft.com/office/drawing/2014/chart" uri="{C3380CC4-5D6E-409C-BE32-E72D297353CC}">
              <c16:uniqueId val="{00000000-7FBF-4340-AF3F-45EB9045BEAD}"/>
            </c:ext>
          </c:extLst>
        </c:ser>
        <c:ser>
          <c:idx val="1"/>
          <c:order val="1"/>
          <c:tx>
            <c:v>Sum of attendence</c:v>
          </c:tx>
          <c:spPr>
            <a:ln w="28575" cap="rnd">
              <a:solidFill>
                <a:schemeClr val="accent2"/>
              </a:solidFill>
              <a:round/>
            </a:ln>
            <a:effectLst/>
          </c:spPr>
          <c:marker>
            <c:symbol val="none"/>
          </c:marker>
          <c:cat>
            <c:strLit>
              <c:ptCount val="26"/>
              <c:pt idx="0">
                <c:v>Aliana 3462</c:v>
              </c:pt>
              <c:pt idx="1">
                <c:v>Bobby 3444</c:v>
              </c:pt>
              <c:pt idx="2">
                <c:v>Brendon 3486</c:v>
              </c:pt>
              <c:pt idx="3">
                <c:v>Carlee 3451</c:v>
              </c:pt>
              <c:pt idx="4">
                <c:v>Charity 3455</c:v>
              </c:pt>
              <c:pt idx="5">
                <c:v>Charlie 3476</c:v>
              </c:pt>
              <c:pt idx="6">
                <c:v>Clayton 3466</c:v>
              </c:pt>
              <c:pt idx="7">
                <c:v>Cristal 3482</c:v>
              </c:pt>
              <c:pt idx="8">
                <c:v>Garrett 3501</c:v>
              </c:pt>
              <c:pt idx="9">
                <c:v>James 3464</c:v>
              </c:pt>
              <c:pt idx="10">
                <c:v>Jerimiah 3480</c:v>
              </c:pt>
              <c:pt idx="11">
                <c:v>Joseph 3436</c:v>
              </c:pt>
              <c:pt idx="12">
                <c:v>Kayden 3463</c:v>
              </c:pt>
              <c:pt idx="13">
                <c:v>Kaylah 3442</c:v>
              </c:pt>
              <c:pt idx="14">
                <c:v>Kristen 3443</c:v>
              </c:pt>
              <c:pt idx="15">
                <c:v>Latia 3433</c:v>
              </c:pt>
              <c:pt idx="16">
                <c:v>Lincoln 3461</c:v>
              </c:pt>
              <c:pt idx="17">
                <c:v>Maci 3499</c:v>
              </c:pt>
              <c:pt idx="18">
                <c:v>Mariela 3447</c:v>
              </c:pt>
              <c:pt idx="19">
                <c:v>Ryland 3469</c:v>
              </c:pt>
              <c:pt idx="20">
                <c:v>Sarai 3479</c:v>
              </c:pt>
              <c:pt idx="21">
                <c:v>Sharlene 3434</c:v>
              </c:pt>
              <c:pt idx="22">
                <c:v>Thomas 3478</c:v>
              </c:pt>
              <c:pt idx="23">
                <c:v>Tia 3495</c:v>
              </c:pt>
              <c:pt idx="24">
                <c:v>Vance 3475</c:v>
              </c:pt>
              <c:pt idx="25">
                <c:v>(blank) (blank)</c:v>
              </c:pt>
            </c:strLit>
          </c:cat>
          <c:val>
            <c:numLit>
              <c:formatCode>General</c:formatCode>
              <c:ptCount val="26"/>
              <c:pt idx="0">
                <c:v>77</c:v>
              </c:pt>
              <c:pt idx="1">
                <c:v>71</c:v>
              </c:pt>
              <c:pt idx="2">
                <c:v>56</c:v>
              </c:pt>
              <c:pt idx="3">
                <c:v>96</c:v>
              </c:pt>
              <c:pt idx="4">
                <c:v>95</c:v>
              </c:pt>
              <c:pt idx="5">
                <c:v>69</c:v>
              </c:pt>
              <c:pt idx="6">
                <c:v>98</c:v>
              </c:pt>
              <c:pt idx="7">
                <c:v>32</c:v>
              </c:pt>
              <c:pt idx="8">
                <c:v>69</c:v>
              </c:pt>
              <c:pt idx="9">
                <c:v>88</c:v>
              </c:pt>
              <c:pt idx="10">
                <c:v>78</c:v>
              </c:pt>
              <c:pt idx="11">
                <c:v>99</c:v>
              </c:pt>
              <c:pt idx="12">
                <c:v>77</c:v>
              </c:pt>
              <c:pt idx="13">
                <c:v>75</c:v>
              </c:pt>
              <c:pt idx="14">
                <c:v>77</c:v>
              </c:pt>
              <c:pt idx="15">
                <c:v>78</c:v>
              </c:pt>
              <c:pt idx="16">
                <c:v>44</c:v>
              </c:pt>
              <c:pt idx="17">
                <c:v>78</c:v>
              </c:pt>
              <c:pt idx="18">
                <c:v>70</c:v>
              </c:pt>
              <c:pt idx="19">
                <c:v>99</c:v>
              </c:pt>
              <c:pt idx="20">
                <c:v>69</c:v>
              </c:pt>
              <c:pt idx="21">
                <c:v>100</c:v>
              </c:pt>
              <c:pt idx="22">
                <c:v>58</c:v>
              </c:pt>
              <c:pt idx="23">
                <c:v>87</c:v>
              </c:pt>
              <c:pt idx="24">
                <c:v>100</c:v>
              </c:pt>
              <c:pt idx="25">
                <c:v>0</c:v>
              </c:pt>
            </c:numLit>
          </c:val>
          <c:smooth val="0"/>
          <c:extLst>
            <c:ext xmlns:c16="http://schemas.microsoft.com/office/drawing/2014/chart" uri="{C3380CC4-5D6E-409C-BE32-E72D297353CC}">
              <c16:uniqueId val="{00000001-7FBF-4340-AF3F-45EB9045BEAD}"/>
            </c:ext>
          </c:extLst>
        </c:ser>
        <c:dLbls>
          <c:showLegendKey val="0"/>
          <c:showVal val="0"/>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smooth val="0"/>
        <c:axId val="941799135"/>
        <c:axId val="941799615"/>
      </c:lineChart>
      <c:catAx>
        <c:axId val="941799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1799615"/>
        <c:crosses val="autoZero"/>
        <c:auto val="1"/>
        <c:lblAlgn val="ctr"/>
        <c:lblOffset val="100"/>
        <c:noMultiLvlLbl val="0"/>
      </c:catAx>
      <c:valAx>
        <c:axId val="941799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17991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STANLY. J</a:t>
            </a:r>
            <a:endParaRPr lang="en-US" sz="2400" dirty="0"/>
          </a:p>
          <a:p>
            <a:r>
              <a:rPr lang="en-US" sz="2400" dirty="0"/>
              <a:t>REGISTER NO:</a:t>
            </a:r>
            <a:r>
              <a:rPr lang="en-IN" sz="2400" dirty="0"/>
              <a:t> 312207337</a:t>
            </a:r>
          </a:p>
          <a:p>
            <a:r>
              <a:rPr lang="en-IN" sz="2400" dirty="0"/>
              <a:t>NAAN MUDHALVAN ID: asunm13057333999729</a:t>
            </a:r>
          </a:p>
          <a:p>
            <a:r>
              <a:rPr lang="en-US" sz="2400" dirty="0"/>
              <a:t>DEPARTMENT:</a:t>
            </a:r>
            <a:r>
              <a:rPr lang="en-IN" sz="2400" dirty="0"/>
              <a:t> DEPARTMENT OF COMMERCE </a:t>
            </a:r>
            <a:endParaRPr lang="en-US" sz="2400" dirty="0"/>
          </a:p>
          <a:p>
            <a:r>
              <a:rPr lang="en-US" sz="2400" dirty="0"/>
              <a:t>COLLEGE</a:t>
            </a:r>
            <a:r>
              <a:rPr lang="en-IN" sz="2400" dirty="0"/>
              <a:t>: C.KANDASWAMI NAIDU COLLEGE FOR 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4" name="Chart 3">
            <a:extLst>
              <a:ext uri="{FF2B5EF4-FFF2-40B4-BE49-F238E27FC236}">
                <a16:creationId xmlns:a16="http://schemas.microsoft.com/office/drawing/2014/main" id="{85B8BA44-079B-F555-F3C0-FF47937D233A}"/>
              </a:ext>
            </a:extLst>
          </p:cNvPr>
          <p:cNvGraphicFramePr>
            <a:graphicFrameLocks/>
          </p:cNvGraphicFramePr>
          <p:nvPr>
            <p:extLst>
              <p:ext uri="{D42A27DB-BD31-4B8C-83A1-F6EECF244321}">
                <p14:modId xmlns:p14="http://schemas.microsoft.com/office/powerpoint/2010/main" val="1623174096"/>
              </p:ext>
            </p:extLst>
          </p:nvPr>
        </p:nvGraphicFramePr>
        <p:xfrm>
          <a:off x="6976872" y="1965960"/>
          <a:ext cx="4753356" cy="292608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F1045E6E-5002-7115-EFAC-BA36DE44F72A}"/>
              </a:ext>
            </a:extLst>
          </p:cNvPr>
          <p:cNvSpPr txBox="1"/>
          <p:nvPr/>
        </p:nvSpPr>
        <p:spPr>
          <a:xfrm>
            <a:off x="497071" y="1498282"/>
            <a:ext cx="6479801" cy="1754326"/>
          </a:xfrm>
          <a:prstGeom prst="rect">
            <a:avLst/>
          </a:prstGeom>
          <a:noFill/>
        </p:spPr>
        <p:txBody>
          <a:bodyPr wrap="square">
            <a:spAutoFit/>
          </a:bodyPr>
          <a:lstStyle/>
          <a:p>
            <a:r>
              <a:rPr lang="en-US" dirty="0"/>
              <a:t>a pie chart for attendance analysis in Excel can help visualize the distribution of different attendance categories or statuses. Here’s how you can model and create a pie chart for attendance analysis</a:t>
            </a:r>
            <a:endParaRPr lang="en-IN" dirty="0"/>
          </a:p>
          <a:p>
            <a:r>
              <a:rPr lang="en-IN" dirty="0"/>
              <a:t>Excel can effectively visualize how different types of attendance (e.g., present vs. absent) are distributed, making it easier to identify patterns and trends in your data.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38BFC1F-0C26-A509-3F67-0B713D997009}"/>
              </a:ext>
            </a:extLst>
          </p:cNvPr>
          <p:cNvGraphicFramePr>
            <a:graphicFrameLocks/>
          </p:cNvGraphicFramePr>
          <p:nvPr>
            <p:extLst>
              <p:ext uri="{D42A27DB-BD31-4B8C-83A1-F6EECF244321}">
                <p14:modId xmlns:p14="http://schemas.microsoft.com/office/powerpoint/2010/main" val="720805933"/>
              </p:ext>
            </p:extLst>
          </p:nvPr>
        </p:nvGraphicFramePr>
        <p:xfrm>
          <a:off x="7190232" y="1334308"/>
          <a:ext cx="4783836" cy="279273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FA086A3D-CEBC-9252-179A-633D6130E1E3}"/>
              </a:ext>
            </a:extLst>
          </p:cNvPr>
          <p:cNvSpPr txBox="1"/>
          <p:nvPr/>
        </p:nvSpPr>
        <p:spPr>
          <a:xfrm>
            <a:off x="591111" y="1724585"/>
            <a:ext cx="6522383" cy="2308324"/>
          </a:xfrm>
          <a:prstGeom prst="rect">
            <a:avLst/>
          </a:prstGeom>
          <a:noFill/>
        </p:spPr>
        <p:txBody>
          <a:bodyPr wrap="square">
            <a:spAutoFit/>
          </a:bodyPr>
          <a:lstStyle/>
          <a:p>
            <a:r>
              <a:rPr lang="en-US" dirty="0"/>
              <a:t>Analyzing the results from your attendance data in Excel involves interpreting the patterns and trends highlighted by your data visualizations and metrics. Here’s how you can effectively analyze and interpret your attendance </a:t>
            </a:r>
            <a:r>
              <a:rPr lang="en-IN" dirty="0"/>
              <a:t>results.</a:t>
            </a:r>
          </a:p>
          <a:p>
            <a:r>
              <a:rPr lang="en-IN" dirty="0"/>
              <a:t>Thoroughly analysing these aspects of your attendance data using Excel, you can derive meaningful insights that help in improving workforce management, enhancing productivity, and addressing any attendance-related challenges within the organization.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B435FB8-92AE-9B00-BFEA-922C70EC6676}"/>
              </a:ext>
            </a:extLst>
          </p:cNvPr>
          <p:cNvSpPr txBox="1"/>
          <p:nvPr/>
        </p:nvSpPr>
        <p:spPr>
          <a:xfrm>
            <a:off x="755331" y="1663876"/>
            <a:ext cx="6730197" cy="1200329"/>
          </a:xfrm>
          <a:prstGeom prst="rect">
            <a:avLst/>
          </a:prstGeom>
          <a:noFill/>
        </p:spPr>
        <p:txBody>
          <a:bodyPr wrap="square">
            <a:spAutoFit/>
          </a:bodyPr>
          <a:lstStyle/>
          <a:p>
            <a:r>
              <a:rPr lang="en-US" dirty="0"/>
              <a:t>The analysis of employee attendance using Excel provides valuable insights into workforce patterns and trends, offering a comprehensive view of attendance behavior within an organization. Here are the key conclusions that can be drawn from such an analysis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Attendance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97F9C23-F57E-207E-3530-34958E550329}"/>
              </a:ext>
            </a:extLst>
          </p:cNvPr>
          <p:cNvSpPr txBox="1"/>
          <p:nvPr/>
        </p:nvSpPr>
        <p:spPr>
          <a:xfrm>
            <a:off x="1148043" y="1963688"/>
            <a:ext cx="6843431" cy="2031325"/>
          </a:xfrm>
          <a:prstGeom prst="rect">
            <a:avLst/>
          </a:prstGeom>
          <a:noFill/>
        </p:spPr>
        <p:txBody>
          <a:bodyPr wrap="square">
            <a:spAutoFit/>
          </a:bodyPr>
          <a:lstStyle/>
          <a:p>
            <a:r>
              <a:rPr lang="en-US" i="1" dirty="0"/>
              <a:t>To analyze and understand employee attendance patterns using Excel, identifying trends, irregularities, and areas for improvement to enhance workforce management and productivity.</a:t>
            </a:r>
            <a:endParaRPr lang="en-IN" i="1" dirty="0"/>
          </a:p>
          <a:p>
            <a:endParaRPr lang="en-IN" i="1" dirty="0"/>
          </a:p>
          <a:p>
            <a:r>
              <a:rPr lang="en-IN" i="1" dirty="0"/>
              <a:t>Analyse attendance trends such as punctuality, late arrivals, early departures, and absenteeism. Identify employees with consistent attendance issues.</a:t>
            </a: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Effective management of employee attendance is crucial for any organization to maintain productivity and ensure operational efficiency. However, monitoring and analysing attendance data manually can be time-consuming and prone to errors. This challenge necessitates a structured approach to analysing attendance data using Excel.</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1770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86BAA1E0-8CB5-AC5F-4B9F-176D20FF866C}"/>
              </a:ext>
            </a:extLst>
          </p:cNvPr>
          <p:cNvSpPr txBox="1"/>
          <p:nvPr/>
        </p:nvSpPr>
        <p:spPr>
          <a:xfrm>
            <a:off x="3068172" y="3608249"/>
            <a:ext cx="3332629" cy="1754326"/>
          </a:xfrm>
          <a:prstGeom prst="rect">
            <a:avLst/>
          </a:prstGeom>
          <a:noFill/>
        </p:spPr>
        <p:txBody>
          <a:bodyPr wrap="square">
            <a:spAutoFit/>
          </a:bodyPr>
          <a:lstStyle/>
          <a:p>
            <a:pPr marL="285750" indent="-285750">
              <a:buFont typeface="Arial" panose="020B0604020202020204" pitchFamily="34" charset="0"/>
              <a:buChar char="•"/>
            </a:pPr>
            <a:r>
              <a:rPr lang="en-US" dirty="0"/>
              <a:t>FIRST NAME</a:t>
            </a:r>
            <a:endParaRPr lang="en-IN" dirty="0"/>
          </a:p>
          <a:p>
            <a:pPr marL="285750" indent="-285750">
              <a:buFont typeface="Arial" panose="020B0604020202020204" pitchFamily="34" charset="0"/>
              <a:buChar char="•"/>
            </a:pPr>
            <a:r>
              <a:rPr lang="en-IN" dirty="0"/>
              <a:t>EMPOLYEE ID</a:t>
            </a:r>
          </a:p>
          <a:p>
            <a:pPr marL="285750" indent="-285750">
              <a:buFont typeface="Arial" panose="020B0604020202020204" pitchFamily="34" charset="0"/>
              <a:buChar char="•"/>
            </a:pPr>
            <a:r>
              <a:rPr lang="en-IN" dirty="0"/>
              <a:t>GENDER CODE</a:t>
            </a:r>
          </a:p>
          <a:p>
            <a:pPr marL="285750" indent="-285750">
              <a:buFont typeface="Arial" panose="020B0604020202020204" pitchFamily="34" charset="0"/>
              <a:buChar char="•"/>
            </a:pPr>
            <a:r>
              <a:rPr lang="en-IN" dirty="0"/>
              <a:t>ATTENDANCE PERCENTAGE </a:t>
            </a:r>
          </a:p>
          <a:p>
            <a:pPr marL="285750" indent="-285750">
              <a:buFont typeface="Arial" panose="020B0604020202020204" pitchFamily="34" charset="0"/>
              <a:buChar char="•"/>
            </a:pPr>
            <a:r>
              <a:rPr lang="en-IN" dirty="0"/>
              <a:t>ATTENDENCE ANALYSIS </a:t>
            </a:r>
          </a:p>
          <a:p>
            <a:endParaRPr lang="en-US" dirty="0"/>
          </a:p>
        </p:txBody>
      </p:sp>
      <p:sp>
        <p:nvSpPr>
          <p:cNvPr id="13" name="TextBox 12">
            <a:extLst>
              <a:ext uri="{FF2B5EF4-FFF2-40B4-BE49-F238E27FC236}">
                <a16:creationId xmlns:a16="http://schemas.microsoft.com/office/drawing/2014/main" id="{003BD28C-0307-8344-4010-3DF7295740E4}"/>
              </a:ext>
            </a:extLst>
          </p:cNvPr>
          <p:cNvSpPr txBox="1"/>
          <p:nvPr/>
        </p:nvSpPr>
        <p:spPr>
          <a:xfrm>
            <a:off x="723900" y="1633984"/>
            <a:ext cx="6104964" cy="1477328"/>
          </a:xfrm>
          <a:prstGeom prst="rect">
            <a:avLst/>
          </a:prstGeom>
          <a:noFill/>
        </p:spPr>
        <p:txBody>
          <a:bodyPr wrap="square">
            <a:spAutoFit/>
          </a:bodyPr>
          <a:lstStyle/>
          <a:p>
            <a:r>
              <a:rPr lang="en-US" dirty="0"/>
              <a:t>End users are the individuals or groups who directly interact with and benefit from a product, service, or system. In the context of employee attendance analysis using Excel, the end users are those who will use the analysis results to make decisions or perform their duties more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C4A03E-D9EA-F7BB-258B-227BA39B8783}"/>
              </a:ext>
            </a:extLst>
          </p:cNvPr>
          <p:cNvSpPr txBox="1"/>
          <p:nvPr/>
        </p:nvSpPr>
        <p:spPr>
          <a:xfrm>
            <a:off x="3101788" y="2223224"/>
            <a:ext cx="6095999" cy="1477328"/>
          </a:xfrm>
          <a:prstGeom prst="rect">
            <a:avLst/>
          </a:prstGeom>
          <a:noFill/>
        </p:spPr>
        <p:txBody>
          <a:bodyPr wrap="square">
            <a:spAutoFit/>
          </a:bodyPr>
          <a:lstStyle/>
          <a:p>
            <a:r>
              <a:rPr lang="en-US" dirty="0"/>
              <a:t>Our Solution and Its Value Proposition: Employee Attendance Analysis Using Excel Our Solution: We offer a comprehensive employee attendance analysis solution using Excel, designed to streamline the management of attendance data and provide actionable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738664"/>
          </a:xfrm>
        </p:spPr>
        <p:txBody>
          <a:bodyPr/>
          <a:lstStyle/>
          <a:p>
            <a:r>
              <a:rPr lang="en-IN" dirty="0"/>
              <a:t>Dataset Description.         Pivot table</a:t>
            </a:r>
          </a:p>
        </p:txBody>
      </p:sp>
      <p:sp>
        <p:nvSpPr>
          <p:cNvPr id="4" name="TextBox 3">
            <a:extLst>
              <a:ext uri="{FF2B5EF4-FFF2-40B4-BE49-F238E27FC236}">
                <a16:creationId xmlns:a16="http://schemas.microsoft.com/office/drawing/2014/main" id="{72CBFA89-97C7-AF04-2585-07F34EC78F8B}"/>
              </a:ext>
            </a:extLst>
          </p:cNvPr>
          <p:cNvSpPr txBox="1"/>
          <p:nvPr/>
        </p:nvSpPr>
        <p:spPr>
          <a:xfrm>
            <a:off x="755332" y="1551365"/>
            <a:ext cx="7061892" cy="1477328"/>
          </a:xfrm>
          <a:prstGeom prst="rect">
            <a:avLst/>
          </a:prstGeom>
          <a:noFill/>
        </p:spPr>
        <p:txBody>
          <a:bodyPr wrap="square">
            <a:spAutoFit/>
          </a:bodyPr>
          <a:lstStyle/>
          <a:p>
            <a:r>
              <a:rPr lang="en-US" dirty="0"/>
              <a:t>In an employee attendance analysis, the dataset typically includes a variety of fields that provide detailed information about each employee's attendance patterns. Here’s a breakdown of the key data</a:t>
            </a:r>
            <a:endParaRPr lang="en-IN" dirty="0"/>
          </a:p>
          <a:p>
            <a:r>
              <a:rPr lang="en-IN" dirty="0"/>
              <a:t>Attendance Status: A simple indicator (e.g., “P” for Present, “A” for Absent) that summarizes attendance for easy viewing.</a:t>
            </a:r>
            <a:endParaRPr lang="en-US" dirty="0"/>
          </a:p>
        </p:txBody>
      </p:sp>
      <p:graphicFrame>
        <p:nvGraphicFramePr>
          <p:cNvPr id="6" name="Table 5">
            <a:extLst>
              <a:ext uri="{FF2B5EF4-FFF2-40B4-BE49-F238E27FC236}">
                <a16:creationId xmlns:a16="http://schemas.microsoft.com/office/drawing/2014/main" id="{2DAEFBD3-468D-BEC6-26F1-3239919C109B}"/>
              </a:ext>
            </a:extLst>
          </p:cNvPr>
          <p:cNvGraphicFramePr/>
          <p:nvPr>
            <p:extLst>
              <p:ext uri="{D42A27DB-BD31-4B8C-83A1-F6EECF244321}">
                <p14:modId xmlns:p14="http://schemas.microsoft.com/office/powerpoint/2010/main" val="1170231851"/>
              </p:ext>
            </p:extLst>
          </p:nvPr>
        </p:nvGraphicFramePr>
        <p:xfrm>
          <a:off x="7727577" y="1124108"/>
          <a:ext cx="4303058" cy="5527312"/>
        </p:xfrm>
        <a:graphic>
          <a:graphicData uri="http://schemas.openxmlformats.org/drawingml/2006/table">
            <a:tbl>
              <a:tblPr>
                <a:tableStyleId>{5C22544A-7EE6-4342-B048-85BDC9FD1C3A}</a:tableStyleId>
              </a:tblPr>
              <a:tblGrid>
                <a:gridCol w="1154078">
                  <a:extLst>
                    <a:ext uri="{9D8B030D-6E8A-4147-A177-3AD203B41FA5}">
                      <a16:colId xmlns:a16="http://schemas.microsoft.com/office/drawing/2014/main" val="3565970662"/>
                    </a:ext>
                  </a:extLst>
                </a:gridCol>
                <a:gridCol w="1566247">
                  <a:extLst>
                    <a:ext uri="{9D8B030D-6E8A-4147-A177-3AD203B41FA5}">
                      <a16:colId xmlns:a16="http://schemas.microsoft.com/office/drawing/2014/main" val="378773836"/>
                    </a:ext>
                  </a:extLst>
                </a:gridCol>
                <a:gridCol w="1582733">
                  <a:extLst>
                    <a:ext uri="{9D8B030D-6E8A-4147-A177-3AD203B41FA5}">
                      <a16:colId xmlns:a16="http://schemas.microsoft.com/office/drawing/2014/main" val="2619801305"/>
                    </a:ext>
                  </a:extLst>
                </a:gridCol>
              </a:tblGrid>
              <a:tr h="96762">
                <a:tc>
                  <a:txBody>
                    <a:bodyPr/>
                    <a:lstStyle/>
                    <a:p>
                      <a:pPr algn="l" fontAlgn="b"/>
                      <a:r>
                        <a:rPr lang="en-IN" sz="500" u="none" strike="noStrike">
                          <a:effectLst/>
                        </a:rPr>
                        <a:t>GenderCode</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r>
                        <a:rPr lang="en-IN" sz="500" u="none" strike="noStrike">
                          <a:effectLst/>
                        </a:rPr>
                        <a:t>Male</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818474800"/>
                  </a:ext>
                </a:extLst>
              </a:tr>
              <a:tr h="96762">
                <a:tc>
                  <a:txBody>
                    <a:bodyPr/>
                    <a:lstStyle/>
                    <a:p>
                      <a:pPr algn="l" fontAlgn="b"/>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756364727"/>
                  </a:ext>
                </a:extLst>
              </a:tr>
              <a:tr h="96762">
                <a:tc>
                  <a:txBody>
                    <a:bodyPr/>
                    <a:lstStyle/>
                    <a:p>
                      <a:pPr algn="l" fontAlgn="b"/>
                      <a:r>
                        <a:rPr lang="en-IN" sz="500" u="none" strike="noStrike">
                          <a:effectLst/>
                        </a:rPr>
                        <a:t>Row Labels</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r>
                        <a:rPr lang="en-IN" sz="500" u="none" strike="noStrike">
                          <a:effectLst/>
                        </a:rPr>
                        <a:t>Sum of percentage</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r>
                        <a:rPr lang="en-IN" sz="500" u="none" strike="noStrike">
                          <a:effectLst/>
                        </a:rPr>
                        <a:t>Sum of attendence</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228427520"/>
                  </a:ext>
                </a:extLst>
              </a:tr>
              <a:tr h="96762">
                <a:tc>
                  <a:txBody>
                    <a:bodyPr/>
                    <a:lstStyle/>
                    <a:p>
                      <a:pPr algn="l" fontAlgn="b"/>
                      <a:r>
                        <a:rPr lang="en-IN" sz="500" u="none" strike="noStrike">
                          <a:effectLst/>
                        </a:rPr>
                        <a:t>Aliana</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77</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285700538"/>
                  </a:ext>
                </a:extLst>
              </a:tr>
              <a:tr h="96762">
                <a:tc>
                  <a:txBody>
                    <a:bodyPr/>
                    <a:lstStyle/>
                    <a:p>
                      <a:pPr algn="l" fontAlgn="b"/>
                      <a:r>
                        <a:rPr lang="en-IN" sz="500" u="none" strike="noStrike">
                          <a:effectLst/>
                        </a:rPr>
                        <a:t>3462</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77</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4030393651"/>
                  </a:ext>
                </a:extLst>
              </a:tr>
              <a:tr h="96762">
                <a:tc>
                  <a:txBody>
                    <a:bodyPr/>
                    <a:lstStyle/>
                    <a:p>
                      <a:pPr algn="l" fontAlgn="b"/>
                      <a:r>
                        <a:rPr lang="en-IN" sz="500" u="none" strike="noStrike">
                          <a:effectLst/>
                        </a:rPr>
                        <a:t>Bobby</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71</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266832432"/>
                  </a:ext>
                </a:extLst>
              </a:tr>
              <a:tr h="96762">
                <a:tc>
                  <a:txBody>
                    <a:bodyPr/>
                    <a:lstStyle/>
                    <a:p>
                      <a:pPr algn="l" fontAlgn="b"/>
                      <a:r>
                        <a:rPr lang="en-IN" sz="500" u="none" strike="noStrike">
                          <a:effectLst/>
                        </a:rPr>
                        <a:t>3444</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71</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206501531"/>
                  </a:ext>
                </a:extLst>
              </a:tr>
              <a:tr h="96762">
                <a:tc>
                  <a:txBody>
                    <a:bodyPr/>
                    <a:lstStyle/>
                    <a:p>
                      <a:pPr algn="l" fontAlgn="b"/>
                      <a:r>
                        <a:rPr lang="en-IN" sz="500" u="none" strike="noStrike">
                          <a:effectLst/>
                        </a:rPr>
                        <a:t>Brendon</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78.625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56</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293050440"/>
                  </a:ext>
                </a:extLst>
              </a:tr>
              <a:tr h="96762">
                <a:tc>
                  <a:txBody>
                    <a:bodyPr/>
                    <a:lstStyle/>
                    <a:p>
                      <a:pPr algn="l" fontAlgn="b"/>
                      <a:r>
                        <a:rPr lang="en-IN" sz="500" u="none" strike="noStrike">
                          <a:effectLst/>
                        </a:rPr>
                        <a:t>3486</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78.625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56</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396079565"/>
                  </a:ext>
                </a:extLst>
              </a:tr>
              <a:tr h="96762">
                <a:tc>
                  <a:txBody>
                    <a:bodyPr/>
                    <a:lstStyle/>
                    <a:p>
                      <a:pPr algn="l" fontAlgn="b"/>
                      <a:r>
                        <a:rPr lang="en-IN" sz="500" u="none" strike="noStrike">
                          <a:effectLst/>
                        </a:rPr>
                        <a:t>Carlee</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79.625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96</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401088187"/>
                  </a:ext>
                </a:extLst>
              </a:tr>
              <a:tr h="96762">
                <a:tc>
                  <a:txBody>
                    <a:bodyPr/>
                    <a:lstStyle/>
                    <a:p>
                      <a:pPr algn="l" fontAlgn="b"/>
                      <a:r>
                        <a:rPr lang="en-IN" sz="500" u="none" strike="noStrike">
                          <a:effectLst/>
                        </a:rPr>
                        <a:t>3451</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79.625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96</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486622335"/>
                  </a:ext>
                </a:extLst>
              </a:tr>
              <a:tr h="96762">
                <a:tc>
                  <a:txBody>
                    <a:bodyPr/>
                    <a:lstStyle/>
                    <a:p>
                      <a:pPr algn="l" fontAlgn="b"/>
                      <a:r>
                        <a:rPr lang="en-IN" sz="500" u="none" strike="noStrike">
                          <a:effectLst/>
                        </a:rPr>
                        <a:t>Charity</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79.6</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95</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953604214"/>
                  </a:ext>
                </a:extLst>
              </a:tr>
              <a:tr h="96762">
                <a:tc>
                  <a:txBody>
                    <a:bodyPr/>
                    <a:lstStyle/>
                    <a:p>
                      <a:pPr algn="l" fontAlgn="b"/>
                      <a:r>
                        <a:rPr lang="en-IN" sz="500" u="none" strike="noStrike">
                          <a:effectLst/>
                        </a:rPr>
                        <a:t>3455</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79.6</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95</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840980702"/>
                  </a:ext>
                </a:extLst>
              </a:tr>
              <a:tr h="96762">
                <a:tc>
                  <a:txBody>
                    <a:bodyPr/>
                    <a:lstStyle/>
                    <a:p>
                      <a:pPr algn="l" fontAlgn="b"/>
                      <a:r>
                        <a:rPr lang="en-IN" sz="500" u="none" strike="noStrike">
                          <a:effectLst/>
                        </a:rPr>
                        <a:t>Charlie</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78.95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69</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213046568"/>
                  </a:ext>
                </a:extLst>
              </a:tr>
              <a:tr h="96762">
                <a:tc>
                  <a:txBody>
                    <a:bodyPr/>
                    <a:lstStyle/>
                    <a:p>
                      <a:pPr algn="l" fontAlgn="b"/>
                      <a:r>
                        <a:rPr lang="en-IN" sz="500" u="none" strike="noStrike">
                          <a:effectLst/>
                        </a:rPr>
                        <a:t>3476</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78.95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69</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603887093"/>
                  </a:ext>
                </a:extLst>
              </a:tr>
              <a:tr h="96762">
                <a:tc>
                  <a:txBody>
                    <a:bodyPr/>
                    <a:lstStyle/>
                    <a:p>
                      <a:pPr algn="l" fontAlgn="b"/>
                      <a:r>
                        <a:rPr lang="en-IN" sz="500" u="none" strike="noStrike">
                          <a:effectLst/>
                        </a:rPr>
                        <a:t>Clayton</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79.675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98</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269752996"/>
                  </a:ext>
                </a:extLst>
              </a:tr>
              <a:tr h="96762">
                <a:tc>
                  <a:txBody>
                    <a:bodyPr/>
                    <a:lstStyle/>
                    <a:p>
                      <a:pPr algn="l" fontAlgn="b"/>
                      <a:r>
                        <a:rPr lang="en-IN" sz="500" u="none" strike="noStrike">
                          <a:effectLst/>
                        </a:rPr>
                        <a:t>3466</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79.675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98</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125974859"/>
                  </a:ext>
                </a:extLst>
              </a:tr>
              <a:tr h="96762">
                <a:tc>
                  <a:txBody>
                    <a:bodyPr/>
                    <a:lstStyle/>
                    <a:p>
                      <a:pPr algn="l" fontAlgn="b"/>
                      <a:r>
                        <a:rPr lang="en-IN" sz="500" u="none" strike="noStrike">
                          <a:effectLst/>
                        </a:rPr>
                        <a:t>Cristal</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78.025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32</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942665417"/>
                  </a:ext>
                </a:extLst>
              </a:tr>
              <a:tr h="96762">
                <a:tc>
                  <a:txBody>
                    <a:bodyPr/>
                    <a:lstStyle/>
                    <a:p>
                      <a:pPr algn="l" fontAlgn="b"/>
                      <a:r>
                        <a:rPr lang="en-IN" sz="500" u="none" strike="noStrike">
                          <a:effectLst/>
                        </a:rPr>
                        <a:t>3482</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78.025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32</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053707352"/>
                  </a:ext>
                </a:extLst>
              </a:tr>
              <a:tr h="96762">
                <a:tc>
                  <a:txBody>
                    <a:bodyPr/>
                    <a:lstStyle/>
                    <a:p>
                      <a:pPr algn="l" fontAlgn="b"/>
                      <a:r>
                        <a:rPr lang="en-IN" sz="500" u="none" strike="noStrike">
                          <a:effectLst/>
                        </a:rPr>
                        <a:t>Garrett</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78.95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69</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863019510"/>
                  </a:ext>
                </a:extLst>
              </a:tr>
              <a:tr h="96762">
                <a:tc>
                  <a:txBody>
                    <a:bodyPr/>
                    <a:lstStyle/>
                    <a:p>
                      <a:pPr algn="l" fontAlgn="b"/>
                      <a:r>
                        <a:rPr lang="en-IN" sz="500" u="none" strike="noStrike">
                          <a:effectLst/>
                        </a:rPr>
                        <a:t>3501</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78.95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69</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4193126367"/>
                  </a:ext>
                </a:extLst>
              </a:tr>
              <a:tr h="96762">
                <a:tc>
                  <a:txBody>
                    <a:bodyPr/>
                    <a:lstStyle/>
                    <a:p>
                      <a:pPr algn="l" fontAlgn="b"/>
                      <a:r>
                        <a:rPr lang="en-IN" sz="500" u="none" strike="noStrike">
                          <a:effectLst/>
                        </a:rPr>
                        <a:t>James</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79.425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88</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142116659"/>
                  </a:ext>
                </a:extLst>
              </a:tr>
              <a:tr h="96762">
                <a:tc>
                  <a:txBody>
                    <a:bodyPr/>
                    <a:lstStyle/>
                    <a:p>
                      <a:pPr algn="l" fontAlgn="b"/>
                      <a:r>
                        <a:rPr lang="en-IN" sz="500" u="none" strike="noStrike">
                          <a:effectLst/>
                        </a:rPr>
                        <a:t>3464</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79.425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88</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577564189"/>
                  </a:ext>
                </a:extLst>
              </a:tr>
              <a:tr h="96762">
                <a:tc>
                  <a:txBody>
                    <a:bodyPr/>
                    <a:lstStyle/>
                    <a:p>
                      <a:pPr algn="l" fontAlgn="b"/>
                      <a:r>
                        <a:rPr lang="en-IN" sz="500" u="none" strike="noStrike">
                          <a:effectLst/>
                        </a:rPr>
                        <a:t>Jerimiah</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79.175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534246414"/>
                  </a:ext>
                </a:extLst>
              </a:tr>
              <a:tr h="96762">
                <a:tc>
                  <a:txBody>
                    <a:bodyPr/>
                    <a:lstStyle/>
                    <a:p>
                      <a:pPr algn="l" fontAlgn="b"/>
                      <a:r>
                        <a:rPr lang="en-IN" sz="500" u="none" strike="noStrike">
                          <a:effectLst/>
                        </a:rPr>
                        <a:t>3480</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79.175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644340137"/>
                  </a:ext>
                </a:extLst>
              </a:tr>
              <a:tr h="96762">
                <a:tc>
                  <a:txBody>
                    <a:bodyPr/>
                    <a:lstStyle/>
                    <a:p>
                      <a:pPr algn="l" fontAlgn="b"/>
                      <a:r>
                        <a:rPr lang="en-IN" sz="500" u="none" strike="noStrike">
                          <a:effectLst/>
                        </a:rPr>
                        <a:t>Joseph</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79.7</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99</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4052409358"/>
                  </a:ext>
                </a:extLst>
              </a:tr>
              <a:tr h="96762">
                <a:tc>
                  <a:txBody>
                    <a:bodyPr/>
                    <a:lstStyle/>
                    <a:p>
                      <a:pPr algn="l" fontAlgn="b"/>
                      <a:r>
                        <a:rPr lang="en-IN" sz="500" u="none" strike="noStrike">
                          <a:effectLst/>
                        </a:rPr>
                        <a:t>3436</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79.7</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99</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704731629"/>
                  </a:ext>
                </a:extLst>
              </a:tr>
              <a:tr h="96762">
                <a:tc>
                  <a:txBody>
                    <a:bodyPr/>
                    <a:lstStyle/>
                    <a:p>
                      <a:pPr algn="l" fontAlgn="b"/>
                      <a:r>
                        <a:rPr lang="en-IN" sz="500" u="none" strike="noStrike">
                          <a:effectLst/>
                        </a:rPr>
                        <a:t>Kayden</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77</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1114045"/>
                  </a:ext>
                </a:extLst>
              </a:tr>
              <a:tr h="96762">
                <a:tc>
                  <a:txBody>
                    <a:bodyPr/>
                    <a:lstStyle/>
                    <a:p>
                      <a:pPr algn="l" fontAlgn="b"/>
                      <a:r>
                        <a:rPr lang="en-IN" sz="500" u="none" strike="noStrike">
                          <a:effectLst/>
                        </a:rPr>
                        <a:t>3463</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77</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497784799"/>
                  </a:ext>
                </a:extLst>
              </a:tr>
              <a:tr h="96762">
                <a:tc>
                  <a:txBody>
                    <a:bodyPr/>
                    <a:lstStyle/>
                    <a:p>
                      <a:pPr algn="l" fontAlgn="b"/>
                      <a:r>
                        <a:rPr lang="en-IN" sz="500" u="none" strike="noStrike">
                          <a:effectLst/>
                        </a:rPr>
                        <a:t>Kaylah</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75</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4204943907"/>
                  </a:ext>
                </a:extLst>
              </a:tr>
              <a:tr h="96762">
                <a:tc>
                  <a:txBody>
                    <a:bodyPr/>
                    <a:lstStyle/>
                    <a:p>
                      <a:pPr algn="l" fontAlgn="b"/>
                      <a:r>
                        <a:rPr lang="en-IN" sz="500" u="none" strike="noStrike">
                          <a:effectLst/>
                        </a:rPr>
                        <a:t>3442</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75</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617690018"/>
                  </a:ext>
                </a:extLst>
              </a:tr>
              <a:tr h="96762">
                <a:tc>
                  <a:txBody>
                    <a:bodyPr/>
                    <a:lstStyle/>
                    <a:p>
                      <a:pPr algn="l" fontAlgn="b"/>
                      <a:r>
                        <a:rPr lang="en-IN" sz="500" u="none" strike="noStrike">
                          <a:effectLst/>
                        </a:rPr>
                        <a:t>Kristen</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77</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423329757"/>
                  </a:ext>
                </a:extLst>
              </a:tr>
              <a:tr h="96762">
                <a:tc>
                  <a:txBody>
                    <a:bodyPr/>
                    <a:lstStyle/>
                    <a:p>
                      <a:pPr algn="l" fontAlgn="b"/>
                      <a:r>
                        <a:rPr lang="en-IN" sz="500" u="none" strike="noStrike">
                          <a:effectLst/>
                        </a:rPr>
                        <a:t>3443</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77</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136495267"/>
                  </a:ext>
                </a:extLst>
              </a:tr>
              <a:tr h="96762">
                <a:tc>
                  <a:txBody>
                    <a:bodyPr/>
                    <a:lstStyle/>
                    <a:p>
                      <a:pPr algn="l" fontAlgn="b"/>
                      <a:r>
                        <a:rPr lang="en-IN" sz="500" u="none" strike="noStrike">
                          <a:effectLst/>
                        </a:rPr>
                        <a:t>Latia</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79.175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314762981"/>
                  </a:ext>
                </a:extLst>
              </a:tr>
              <a:tr h="96762">
                <a:tc>
                  <a:txBody>
                    <a:bodyPr/>
                    <a:lstStyle/>
                    <a:p>
                      <a:pPr algn="l" fontAlgn="b"/>
                      <a:r>
                        <a:rPr lang="en-IN" sz="500" u="none" strike="noStrike">
                          <a:effectLst/>
                        </a:rPr>
                        <a:t>3433</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79.175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191678174"/>
                  </a:ext>
                </a:extLst>
              </a:tr>
              <a:tr h="96762">
                <a:tc>
                  <a:txBody>
                    <a:bodyPr/>
                    <a:lstStyle/>
                    <a:p>
                      <a:pPr algn="l" fontAlgn="b"/>
                      <a:r>
                        <a:rPr lang="en-IN" sz="500" u="none" strike="noStrike">
                          <a:effectLst/>
                        </a:rPr>
                        <a:t>Lincoln</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78.325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44</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313444519"/>
                  </a:ext>
                </a:extLst>
              </a:tr>
              <a:tr h="96762">
                <a:tc>
                  <a:txBody>
                    <a:bodyPr/>
                    <a:lstStyle/>
                    <a:p>
                      <a:pPr algn="l" fontAlgn="b"/>
                      <a:r>
                        <a:rPr lang="en-IN" sz="500" u="none" strike="noStrike">
                          <a:effectLst/>
                        </a:rPr>
                        <a:t>3461</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78.325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44</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053298263"/>
                  </a:ext>
                </a:extLst>
              </a:tr>
              <a:tr h="96762">
                <a:tc>
                  <a:txBody>
                    <a:bodyPr/>
                    <a:lstStyle/>
                    <a:p>
                      <a:pPr algn="l" fontAlgn="b"/>
                      <a:r>
                        <a:rPr lang="en-IN" sz="500" u="none" strike="noStrike">
                          <a:effectLst/>
                        </a:rPr>
                        <a:t>Maci</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79.175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355401572"/>
                  </a:ext>
                </a:extLst>
              </a:tr>
              <a:tr h="96762">
                <a:tc>
                  <a:txBody>
                    <a:bodyPr/>
                    <a:lstStyle/>
                    <a:p>
                      <a:pPr algn="l" fontAlgn="b"/>
                      <a:r>
                        <a:rPr lang="en-IN" sz="500" u="none" strike="noStrike">
                          <a:effectLst/>
                        </a:rPr>
                        <a:t>3499</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79.175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165841916"/>
                  </a:ext>
                </a:extLst>
              </a:tr>
              <a:tr h="96762">
                <a:tc>
                  <a:txBody>
                    <a:bodyPr/>
                    <a:lstStyle/>
                    <a:p>
                      <a:pPr algn="l" fontAlgn="b"/>
                      <a:r>
                        <a:rPr lang="en-IN" sz="500" u="none" strike="noStrike">
                          <a:effectLst/>
                        </a:rPr>
                        <a:t>Mariela</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78.975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70</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301359334"/>
                  </a:ext>
                </a:extLst>
              </a:tr>
              <a:tr h="96762">
                <a:tc>
                  <a:txBody>
                    <a:bodyPr/>
                    <a:lstStyle/>
                    <a:p>
                      <a:pPr algn="l" fontAlgn="b"/>
                      <a:r>
                        <a:rPr lang="en-IN" sz="500" u="none" strike="noStrike">
                          <a:effectLst/>
                        </a:rPr>
                        <a:t>3447</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78.975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70</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103883009"/>
                  </a:ext>
                </a:extLst>
              </a:tr>
              <a:tr h="96762">
                <a:tc>
                  <a:txBody>
                    <a:bodyPr/>
                    <a:lstStyle/>
                    <a:p>
                      <a:pPr algn="l" fontAlgn="b"/>
                      <a:r>
                        <a:rPr lang="en-IN" sz="500" u="none" strike="noStrike">
                          <a:effectLst/>
                        </a:rPr>
                        <a:t>Ryland</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79.7</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99</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35178162"/>
                  </a:ext>
                </a:extLst>
              </a:tr>
              <a:tr h="96762">
                <a:tc>
                  <a:txBody>
                    <a:bodyPr/>
                    <a:lstStyle/>
                    <a:p>
                      <a:pPr algn="l" fontAlgn="b"/>
                      <a:r>
                        <a:rPr lang="en-IN" sz="500" u="none" strike="noStrike">
                          <a:effectLst/>
                        </a:rPr>
                        <a:t>3469</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79.7</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99</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252769480"/>
                  </a:ext>
                </a:extLst>
              </a:tr>
              <a:tr h="96762">
                <a:tc>
                  <a:txBody>
                    <a:bodyPr/>
                    <a:lstStyle/>
                    <a:p>
                      <a:pPr algn="l" fontAlgn="b"/>
                      <a:r>
                        <a:rPr lang="en-IN" sz="500" u="none" strike="noStrike">
                          <a:effectLst/>
                        </a:rPr>
                        <a:t>Sarai</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78.95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69</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335836347"/>
                  </a:ext>
                </a:extLst>
              </a:tr>
              <a:tr h="96762">
                <a:tc>
                  <a:txBody>
                    <a:bodyPr/>
                    <a:lstStyle/>
                    <a:p>
                      <a:pPr algn="l" fontAlgn="b"/>
                      <a:r>
                        <a:rPr lang="en-IN" sz="500" u="none" strike="noStrike">
                          <a:effectLst/>
                        </a:rPr>
                        <a:t>3479</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78.95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69</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09448126"/>
                  </a:ext>
                </a:extLst>
              </a:tr>
              <a:tr h="96762">
                <a:tc>
                  <a:txBody>
                    <a:bodyPr/>
                    <a:lstStyle/>
                    <a:p>
                      <a:pPr algn="l" fontAlgn="b"/>
                      <a:r>
                        <a:rPr lang="en-IN" sz="500" u="none" strike="noStrike">
                          <a:effectLst/>
                        </a:rPr>
                        <a:t>Sharlene</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79.725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100</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4031369328"/>
                  </a:ext>
                </a:extLst>
              </a:tr>
              <a:tr h="96762">
                <a:tc>
                  <a:txBody>
                    <a:bodyPr/>
                    <a:lstStyle/>
                    <a:p>
                      <a:pPr algn="l" fontAlgn="b"/>
                      <a:r>
                        <a:rPr lang="en-IN" sz="500" u="none" strike="noStrike">
                          <a:effectLst/>
                        </a:rPr>
                        <a:t>3434</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79.725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100</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277681721"/>
                  </a:ext>
                </a:extLst>
              </a:tr>
              <a:tr h="96762">
                <a:tc>
                  <a:txBody>
                    <a:bodyPr/>
                    <a:lstStyle/>
                    <a:p>
                      <a:pPr algn="l" fontAlgn="b"/>
                      <a:r>
                        <a:rPr lang="en-IN" sz="500" u="none" strike="noStrike">
                          <a:effectLst/>
                        </a:rPr>
                        <a:t>Thomas</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78.675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58</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911344591"/>
                  </a:ext>
                </a:extLst>
              </a:tr>
              <a:tr h="96762">
                <a:tc>
                  <a:txBody>
                    <a:bodyPr/>
                    <a:lstStyle/>
                    <a:p>
                      <a:pPr algn="l" fontAlgn="b"/>
                      <a:r>
                        <a:rPr lang="en-IN" sz="500" u="none" strike="noStrike">
                          <a:effectLst/>
                        </a:rPr>
                        <a:t>3478</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78.675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58</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788852633"/>
                  </a:ext>
                </a:extLst>
              </a:tr>
              <a:tr h="96762">
                <a:tc>
                  <a:txBody>
                    <a:bodyPr/>
                    <a:lstStyle/>
                    <a:p>
                      <a:pPr algn="l" fontAlgn="b"/>
                      <a:r>
                        <a:rPr lang="en-IN" sz="500" u="none" strike="noStrike">
                          <a:effectLst/>
                        </a:rPr>
                        <a:t>Tia</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79.4</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87</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308334012"/>
                  </a:ext>
                </a:extLst>
              </a:tr>
              <a:tr h="96762">
                <a:tc>
                  <a:txBody>
                    <a:bodyPr/>
                    <a:lstStyle/>
                    <a:p>
                      <a:pPr algn="l" fontAlgn="b"/>
                      <a:r>
                        <a:rPr lang="en-IN" sz="500" u="none" strike="noStrike">
                          <a:effectLst/>
                        </a:rPr>
                        <a:t>3495</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79.4</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87</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840055724"/>
                  </a:ext>
                </a:extLst>
              </a:tr>
              <a:tr h="96762">
                <a:tc>
                  <a:txBody>
                    <a:bodyPr/>
                    <a:lstStyle/>
                    <a:p>
                      <a:pPr algn="l" fontAlgn="b"/>
                      <a:r>
                        <a:rPr lang="en-IN" sz="500" u="none" strike="noStrike">
                          <a:effectLst/>
                        </a:rPr>
                        <a:t>Vance</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79.725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100</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650567335"/>
                  </a:ext>
                </a:extLst>
              </a:tr>
              <a:tr h="96762">
                <a:tc>
                  <a:txBody>
                    <a:bodyPr/>
                    <a:lstStyle/>
                    <a:p>
                      <a:pPr algn="l" fontAlgn="b"/>
                      <a:r>
                        <a:rPr lang="en-IN" sz="500" u="none" strike="noStrike">
                          <a:effectLst/>
                        </a:rPr>
                        <a:t>3475</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79.725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100</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795407041"/>
                  </a:ext>
                </a:extLst>
              </a:tr>
              <a:tr h="96762">
                <a:tc>
                  <a:txBody>
                    <a:bodyPr/>
                    <a:lstStyle/>
                    <a:p>
                      <a:pPr algn="l" fontAlgn="b"/>
                      <a:r>
                        <a:rPr lang="en-IN" sz="500" u="none" strike="noStrike">
                          <a:effectLst/>
                        </a:rPr>
                        <a:t>(blank)</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041904"/>
                  </a:ext>
                </a:extLst>
              </a:tr>
              <a:tr h="96762">
                <a:tc>
                  <a:txBody>
                    <a:bodyPr/>
                    <a:lstStyle/>
                    <a:p>
                      <a:pPr algn="l" fontAlgn="b"/>
                      <a:r>
                        <a:rPr lang="en-IN" sz="500" u="none" strike="noStrike">
                          <a:effectLst/>
                        </a:rPr>
                        <a:t>(blank)</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l" fontAlgn="b"/>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73041532"/>
                  </a:ext>
                </a:extLst>
              </a:tr>
              <a:tr h="96762">
                <a:tc>
                  <a:txBody>
                    <a:bodyPr/>
                    <a:lstStyle/>
                    <a:p>
                      <a:pPr algn="l" fontAlgn="b"/>
                      <a:r>
                        <a:rPr lang="en-IN" sz="500" u="none" strike="noStrike">
                          <a:effectLst/>
                        </a:rPr>
                        <a:t>Grand Total</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1979.125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dirty="0">
                          <a:effectLst/>
                        </a:rPr>
                        <a:t>1940</a:t>
                      </a:r>
                      <a:endParaRPr lang="en-IN" sz="500" b="1" i="0" u="none" strike="noStrike" dirty="0">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986791132"/>
                  </a:ext>
                </a:extLst>
              </a:tr>
            </a:tbl>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12F3FD-EF9A-8E8B-AD9A-F1F16FF4DFFB}"/>
              </a:ext>
            </a:extLst>
          </p:cNvPr>
          <p:cNvSpPr txBox="1"/>
          <p:nvPr/>
        </p:nvSpPr>
        <p:spPr>
          <a:xfrm>
            <a:off x="2895600" y="2507103"/>
            <a:ext cx="8534018" cy="2246769"/>
          </a:xfrm>
          <a:prstGeom prst="rect">
            <a:avLst/>
          </a:prstGeom>
          <a:noFill/>
        </p:spPr>
        <p:txBody>
          <a:bodyPr wrap="square" rtlCol="0">
            <a:spAutoFit/>
          </a:bodyPr>
          <a:lstStyle/>
          <a:p>
            <a:pPr algn="l"/>
            <a:r>
              <a:rPr lang="en-IN" sz="2800" b="0" i="0" dirty="0">
                <a:solidFill>
                  <a:srgbClr val="0D0D0D"/>
                </a:solidFill>
                <a:effectLst/>
                <a:latin typeface="Times New Roman" panose="02020603050405020304" pitchFamily="18" charset="0"/>
                <a:cs typeface="Times New Roman" panose="02020603050405020304" pitchFamily="18" charset="0"/>
              </a:rPr>
              <a:t>Wow” factors, your Excel-based employee attendance analysis solution can provide more value, enhance user experience, and deliver insightful, actionable data to drive better decision-making.</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Pivot table</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SHANMUGAVEL. U</cp:lastModifiedBy>
  <cp:revision>13</cp:revision>
  <dcterms:created xsi:type="dcterms:W3CDTF">2024-03-29T15:07:22Z</dcterms:created>
  <dcterms:modified xsi:type="dcterms:W3CDTF">2024-08-28T06:35:05Z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