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300" r:id="rId3"/>
    <p:sldId id="262" r:id="rId4"/>
    <p:sldId id="257" r:id="rId5"/>
    <p:sldId id="258" r:id="rId6"/>
    <p:sldId id="259"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4" r:id="rId32"/>
    <p:sldId id="296" r:id="rId33"/>
    <p:sldId id="286" r:id="rId34"/>
    <p:sldId id="287" r:id="rId35"/>
    <p:sldId id="288" r:id="rId36"/>
    <p:sldId id="289" r:id="rId37"/>
    <p:sldId id="297" r:id="rId38"/>
    <p:sldId id="290" r:id="rId39"/>
    <p:sldId id="291" r:id="rId40"/>
    <p:sldId id="292" r:id="rId41"/>
    <p:sldId id="293" r:id="rId42"/>
    <p:sldId id="294"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37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7/31/2024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7/31/2024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7/31/2024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7/31/2024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7C9A-BEC7-5A2E-7934-83CB4D7C650C}"/>
              </a:ext>
            </a:extLst>
          </p:cNvPr>
          <p:cNvSpPr>
            <a:spLocks noGrp="1"/>
          </p:cNvSpPr>
          <p:nvPr>
            <p:ph type="ctrTitle"/>
          </p:nvPr>
        </p:nvSpPr>
        <p:spPr/>
        <p:txBody>
          <a:bodyPr/>
          <a:lstStyle/>
          <a:p>
            <a:r>
              <a:rPr lang="en-IN" dirty="0"/>
              <a:t>Structured Query Language</a:t>
            </a:r>
          </a:p>
        </p:txBody>
      </p:sp>
      <p:sp>
        <p:nvSpPr>
          <p:cNvPr id="3" name="Subtitle 2">
            <a:extLst>
              <a:ext uri="{FF2B5EF4-FFF2-40B4-BE49-F238E27FC236}">
                <a16:creationId xmlns:a16="http://schemas.microsoft.com/office/drawing/2014/main" id="{F005C615-FB76-9D74-6846-064088C1C538}"/>
              </a:ext>
            </a:extLst>
          </p:cNvPr>
          <p:cNvSpPr>
            <a:spLocks noGrp="1"/>
          </p:cNvSpPr>
          <p:nvPr>
            <p:ph type="subTitle" idx="1"/>
          </p:nvPr>
        </p:nvSpPr>
        <p:spPr>
          <a:xfrm>
            <a:off x="6283783" y="5888045"/>
            <a:ext cx="6801612" cy="1239894"/>
          </a:xfrm>
        </p:spPr>
        <p:txBody>
          <a:bodyPr/>
          <a:lstStyle/>
          <a:p>
            <a:r>
              <a:rPr lang="en-US" dirty="0"/>
              <a:t>STANLY MOSES.V</a:t>
            </a:r>
            <a:endParaRPr lang="en-IN" dirty="0"/>
          </a:p>
        </p:txBody>
      </p:sp>
    </p:spTree>
    <p:extLst>
      <p:ext uri="{BB962C8B-B14F-4D97-AF65-F5344CB8AC3E}">
        <p14:creationId xmlns:p14="http://schemas.microsoft.com/office/powerpoint/2010/main" val="303391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50511D2-9F84-7EBD-E1FE-6BE9D46FB62C}"/>
              </a:ext>
            </a:extLst>
          </p:cNvPr>
          <p:cNvSpPr/>
          <p:nvPr/>
        </p:nvSpPr>
        <p:spPr>
          <a:xfrm>
            <a:off x="7056407" y="3209026"/>
            <a:ext cx="3641669" cy="16706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205B0614-0746-5691-8B47-F3E93078D74C}"/>
              </a:ext>
            </a:extLst>
          </p:cNvPr>
          <p:cNvSpPr>
            <a:spLocks noGrp="1"/>
          </p:cNvSpPr>
          <p:nvPr>
            <p:ph type="title"/>
          </p:nvPr>
        </p:nvSpPr>
        <p:spPr/>
        <p:txBody>
          <a:bodyPr/>
          <a:lstStyle/>
          <a:p>
            <a:r>
              <a:rPr lang="en-IN" i="0" dirty="0">
                <a:effectLst/>
              </a:rPr>
              <a:t>Numeric </a:t>
            </a:r>
            <a:r>
              <a:rPr lang="en-US" dirty="0"/>
              <a:t>DATA TYPES</a:t>
            </a:r>
            <a:endParaRPr lang="en-IN" dirty="0"/>
          </a:p>
        </p:txBody>
      </p:sp>
      <p:sp>
        <p:nvSpPr>
          <p:cNvPr id="3" name="Content Placeholder 2">
            <a:extLst>
              <a:ext uri="{FF2B5EF4-FFF2-40B4-BE49-F238E27FC236}">
                <a16:creationId xmlns:a16="http://schemas.microsoft.com/office/drawing/2014/main" id="{9D2B987B-41DF-BD01-8353-1BF04368AB5D}"/>
              </a:ext>
            </a:extLst>
          </p:cNvPr>
          <p:cNvSpPr>
            <a:spLocks noGrp="1"/>
          </p:cNvSpPr>
          <p:nvPr>
            <p:ph idx="1"/>
          </p:nvPr>
        </p:nvSpPr>
        <p:spPr/>
        <p:txBody>
          <a:bodyPr/>
          <a:lstStyle/>
          <a:p>
            <a:pPr>
              <a:buFont typeface="Wingdings" panose="05000000000000000000" pitchFamily="2" charset="2"/>
              <a:buChar char="q"/>
            </a:pPr>
            <a:r>
              <a:rPr lang="en-IN" i="0" dirty="0">
                <a:effectLst/>
              </a:rPr>
              <a:t>Numeric Data Types</a:t>
            </a:r>
          </a:p>
          <a:p>
            <a:pPr>
              <a:buFont typeface="Wingdings" panose="05000000000000000000" pitchFamily="2" charset="2"/>
              <a:buChar char="q"/>
            </a:pPr>
            <a:r>
              <a:rPr lang="en-US" i="0" dirty="0">
                <a:effectLst/>
              </a:rPr>
              <a:t>Date and Time Data Types</a:t>
            </a:r>
            <a:endParaRPr lang="en-IN" dirty="0"/>
          </a:p>
          <a:p>
            <a:pPr>
              <a:buFont typeface="Wingdings" panose="05000000000000000000" pitchFamily="2" charset="2"/>
              <a:buChar char="q"/>
            </a:pPr>
            <a:r>
              <a:rPr lang="en-IN" i="0" dirty="0">
                <a:effectLst/>
              </a:rPr>
              <a:t>String Data Types</a:t>
            </a:r>
          </a:p>
          <a:p>
            <a:pPr>
              <a:buFont typeface="Wingdings" panose="05000000000000000000" pitchFamily="2" charset="2"/>
              <a:buChar char="q"/>
            </a:pPr>
            <a:r>
              <a:rPr lang="en-IN" i="0" dirty="0">
                <a:effectLst/>
              </a:rPr>
              <a:t>Binary Data Types</a:t>
            </a:r>
            <a:endParaRPr lang="en-IN" dirty="0"/>
          </a:p>
          <a:p>
            <a:pPr>
              <a:buFont typeface="Wingdings" panose="05000000000000000000" pitchFamily="2" charset="2"/>
              <a:buChar char="q"/>
            </a:pPr>
            <a:r>
              <a:rPr lang="en-IN" i="0" dirty="0">
                <a:effectLst/>
              </a:rPr>
              <a:t>Spatial Data Types</a:t>
            </a:r>
          </a:p>
          <a:p>
            <a:pPr>
              <a:buFont typeface="Wingdings" panose="05000000000000000000" pitchFamily="2" charset="2"/>
              <a:buChar char="q"/>
            </a:pPr>
            <a:r>
              <a:rPr lang="en-IN" i="0" dirty="0">
                <a:effectLst/>
              </a:rPr>
              <a:t>JSON Data Type</a:t>
            </a:r>
            <a:endParaRPr lang="en-IN" dirty="0"/>
          </a:p>
          <a:p>
            <a:pPr>
              <a:buFont typeface="Wingdings" panose="05000000000000000000" pitchFamily="2" charset="2"/>
              <a:buChar char="q"/>
            </a:pPr>
            <a:r>
              <a:rPr lang="en-IN" i="0" dirty="0">
                <a:effectLst/>
              </a:rPr>
              <a:t>Enumerated Types</a:t>
            </a:r>
            <a:endParaRPr lang="en-IN" dirty="0"/>
          </a:p>
          <a:p>
            <a:endParaRPr lang="en-IN" dirty="0"/>
          </a:p>
        </p:txBody>
      </p:sp>
      <p:cxnSp>
        <p:nvCxnSpPr>
          <p:cNvPr id="10" name="Connector: Elbow 9">
            <a:extLst>
              <a:ext uri="{FF2B5EF4-FFF2-40B4-BE49-F238E27FC236}">
                <a16:creationId xmlns:a16="http://schemas.microsoft.com/office/drawing/2014/main" id="{D3841784-838A-F934-49AB-1869CFEF2800}"/>
              </a:ext>
            </a:extLst>
          </p:cNvPr>
          <p:cNvCxnSpPr>
            <a:cxnSpLocks/>
          </p:cNvCxnSpPr>
          <p:nvPr/>
        </p:nvCxnSpPr>
        <p:spPr>
          <a:xfrm>
            <a:off x="4563374" y="2790645"/>
            <a:ext cx="2493034" cy="1276710"/>
          </a:xfrm>
          <a:prstGeom prst="bentConnector3">
            <a:avLst/>
          </a:prstGeom>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2C73AEA9-F008-8518-CE8F-E5523BFA4BB0}"/>
              </a:ext>
            </a:extLst>
          </p:cNvPr>
          <p:cNvSpPr txBox="1"/>
          <p:nvPr/>
        </p:nvSpPr>
        <p:spPr>
          <a:xfrm>
            <a:off x="7141350" y="3450371"/>
            <a:ext cx="3641669" cy="1477328"/>
          </a:xfrm>
          <a:prstGeom prst="rect">
            <a:avLst/>
          </a:prstGeom>
          <a:noFill/>
        </p:spPr>
        <p:txBody>
          <a:bodyPr wrap="square" rtlCol="0">
            <a:spAutoFit/>
          </a:bodyPr>
          <a:lstStyle/>
          <a:p>
            <a:pPr marL="285750" indent="-285750" algn="l">
              <a:buFont typeface="Wingdings" panose="05000000000000000000" pitchFamily="2" charset="2"/>
              <a:buChar char="q"/>
            </a:pPr>
            <a:r>
              <a:rPr lang="en-US" i="0" dirty="0">
                <a:solidFill>
                  <a:srgbClr val="FF0000"/>
                </a:solidFill>
                <a:effectLst/>
              </a:rPr>
              <a:t>Int</a:t>
            </a:r>
          </a:p>
          <a:p>
            <a:pPr marL="285750" indent="-285750" algn="l">
              <a:buFont typeface="Wingdings" panose="05000000000000000000" pitchFamily="2" charset="2"/>
              <a:buChar char="q"/>
            </a:pPr>
            <a:r>
              <a:rPr lang="en-US" i="0" dirty="0" err="1">
                <a:solidFill>
                  <a:srgbClr val="FF0000"/>
                </a:solidFill>
                <a:effectLst/>
              </a:rPr>
              <a:t>Tinyint</a:t>
            </a:r>
            <a:r>
              <a:rPr lang="en-US" i="0" dirty="0">
                <a:solidFill>
                  <a:srgbClr val="FF0000"/>
                </a:solidFill>
                <a:effectLst/>
              </a:rPr>
              <a:t>, </a:t>
            </a:r>
            <a:r>
              <a:rPr lang="en-US" i="0" dirty="0" err="1">
                <a:solidFill>
                  <a:srgbClr val="FF0000"/>
                </a:solidFill>
                <a:effectLst/>
              </a:rPr>
              <a:t>smallint</a:t>
            </a:r>
            <a:r>
              <a:rPr lang="en-US" i="0" dirty="0">
                <a:solidFill>
                  <a:srgbClr val="FF0000"/>
                </a:solidFill>
                <a:effectLst/>
              </a:rPr>
              <a:t>, </a:t>
            </a:r>
            <a:r>
              <a:rPr lang="en-US" i="0" dirty="0" err="1">
                <a:solidFill>
                  <a:srgbClr val="FF0000"/>
                </a:solidFill>
                <a:effectLst/>
              </a:rPr>
              <a:t>mediumint</a:t>
            </a:r>
            <a:r>
              <a:rPr lang="en-US" i="0" dirty="0">
                <a:solidFill>
                  <a:srgbClr val="FF0000"/>
                </a:solidFill>
                <a:effectLst/>
              </a:rPr>
              <a:t>, </a:t>
            </a:r>
            <a:r>
              <a:rPr lang="en-US" i="0" dirty="0" err="1">
                <a:solidFill>
                  <a:srgbClr val="FF0000"/>
                </a:solidFill>
                <a:effectLst/>
              </a:rPr>
              <a:t>bigint</a:t>
            </a:r>
            <a:endParaRPr lang="en-US" i="0" dirty="0">
              <a:solidFill>
                <a:srgbClr val="FF0000"/>
              </a:solidFill>
              <a:effectLst/>
            </a:endParaRPr>
          </a:p>
          <a:p>
            <a:pPr marL="285750" indent="-285750" algn="l">
              <a:buFont typeface="Wingdings" panose="05000000000000000000" pitchFamily="2" charset="2"/>
              <a:buChar char="q"/>
            </a:pPr>
            <a:r>
              <a:rPr lang="en-US" i="0" dirty="0">
                <a:solidFill>
                  <a:srgbClr val="FF0000"/>
                </a:solidFill>
                <a:effectLst/>
              </a:rPr>
              <a:t>Float, double</a:t>
            </a:r>
          </a:p>
          <a:p>
            <a:pPr marL="285750" indent="-285750" algn="l">
              <a:buFont typeface="Wingdings" panose="05000000000000000000" pitchFamily="2" charset="2"/>
              <a:buChar char="q"/>
            </a:pPr>
            <a:r>
              <a:rPr lang="en-US" i="0" dirty="0">
                <a:solidFill>
                  <a:srgbClr val="FF0000"/>
                </a:solidFill>
                <a:effectLst/>
              </a:rPr>
              <a:t>Decimal</a:t>
            </a:r>
            <a:endParaRPr lang="en-US" b="0" i="0" dirty="0">
              <a:solidFill>
                <a:srgbClr val="FF0000"/>
              </a:solidFill>
              <a:effectLst/>
            </a:endParaRPr>
          </a:p>
          <a:p>
            <a:endParaRPr lang="en-IN" dirty="0"/>
          </a:p>
        </p:txBody>
      </p:sp>
    </p:spTree>
    <p:extLst>
      <p:ext uri="{BB962C8B-B14F-4D97-AF65-F5344CB8AC3E}">
        <p14:creationId xmlns:p14="http://schemas.microsoft.com/office/powerpoint/2010/main" val="92884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8A70-C0FF-E3F4-4912-291F8183BD6F}"/>
              </a:ext>
            </a:extLst>
          </p:cNvPr>
          <p:cNvSpPr>
            <a:spLocks noGrp="1"/>
          </p:cNvSpPr>
          <p:nvPr>
            <p:ph type="title"/>
          </p:nvPr>
        </p:nvSpPr>
        <p:spPr/>
        <p:txBody>
          <a:bodyPr/>
          <a:lstStyle/>
          <a:p>
            <a:r>
              <a:rPr lang="en-US" i="0" dirty="0">
                <a:effectLst/>
              </a:rPr>
              <a:t>Date and Time </a:t>
            </a:r>
            <a:r>
              <a:rPr lang="en-US" dirty="0"/>
              <a:t>DATA TYPES</a:t>
            </a:r>
            <a:endParaRPr lang="en-IN" dirty="0"/>
          </a:p>
        </p:txBody>
      </p:sp>
      <p:sp>
        <p:nvSpPr>
          <p:cNvPr id="3" name="Content Placeholder 2">
            <a:extLst>
              <a:ext uri="{FF2B5EF4-FFF2-40B4-BE49-F238E27FC236}">
                <a16:creationId xmlns:a16="http://schemas.microsoft.com/office/drawing/2014/main" id="{E381ED13-1290-2C19-74A1-229FF1F6C267}"/>
              </a:ext>
            </a:extLst>
          </p:cNvPr>
          <p:cNvSpPr>
            <a:spLocks noGrp="1"/>
          </p:cNvSpPr>
          <p:nvPr>
            <p:ph idx="1"/>
          </p:nvPr>
        </p:nvSpPr>
        <p:spPr/>
        <p:txBody>
          <a:bodyPr/>
          <a:lstStyle/>
          <a:p>
            <a:pPr>
              <a:buFont typeface="Wingdings" panose="05000000000000000000" pitchFamily="2" charset="2"/>
              <a:buChar char="q"/>
            </a:pPr>
            <a:r>
              <a:rPr lang="en-IN" i="0" dirty="0">
                <a:effectLst/>
              </a:rPr>
              <a:t>Numeric Data Types</a:t>
            </a:r>
          </a:p>
          <a:p>
            <a:pPr>
              <a:buFont typeface="Wingdings" panose="05000000000000000000" pitchFamily="2" charset="2"/>
              <a:buChar char="q"/>
            </a:pPr>
            <a:r>
              <a:rPr lang="en-US" i="0" dirty="0">
                <a:effectLst/>
              </a:rPr>
              <a:t>Date and Time Data Types</a:t>
            </a:r>
            <a:endParaRPr lang="en-IN" dirty="0"/>
          </a:p>
          <a:p>
            <a:pPr>
              <a:buFont typeface="Wingdings" panose="05000000000000000000" pitchFamily="2" charset="2"/>
              <a:buChar char="q"/>
            </a:pPr>
            <a:r>
              <a:rPr lang="en-IN" i="0" dirty="0">
                <a:effectLst/>
              </a:rPr>
              <a:t>String Data Types</a:t>
            </a:r>
          </a:p>
          <a:p>
            <a:pPr>
              <a:buFont typeface="Wingdings" panose="05000000000000000000" pitchFamily="2" charset="2"/>
              <a:buChar char="q"/>
            </a:pPr>
            <a:r>
              <a:rPr lang="en-IN" i="0" dirty="0">
                <a:effectLst/>
              </a:rPr>
              <a:t>Binary Data Types</a:t>
            </a:r>
            <a:endParaRPr lang="en-IN" dirty="0"/>
          </a:p>
          <a:p>
            <a:pPr>
              <a:buFont typeface="Wingdings" panose="05000000000000000000" pitchFamily="2" charset="2"/>
              <a:buChar char="q"/>
            </a:pPr>
            <a:r>
              <a:rPr lang="en-IN" i="0" dirty="0">
                <a:effectLst/>
              </a:rPr>
              <a:t>Spatial Data Types</a:t>
            </a:r>
          </a:p>
          <a:p>
            <a:pPr>
              <a:buFont typeface="Wingdings" panose="05000000000000000000" pitchFamily="2" charset="2"/>
              <a:buChar char="q"/>
            </a:pPr>
            <a:r>
              <a:rPr lang="en-IN" i="0" dirty="0">
                <a:effectLst/>
              </a:rPr>
              <a:t>JSON Data Type</a:t>
            </a:r>
            <a:endParaRPr lang="en-IN" dirty="0"/>
          </a:p>
          <a:p>
            <a:pPr>
              <a:buFont typeface="Wingdings" panose="05000000000000000000" pitchFamily="2" charset="2"/>
              <a:buChar char="q"/>
            </a:pPr>
            <a:r>
              <a:rPr lang="en-IN" i="0" dirty="0">
                <a:effectLst/>
              </a:rPr>
              <a:t>Enumerated Types</a:t>
            </a:r>
            <a:endParaRPr lang="en-IN" dirty="0"/>
          </a:p>
          <a:p>
            <a:endParaRPr lang="en-IN" dirty="0"/>
          </a:p>
        </p:txBody>
      </p:sp>
      <p:cxnSp>
        <p:nvCxnSpPr>
          <p:cNvPr id="5" name="Connector: Elbow 4">
            <a:extLst>
              <a:ext uri="{FF2B5EF4-FFF2-40B4-BE49-F238E27FC236}">
                <a16:creationId xmlns:a16="http://schemas.microsoft.com/office/drawing/2014/main" id="{305C2B7D-3679-5BCD-A6D9-7237A2867D28}"/>
              </a:ext>
            </a:extLst>
          </p:cNvPr>
          <p:cNvCxnSpPr/>
          <p:nvPr/>
        </p:nvCxnSpPr>
        <p:spPr>
          <a:xfrm>
            <a:off x="5089585" y="3226279"/>
            <a:ext cx="2053087" cy="836763"/>
          </a:xfrm>
          <a:prstGeom prst="bentConnector3">
            <a:avLst/>
          </a:prstGeom>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2847EACA-D799-6489-B370-4C06D6686B8B}"/>
              </a:ext>
            </a:extLst>
          </p:cNvPr>
          <p:cNvSpPr/>
          <p:nvPr/>
        </p:nvSpPr>
        <p:spPr>
          <a:xfrm>
            <a:off x="7142673" y="2984741"/>
            <a:ext cx="2818192" cy="20962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DCA6067C-B100-D782-929B-F67F6A746523}"/>
              </a:ext>
            </a:extLst>
          </p:cNvPr>
          <p:cNvSpPr txBox="1"/>
          <p:nvPr/>
        </p:nvSpPr>
        <p:spPr>
          <a:xfrm>
            <a:off x="7427343" y="3226279"/>
            <a:ext cx="3010619" cy="1754326"/>
          </a:xfrm>
          <a:prstGeom prst="rect">
            <a:avLst/>
          </a:prstGeom>
          <a:noFill/>
        </p:spPr>
        <p:txBody>
          <a:bodyPr wrap="square" rtlCol="0">
            <a:spAutoFit/>
          </a:bodyPr>
          <a:lstStyle/>
          <a:p>
            <a:pPr marL="285750" indent="-285750" algn="l">
              <a:buFont typeface="Wingdings" panose="05000000000000000000" pitchFamily="2" charset="2"/>
              <a:buChar char="q"/>
            </a:pPr>
            <a:r>
              <a:rPr lang="en-US" i="0" dirty="0">
                <a:solidFill>
                  <a:srgbClr val="FF0000"/>
                </a:solidFill>
                <a:effectLst/>
              </a:rPr>
              <a:t>Date</a:t>
            </a:r>
          </a:p>
          <a:p>
            <a:pPr marL="285750" indent="-285750" algn="l">
              <a:buFont typeface="Wingdings" panose="05000000000000000000" pitchFamily="2" charset="2"/>
              <a:buChar char="q"/>
            </a:pPr>
            <a:r>
              <a:rPr lang="en-US" i="0" dirty="0">
                <a:solidFill>
                  <a:srgbClr val="FF0000"/>
                </a:solidFill>
                <a:effectLst/>
              </a:rPr>
              <a:t>Time</a:t>
            </a:r>
          </a:p>
          <a:p>
            <a:pPr marL="285750" indent="-285750" algn="l">
              <a:buFont typeface="Wingdings" panose="05000000000000000000" pitchFamily="2" charset="2"/>
              <a:buChar char="q"/>
            </a:pPr>
            <a:r>
              <a:rPr lang="en-US" i="0" dirty="0">
                <a:solidFill>
                  <a:srgbClr val="FF0000"/>
                </a:solidFill>
                <a:effectLst/>
              </a:rPr>
              <a:t>Datetime</a:t>
            </a:r>
          </a:p>
          <a:p>
            <a:pPr marL="285750" indent="-285750" algn="l">
              <a:buFont typeface="Wingdings" panose="05000000000000000000" pitchFamily="2" charset="2"/>
              <a:buChar char="q"/>
            </a:pPr>
            <a:r>
              <a:rPr lang="en-US" i="0" dirty="0">
                <a:solidFill>
                  <a:srgbClr val="FF0000"/>
                </a:solidFill>
                <a:effectLst/>
              </a:rPr>
              <a:t>Timestamp</a:t>
            </a:r>
          </a:p>
          <a:p>
            <a:pPr marL="285750" indent="-285750" algn="l">
              <a:buFont typeface="Wingdings" panose="05000000000000000000" pitchFamily="2" charset="2"/>
              <a:buChar char="q"/>
            </a:pPr>
            <a:r>
              <a:rPr lang="en-US" i="0" dirty="0">
                <a:solidFill>
                  <a:srgbClr val="FF0000"/>
                </a:solidFill>
                <a:effectLst/>
              </a:rPr>
              <a:t>Year</a:t>
            </a:r>
          </a:p>
          <a:p>
            <a:endParaRPr lang="en-IN" dirty="0"/>
          </a:p>
        </p:txBody>
      </p:sp>
    </p:spTree>
    <p:extLst>
      <p:ext uri="{BB962C8B-B14F-4D97-AF65-F5344CB8AC3E}">
        <p14:creationId xmlns:p14="http://schemas.microsoft.com/office/powerpoint/2010/main" val="265439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5D01-9321-4A33-3329-08A72F07CE78}"/>
              </a:ext>
            </a:extLst>
          </p:cNvPr>
          <p:cNvSpPr>
            <a:spLocks noGrp="1"/>
          </p:cNvSpPr>
          <p:nvPr>
            <p:ph type="title"/>
          </p:nvPr>
        </p:nvSpPr>
        <p:spPr/>
        <p:txBody>
          <a:bodyPr/>
          <a:lstStyle/>
          <a:p>
            <a:r>
              <a:rPr lang="en-IN" i="0" dirty="0">
                <a:effectLst/>
              </a:rPr>
              <a:t>String </a:t>
            </a:r>
            <a:r>
              <a:rPr lang="en-US" dirty="0"/>
              <a:t>DATA TYPES</a:t>
            </a:r>
            <a:endParaRPr lang="en-IN" dirty="0"/>
          </a:p>
        </p:txBody>
      </p:sp>
      <p:sp>
        <p:nvSpPr>
          <p:cNvPr id="3" name="Content Placeholder 2">
            <a:extLst>
              <a:ext uri="{FF2B5EF4-FFF2-40B4-BE49-F238E27FC236}">
                <a16:creationId xmlns:a16="http://schemas.microsoft.com/office/drawing/2014/main" id="{DAE905F0-35F0-B4D6-32AF-96504960331B}"/>
              </a:ext>
            </a:extLst>
          </p:cNvPr>
          <p:cNvSpPr>
            <a:spLocks noGrp="1"/>
          </p:cNvSpPr>
          <p:nvPr>
            <p:ph idx="1"/>
          </p:nvPr>
        </p:nvSpPr>
        <p:spPr/>
        <p:txBody>
          <a:bodyPr/>
          <a:lstStyle/>
          <a:p>
            <a:pPr>
              <a:buFont typeface="Wingdings" panose="05000000000000000000" pitchFamily="2" charset="2"/>
              <a:buChar char="q"/>
            </a:pPr>
            <a:r>
              <a:rPr lang="en-IN" i="0" dirty="0">
                <a:effectLst/>
              </a:rPr>
              <a:t>Numeric Data Types</a:t>
            </a:r>
          </a:p>
          <a:p>
            <a:pPr>
              <a:buFont typeface="Wingdings" panose="05000000000000000000" pitchFamily="2" charset="2"/>
              <a:buChar char="q"/>
            </a:pPr>
            <a:r>
              <a:rPr lang="en-US" i="0" dirty="0">
                <a:effectLst/>
              </a:rPr>
              <a:t>Date and Time Data Types</a:t>
            </a:r>
            <a:endParaRPr lang="en-IN" dirty="0"/>
          </a:p>
          <a:p>
            <a:pPr>
              <a:buFont typeface="Wingdings" panose="05000000000000000000" pitchFamily="2" charset="2"/>
              <a:buChar char="q"/>
            </a:pPr>
            <a:r>
              <a:rPr lang="en-IN" i="0" dirty="0">
                <a:effectLst/>
              </a:rPr>
              <a:t>String Data Types</a:t>
            </a:r>
          </a:p>
          <a:p>
            <a:pPr>
              <a:buFont typeface="Wingdings" panose="05000000000000000000" pitchFamily="2" charset="2"/>
              <a:buChar char="q"/>
            </a:pPr>
            <a:r>
              <a:rPr lang="en-IN" i="0" dirty="0">
                <a:effectLst/>
              </a:rPr>
              <a:t>Binary Data Types</a:t>
            </a:r>
            <a:endParaRPr lang="en-IN" dirty="0"/>
          </a:p>
          <a:p>
            <a:pPr>
              <a:buFont typeface="Wingdings" panose="05000000000000000000" pitchFamily="2" charset="2"/>
              <a:buChar char="q"/>
            </a:pPr>
            <a:r>
              <a:rPr lang="en-IN" i="0" dirty="0">
                <a:effectLst/>
              </a:rPr>
              <a:t>Spatial Data Types</a:t>
            </a:r>
          </a:p>
          <a:p>
            <a:pPr>
              <a:buFont typeface="Wingdings" panose="05000000000000000000" pitchFamily="2" charset="2"/>
              <a:buChar char="q"/>
            </a:pPr>
            <a:r>
              <a:rPr lang="en-IN" i="0" dirty="0">
                <a:effectLst/>
              </a:rPr>
              <a:t>JSON Data Type</a:t>
            </a:r>
            <a:endParaRPr lang="en-IN" dirty="0"/>
          </a:p>
          <a:p>
            <a:pPr>
              <a:buFont typeface="Wingdings" panose="05000000000000000000" pitchFamily="2" charset="2"/>
              <a:buChar char="q"/>
            </a:pPr>
            <a:r>
              <a:rPr lang="en-IN" i="0" dirty="0">
                <a:effectLst/>
              </a:rPr>
              <a:t>Enumerated Types</a:t>
            </a:r>
            <a:endParaRPr lang="en-IN" dirty="0"/>
          </a:p>
          <a:p>
            <a:endParaRPr lang="en-IN" dirty="0"/>
          </a:p>
        </p:txBody>
      </p:sp>
      <p:sp>
        <p:nvSpPr>
          <p:cNvPr id="6" name="TextBox 5">
            <a:extLst>
              <a:ext uri="{FF2B5EF4-FFF2-40B4-BE49-F238E27FC236}">
                <a16:creationId xmlns:a16="http://schemas.microsoft.com/office/drawing/2014/main" id="{408A803F-97DE-A924-E8A8-20CE0C30E92A}"/>
              </a:ext>
            </a:extLst>
          </p:cNvPr>
          <p:cNvSpPr txBox="1"/>
          <p:nvPr/>
        </p:nvSpPr>
        <p:spPr>
          <a:xfrm>
            <a:off x="6918385" y="3429000"/>
            <a:ext cx="2881223"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l">
              <a:buFont typeface="Wingdings" panose="05000000000000000000" pitchFamily="2" charset="2"/>
              <a:buChar char="q"/>
            </a:pPr>
            <a:r>
              <a:rPr lang="en-US" i="0" dirty="0">
                <a:solidFill>
                  <a:srgbClr val="FF0000"/>
                </a:solidFill>
                <a:effectLst/>
              </a:rPr>
              <a:t>Char</a:t>
            </a:r>
          </a:p>
          <a:p>
            <a:pPr marL="285750" indent="-285750" algn="l">
              <a:buFont typeface="Wingdings" panose="05000000000000000000" pitchFamily="2" charset="2"/>
              <a:buChar char="q"/>
            </a:pPr>
            <a:r>
              <a:rPr lang="en-US" i="0" dirty="0">
                <a:solidFill>
                  <a:srgbClr val="FF0000"/>
                </a:solidFill>
                <a:effectLst/>
              </a:rPr>
              <a:t>Varchar</a:t>
            </a:r>
          </a:p>
          <a:p>
            <a:pPr marL="285750" indent="-285750" algn="l">
              <a:buFont typeface="Wingdings" panose="05000000000000000000" pitchFamily="2" charset="2"/>
              <a:buChar char="q"/>
            </a:pPr>
            <a:r>
              <a:rPr lang="en-US" i="0" dirty="0">
                <a:solidFill>
                  <a:srgbClr val="FF0000"/>
                </a:solidFill>
                <a:effectLst/>
              </a:rPr>
              <a:t>Text</a:t>
            </a:r>
          </a:p>
          <a:p>
            <a:pPr marL="285750" indent="-285750" algn="l">
              <a:buFont typeface="Wingdings" panose="05000000000000000000" pitchFamily="2" charset="2"/>
              <a:buChar char="q"/>
            </a:pPr>
            <a:r>
              <a:rPr lang="en-US" i="0" dirty="0">
                <a:solidFill>
                  <a:srgbClr val="FF0000"/>
                </a:solidFill>
                <a:effectLst/>
              </a:rPr>
              <a:t>Enum</a:t>
            </a:r>
          </a:p>
          <a:p>
            <a:pPr marL="285750" indent="-285750" algn="l">
              <a:buFont typeface="Wingdings" panose="05000000000000000000" pitchFamily="2" charset="2"/>
              <a:buChar char="q"/>
            </a:pPr>
            <a:r>
              <a:rPr lang="en-US" i="0" dirty="0">
                <a:solidFill>
                  <a:srgbClr val="FF0000"/>
                </a:solidFill>
                <a:effectLst/>
              </a:rPr>
              <a:t>Set</a:t>
            </a:r>
          </a:p>
          <a:p>
            <a:endParaRPr lang="en-IN" dirty="0"/>
          </a:p>
        </p:txBody>
      </p:sp>
      <p:cxnSp>
        <p:nvCxnSpPr>
          <p:cNvPr id="8" name="Connector: Elbow 7">
            <a:extLst>
              <a:ext uri="{FF2B5EF4-FFF2-40B4-BE49-F238E27FC236}">
                <a16:creationId xmlns:a16="http://schemas.microsoft.com/office/drawing/2014/main" id="{F525B112-0966-DD5D-8205-29DD94F32B5E}"/>
              </a:ext>
            </a:extLst>
          </p:cNvPr>
          <p:cNvCxnSpPr>
            <a:cxnSpLocks/>
            <a:endCxn id="6" idx="1"/>
          </p:cNvCxnSpPr>
          <p:nvPr/>
        </p:nvCxnSpPr>
        <p:spPr>
          <a:xfrm>
            <a:off x="4235570" y="3692106"/>
            <a:ext cx="2682815" cy="536994"/>
          </a:xfrm>
          <a:prstGeom prst="bentConnector3">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7188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EC1F-A789-BCFE-2BA5-C3FDAAD3ED74}"/>
              </a:ext>
            </a:extLst>
          </p:cNvPr>
          <p:cNvSpPr>
            <a:spLocks noGrp="1"/>
          </p:cNvSpPr>
          <p:nvPr>
            <p:ph type="title"/>
          </p:nvPr>
        </p:nvSpPr>
        <p:spPr/>
        <p:txBody>
          <a:bodyPr/>
          <a:lstStyle/>
          <a:p>
            <a:r>
              <a:rPr lang="en-IN" i="0" dirty="0">
                <a:effectLst/>
              </a:rPr>
              <a:t>Binary </a:t>
            </a:r>
            <a:r>
              <a:rPr lang="en-US" dirty="0"/>
              <a:t>DATA TYPES</a:t>
            </a:r>
            <a:endParaRPr lang="en-IN" dirty="0"/>
          </a:p>
        </p:txBody>
      </p:sp>
      <p:sp>
        <p:nvSpPr>
          <p:cNvPr id="3" name="Content Placeholder 2">
            <a:extLst>
              <a:ext uri="{FF2B5EF4-FFF2-40B4-BE49-F238E27FC236}">
                <a16:creationId xmlns:a16="http://schemas.microsoft.com/office/drawing/2014/main" id="{A04BAC24-0A6A-C4DC-88A5-B7AA5556653B}"/>
              </a:ext>
            </a:extLst>
          </p:cNvPr>
          <p:cNvSpPr>
            <a:spLocks noGrp="1"/>
          </p:cNvSpPr>
          <p:nvPr>
            <p:ph idx="1"/>
          </p:nvPr>
        </p:nvSpPr>
        <p:spPr/>
        <p:txBody>
          <a:bodyPr/>
          <a:lstStyle/>
          <a:p>
            <a:pPr>
              <a:buFont typeface="Wingdings" panose="05000000000000000000" pitchFamily="2" charset="2"/>
              <a:buChar char="q"/>
            </a:pPr>
            <a:r>
              <a:rPr lang="en-IN" i="0" dirty="0">
                <a:effectLst/>
              </a:rPr>
              <a:t>Numeric Data Types</a:t>
            </a:r>
          </a:p>
          <a:p>
            <a:pPr>
              <a:buFont typeface="Wingdings" panose="05000000000000000000" pitchFamily="2" charset="2"/>
              <a:buChar char="q"/>
            </a:pPr>
            <a:r>
              <a:rPr lang="en-US" i="0" dirty="0">
                <a:effectLst/>
              </a:rPr>
              <a:t>Date and Time Data Types</a:t>
            </a:r>
            <a:endParaRPr lang="en-IN" dirty="0"/>
          </a:p>
          <a:p>
            <a:pPr>
              <a:buFont typeface="Wingdings" panose="05000000000000000000" pitchFamily="2" charset="2"/>
              <a:buChar char="q"/>
            </a:pPr>
            <a:r>
              <a:rPr lang="en-IN" i="0" dirty="0">
                <a:effectLst/>
              </a:rPr>
              <a:t>String Data Types</a:t>
            </a:r>
          </a:p>
          <a:p>
            <a:pPr>
              <a:buFont typeface="Wingdings" panose="05000000000000000000" pitchFamily="2" charset="2"/>
              <a:buChar char="q"/>
            </a:pPr>
            <a:r>
              <a:rPr lang="en-IN" i="0" dirty="0">
                <a:effectLst/>
              </a:rPr>
              <a:t>Binary Data Types</a:t>
            </a:r>
            <a:endParaRPr lang="en-IN" dirty="0"/>
          </a:p>
          <a:p>
            <a:pPr>
              <a:buFont typeface="Wingdings" panose="05000000000000000000" pitchFamily="2" charset="2"/>
              <a:buChar char="q"/>
            </a:pPr>
            <a:r>
              <a:rPr lang="en-IN" i="0" dirty="0">
                <a:effectLst/>
              </a:rPr>
              <a:t>Spatial Data Types</a:t>
            </a:r>
          </a:p>
          <a:p>
            <a:pPr>
              <a:buFont typeface="Wingdings" panose="05000000000000000000" pitchFamily="2" charset="2"/>
              <a:buChar char="q"/>
            </a:pPr>
            <a:r>
              <a:rPr lang="en-IN" i="0" dirty="0">
                <a:effectLst/>
              </a:rPr>
              <a:t>JSON Data Type</a:t>
            </a:r>
            <a:endParaRPr lang="en-IN" dirty="0"/>
          </a:p>
          <a:p>
            <a:pPr>
              <a:buFont typeface="Wingdings" panose="05000000000000000000" pitchFamily="2" charset="2"/>
              <a:buChar char="q"/>
            </a:pPr>
            <a:r>
              <a:rPr lang="en-IN" i="0" dirty="0">
                <a:effectLst/>
              </a:rPr>
              <a:t>Enumerated Types</a:t>
            </a:r>
            <a:endParaRPr lang="en-IN" dirty="0"/>
          </a:p>
          <a:p>
            <a:endParaRPr lang="en-IN" dirty="0"/>
          </a:p>
        </p:txBody>
      </p:sp>
      <p:cxnSp>
        <p:nvCxnSpPr>
          <p:cNvPr id="7" name="Straight Connector 6">
            <a:extLst>
              <a:ext uri="{FF2B5EF4-FFF2-40B4-BE49-F238E27FC236}">
                <a16:creationId xmlns:a16="http://schemas.microsoft.com/office/drawing/2014/main" id="{F66CF757-E295-B5C6-024B-9EE34DCF5587}"/>
              </a:ext>
            </a:extLst>
          </p:cNvPr>
          <p:cNvCxnSpPr>
            <a:cxnSpLocks/>
          </p:cNvCxnSpPr>
          <p:nvPr/>
        </p:nvCxnSpPr>
        <p:spPr>
          <a:xfrm>
            <a:off x="4278702" y="407166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CD06B83-E57D-1D37-BE0A-33EDFC4734BC}"/>
              </a:ext>
            </a:extLst>
          </p:cNvPr>
          <p:cNvSpPr txBox="1"/>
          <p:nvPr/>
        </p:nvSpPr>
        <p:spPr>
          <a:xfrm>
            <a:off x="6633713" y="3821502"/>
            <a:ext cx="3052543"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lgn="l">
              <a:buFont typeface="Wingdings" panose="05000000000000000000" pitchFamily="2" charset="2"/>
              <a:buChar char="q"/>
            </a:pPr>
            <a:r>
              <a:rPr lang="en-US" i="0" dirty="0">
                <a:ln w="0"/>
                <a:solidFill>
                  <a:srgbClr val="FF0000"/>
                </a:solidFill>
              </a:rPr>
              <a:t>Binary</a:t>
            </a:r>
          </a:p>
          <a:p>
            <a:pPr marL="285750" indent="-285750" algn="l">
              <a:buFont typeface="Wingdings" panose="05000000000000000000" pitchFamily="2" charset="2"/>
              <a:buChar char="q"/>
            </a:pPr>
            <a:r>
              <a:rPr lang="en-US" i="0" dirty="0">
                <a:ln w="0"/>
                <a:solidFill>
                  <a:srgbClr val="FF0000"/>
                </a:solidFill>
              </a:rPr>
              <a:t>VARBINARY</a:t>
            </a:r>
          </a:p>
          <a:p>
            <a:pPr marL="285750" indent="-285750" algn="l">
              <a:buFont typeface="Wingdings" panose="05000000000000000000" pitchFamily="2" charset="2"/>
              <a:buChar char="q"/>
            </a:pPr>
            <a:r>
              <a:rPr lang="en-US" i="0" dirty="0">
                <a:ln w="0"/>
                <a:solidFill>
                  <a:srgbClr val="FF0000"/>
                </a:solidFill>
              </a:rPr>
              <a:t>Blob</a:t>
            </a:r>
          </a:p>
          <a:p>
            <a:pPr marL="285750" indent="-285750" algn="l">
              <a:buFont typeface="Wingdings" panose="05000000000000000000" pitchFamily="2" charset="2"/>
              <a:buChar char="q"/>
            </a:pPr>
            <a:r>
              <a:rPr lang="en-US" i="0" dirty="0">
                <a:ln w="0"/>
                <a:solidFill>
                  <a:srgbClr val="FF0000"/>
                </a:solidFill>
              </a:rPr>
              <a:t>Bit</a:t>
            </a:r>
          </a:p>
        </p:txBody>
      </p:sp>
      <p:cxnSp>
        <p:nvCxnSpPr>
          <p:cNvPr id="15" name="Connector: Elbow 14">
            <a:extLst>
              <a:ext uri="{FF2B5EF4-FFF2-40B4-BE49-F238E27FC236}">
                <a16:creationId xmlns:a16="http://schemas.microsoft.com/office/drawing/2014/main" id="{257B9B87-BC3C-4359-81B6-EAB02D463796}"/>
              </a:ext>
            </a:extLst>
          </p:cNvPr>
          <p:cNvCxnSpPr>
            <a:cxnSpLocks/>
          </p:cNvCxnSpPr>
          <p:nvPr/>
        </p:nvCxnSpPr>
        <p:spPr>
          <a:xfrm>
            <a:off x="4355506" y="4032459"/>
            <a:ext cx="2278207" cy="47053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79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5084-6DDE-D6AB-D4AA-F02F0DA737A4}"/>
              </a:ext>
            </a:extLst>
          </p:cNvPr>
          <p:cNvSpPr>
            <a:spLocks noGrp="1"/>
          </p:cNvSpPr>
          <p:nvPr>
            <p:ph type="title"/>
          </p:nvPr>
        </p:nvSpPr>
        <p:spPr/>
        <p:txBody>
          <a:bodyPr/>
          <a:lstStyle/>
          <a:p>
            <a:r>
              <a:rPr lang="en-IN" i="0" dirty="0">
                <a:effectLst/>
              </a:rPr>
              <a:t>Spatial </a:t>
            </a:r>
            <a:r>
              <a:rPr lang="en-US" dirty="0"/>
              <a:t>DATA TYPES</a:t>
            </a:r>
            <a:endParaRPr lang="en-IN" dirty="0"/>
          </a:p>
        </p:txBody>
      </p:sp>
      <p:sp>
        <p:nvSpPr>
          <p:cNvPr id="3" name="Content Placeholder 2">
            <a:extLst>
              <a:ext uri="{FF2B5EF4-FFF2-40B4-BE49-F238E27FC236}">
                <a16:creationId xmlns:a16="http://schemas.microsoft.com/office/drawing/2014/main" id="{3CCBB390-49DD-C71F-9B39-B08E4E29F9BA}"/>
              </a:ext>
            </a:extLst>
          </p:cNvPr>
          <p:cNvSpPr>
            <a:spLocks noGrp="1"/>
          </p:cNvSpPr>
          <p:nvPr>
            <p:ph idx="1"/>
          </p:nvPr>
        </p:nvSpPr>
        <p:spPr/>
        <p:txBody>
          <a:bodyPr/>
          <a:lstStyle/>
          <a:p>
            <a:pPr>
              <a:buFont typeface="Wingdings" panose="05000000000000000000" pitchFamily="2" charset="2"/>
              <a:buChar char="q"/>
            </a:pPr>
            <a:r>
              <a:rPr lang="en-IN" i="0" dirty="0">
                <a:effectLst/>
              </a:rPr>
              <a:t>Numeric Data Types</a:t>
            </a:r>
          </a:p>
          <a:p>
            <a:pPr>
              <a:buFont typeface="Wingdings" panose="05000000000000000000" pitchFamily="2" charset="2"/>
              <a:buChar char="q"/>
            </a:pPr>
            <a:r>
              <a:rPr lang="en-US" i="0" dirty="0">
                <a:effectLst/>
              </a:rPr>
              <a:t>Date and Time Data Types</a:t>
            </a:r>
            <a:endParaRPr lang="en-IN" dirty="0"/>
          </a:p>
          <a:p>
            <a:pPr>
              <a:buFont typeface="Wingdings" panose="05000000000000000000" pitchFamily="2" charset="2"/>
              <a:buChar char="q"/>
            </a:pPr>
            <a:r>
              <a:rPr lang="en-IN" i="0" dirty="0">
                <a:effectLst/>
              </a:rPr>
              <a:t>String Data Types</a:t>
            </a:r>
          </a:p>
          <a:p>
            <a:pPr>
              <a:buFont typeface="Wingdings" panose="05000000000000000000" pitchFamily="2" charset="2"/>
              <a:buChar char="q"/>
            </a:pPr>
            <a:r>
              <a:rPr lang="en-IN" i="0" dirty="0">
                <a:effectLst/>
              </a:rPr>
              <a:t>Binary Data Types</a:t>
            </a:r>
            <a:endParaRPr lang="en-IN" dirty="0"/>
          </a:p>
          <a:p>
            <a:pPr>
              <a:buFont typeface="Wingdings" panose="05000000000000000000" pitchFamily="2" charset="2"/>
              <a:buChar char="q"/>
            </a:pPr>
            <a:r>
              <a:rPr lang="en-IN" i="0" dirty="0">
                <a:effectLst/>
              </a:rPr>
              <a:t>Spatial Data Types</a:t>
            </a:r>
          </a:p>
          <a:p>
            <a:pPr>
              <a:buFont typeface="Wingdings" panose="05000000000000000000" pitchFamily="2" charset="2"/>
              <a:buChar char="q"/>
            </a:pPr>
            <a:r>
              <a:rPr lang="en-IN" i="0" dirty="0">
                <a:effectLst/>
              </a:rPr>
              <a:t>JSON Data Type</a:t>
            </a:r>
            <a:endParaRPr lang="en-IN" dirty="0"/>
          </a:p>
          <a:p>
            <a:pPr>
              <a:buFont typeface="Wingdings" panose="05000000000000000000" pitchFamily="2" charset="2"/>
              <a:buChar char="q"/>
            </a:pPr>
            <a:r>
              <a:rPr lang="en-IN" i="0" dirty="0">
                <a:effectLst/>
              </a:rPr>
              <a:t>Enumerated Types</a:t>
            </a:r>
            <a:endParaRPr lang="en-IN" dirty="0"/>
          </a:p>
          <a:p>
            <a:endParaRPr lang="en-IN" dirty="0"/>
          </a:p>
        </p:txBody>
      </p:sp>
      <p:sp>
        <p:nvSpPr>
          <p:cNvPr id="6" name="Rectangle 5">
            <a:extLst>
              <a:ext uri="{FF2B5EF4-FFF2-40B4-BE49-F238E27FC236}">
                <a16:creationId xmlns:a16="http://schemas.microsoft.com/office/drawing/2014/main" id="{E02146EE-0433-97D1-65B2-F9B76AC3F743}"/>
              </a:ext>
            </a:extLst>
          </p:cNvPr>
          <p:cNvSpPr/>
          <p:nvPr/>
        </p:nvSpPr>
        <p:spPr>
          <a:xfrm>
            <a:off x="7798279" y="4140679"/>
            <a:ext cx="2794959" cy="15268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l">
              <a:buFont typeface="Wingdings" panose="05000000000000000000" pitchFamily="2" charset="2"/>
              <a:buChar char="q"/>
            </a:pPr>
            <a:r>
              <a:rPr lang="en-US" i="0" dirty="0">
                <a:solidFill>
                  <a:srgbClr val="FF0000"/>
                </a:solidFill>
                <a:effectLst/>
                <a:latin typeface="Söhne"/>
              </a:rPr>
              <a:t>Geometry</a:t>
            </a:r>
          </a:p>
          <a:p>
            <a:pPr marL="285750" indent="-285750" algn="l">
              <a:buFont typeface="Wingdings" panose="05000000000000000000" pitchFamily="2" charset="2"/>
              <a:buChar char="q"/>
            </a:pPr>
            <a:r>
              <a:rPr lang="en-US" i="0" dirty="0">
                <a:solidFill>
                  <a:srgbClr val="FF0000"/>
                </a:solidFill>
                <a:effectLst/>
              </a:rPr>
              <a:t>Point</a:t>
            </a:r>
            <a:r>
              <a:rPr lang="en-US" b="1" i="0" dirty="0">
                <a:solidFill>
                  <a:srgbClr val="FF0000"/>
                </a:solidFill>
                <a:effectLst/>
                <a:latin typeface="Söhne"/>
              </a:rPr>
              <a:t>, </a:t>
            </a:r>
            <a:r>
              <a:rPr lang="en-US" i="0" dirty="0" err="1">
                <a:solidFill>
                  <a:srgbClr val="FF0000"/>
                </a:solidFill>
                <a:effectLst/>
                <a:latin typeface="Söhne"/>
              </a:rPr>
              <a:t>LineString</a:t>
            </a:r>
            <a:r>
              <a:rPr lang="en-US" b="1" i="0" dirty="0">
                <a:solidFill>
                  <a:srgbClr val="FF0000"/>
                </a:solidFill>
                <a:effectLst/>
                <a:latin typeface="Söhne"/>
              </a:rPr>
              <a:t>, </a:t>
            </a:r>
            <a:r>
              <a:rPr lang="en-US" i="0" dirty="0">
                <a:solidFill>
                  <a:srgbClr val="FF0000"/>
                </a:solidFill>
                <a:effectLst/>
                <a:latin typeface="Söhne"/>
              </a:rPr>
              <a:t>Polygon</a:t>
            </a:r>
          </a:p>
        </p:txBody>
      </p:sp>
      <p:cxnSp>
        <p:nvCxnSpPr>
          <p:cNvPr id="8" name="Straight Connector 7">
            <a:extLst>
              <a:ext uri="{FF2B5EF4-FFF2-40B4-BE49-F238E27FC236}">
                <a16:creationId xmlns:a16="http://schemas.microsoft.com/office/drawing/2014/main" id="{9D47B5AA-5AF1-1E1D-DB4E-ABB12AAE8A3A}"/>
              </a:ext>
            </a:extLst>
          </p:cNvPr>
          <p:cNvCxnSpPr/>
          <p:nvPr/>
        </p:nvCxnSpPr>
        <p:spPr>
          <a:xfrm>
            <a:off x="4779034" y="444260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E066E2C2-646A-2D06-8388-3714F19C4CB2}"/>
              </a:ext>
            </a:extLst>
          </p:cNvPr>
          <p:cNvCxnSpPr>
            <a:cxnSpLocks/>
            <a:endCxn id="6" idx="1"/>
          </p:cNvCxnSpPr>
          <p:nvPr/>
        </p:nvCxnSpPr>
        <p:spPr>
          <a:xfrm>
            <a:off x="4287328" y="4468483"/>
            <a:ext cx="3510951" cy="435634"/>
          </a:xfrm>
          <a:prstGeom prst="bentConnector3">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54754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4487-569C-B19A-FFDE-D4123B740C35}"/>
              </a:ext>
            </a:extLst>
          </p:cNvPr>
          <p:cNvSpPr>
            <a:spLocks noGrp="1"/>
          </p:cNvSpPr>
          <p:nvPr>
            <p:ph type="title"/>
          </p:nvPr>
        </p:nvSpPr>
        <p:spPr/>
        <p:txBody>
          <a:bodyPr/>
          <a:lstStyle/>
          <a:p>
            <a:r>
              <a:rPr lang="en-IN" i="0" dirty="0">
                <a:effectLst/>
              </a:rPr>
              <a:t>JSON </a:t>
            </a:r>
            <a:r>
              <a:rPr lang="en-US" dirty="0"/>
              <a:t>DATA TYPES</a:t>
            </a:r>
            <a:endParaRPr lang="en-IN" dirty="0"/>
          </a:p>
        </p:txBody>
      </p:sp>
      <p:sp>
        <p:nvSpPr>
          <p:cNvPr id="3" name="Content Placeholder 2">
            <a:extLst>
              <a:ext uri="{FF2B5EF4-FFF2-40B4-BE49-F238E27FC236}">
                <a16:creationId xmlns:a16="http://schemas.microsoft.com/office/drawing/2014/main" id="{F73534EE-D331-0C1F-A1BD-659078189E2E}"/>
              </a:ext>
            </a:extLst>
          </p:cNvPr>
          <p:cNvSpPr>
            <a:spLocks noGrp="1"/>
          </p:cNvSpPr>
          <p:nvPr>
            <p:ph idx="1"/>
          </p:nvPr>
        </p:nvSpPr>
        <p:spPr/>
        <p:txBody>
          <a:bodyPr/>
          <a:lstStyle/>
          <a:p>
            <a:pPr>
              <a:buFont typeface="Wingdings" panose="05000000000000000000" pitchFamily="2" charset="2"/>
              <a:buChar char="q"/>
            </a:pPr>
            <a:r>
              <a:rPr lang="en-IN" i="0" dirty="0">
                <a:effectLst/>
              </a:rPr>
              <a:t>Numeric Data Types</a:t>
            </a:r>
          </a:p>
          <a:p>
            <a:pPr>
              <a:buFont typeface="Wingdings" panose="05000000000000000000" pitchFamily="2" charset="2"/>
              <a:buChar char="q"/>
            </a:pPr>
            <a:r>
              <a:rPr lang="en-US" i="0" dirty="0">
                <a:effectLst/>
              </a:rPr>
              <a:t>Date and Time Data Types</a:t>
            </a:r>
            <a:endParaRPr lang="en-IN" dirty="0"/>
          </a:p>
          <a:p>
            <a:pPr>
              <a:buFont typeface="Wingdings" panose="05000000000000000000" pitchFamily="2" charset="2"/>
              <a:buChar char="q"/>
            </a:pPr>
            <a:r>
              <a:rPr lang="en-IN" i="0" dirty="0">
                <a:effectLst/>
              </a:rPr>
              <a:t>String Data Types</a:t>
            </a:r>
          </a:p>
          <a:p>
            <a:pPr>
              <a:buFont typeface="Wingdings" panose="05000000000000000000" pitchFamily="2" charset="2"/>
              <a:buChar char="q"/>
            </a:pPr>
            <a:r>
              <a:rPr lang="en-IN" i="0" dirty="0">
                <a:effectLst/>
              </a:rPr>
              <a:t>Binary Data Types</a:t>
            </a:r>
            <a:endParaRPr lang="en-IN" dirty="0"/>
          </a:p>
          <a:p>
            <a:pPr>
              <a:buFont typeface="Wingdings" panose="05000000000000000000" pitchFamily="2" charset="2"/>
              <a:buChar char="q"/>
            </a:pPr>
            <a:r>
              <a:rPr lang="en-IN" i="0" dirty="0">
                <a:effectLst/>
              </a:rPr>
              <a:t>Spatial Data Types</a:t>
            </a:r>
          </a:p>
          <a:p>
            <a:pPr>
              <a:buFont typeface="Wingdings" panose="05000000000000000000" pitchFamily="2" charset="2"/>
              <a:buChar char="q"/>
            </a:pPr>
            <a:r>
              <a:rPr lang="en-IN" i="0" dirty="0">
                <a:effectLst/>
              </a:rPr>
              <a:t>JSON Data Type</a:t>
            </a:r>
            <a:endParaRPr lang="en-IN" dirty="0"/>
          </a:p>
          <a:p>
            <a:pPr>
              <a:buFont typeface="Wingdings" panose="05000000000000000000" pitchFamily="2" charset="2"/>
              <a:buChar char="q"/>
            </a:pPr>
            <a:r>
              <a:rPr lang="en-IN" i="0" dirty="0">
                <a:effectLst/>
              </a:rPr>
              <a:t>Enumerated Types</a:t>
            </a:r>
            <a:endParaRPr lang="en-IN" dirty="0"/>
          </a:p>
          <a:p>
            <a:endParaRPr lang="en-IN" dirty="0"/>
          </a:p>
        </p:txBody>
      </p:sp>
      <p:sp>
        <p:nvSpPr>
          <p:cNvPr id="6" name="Rectangle 5">
            <a:extLst>
              <a:ext uri="{FF2B5EF4-FFF2-40B4-BE49-F238E27FC236}">
                <a16:creationId xmlns:a16="http://schemas.microsoft.com/office/drawing/2014/main" id="{62B74DA3-3731-C809-1438-3AB23D10D07F}"/>
              </a:ext>
            </a:extLst>
          </p:cNvPr>
          <p:cNvSpPr/>
          <p:nvPr/>
        </p:nvSpPr>
        <p:spPr>
          <a:xfrm>
            <a:off x="7220308" y="4632385"/>
            <a:ext cx="1952675" cy="1190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q"/>
            </a:pPr>
            <a:r>
              <a:rPr lang="en-IN" i="0" dirty="0">
                <a:solidFill>
                  <a:srgbClr val="FF0000"/>
                </a:solidFill>
                <a:effectLst/>
              </a:rPr>
              <a:t>Json</a:t>
            </a:r>
            <a:endParaRPr lang="en-IN" dirty="0">
              <a:solidFill>
                <a:srgbClr val="FF0000"/>
              </a:solidFill>
            </a:endParaRPr>
          </a:p>
        </p:txBody>
      </p:sp>
      <p:cxnSp>
        <p:nvCxnSpPr>
          <p:cNvPr id="8" name="Connector: Elbow 7">
            <a:extLst>
              <a:ext uri="{FF2B5EF4-FFF2-40B4-BE49-F238E27FC236}">
                <a16:creationId xmlns:a16="http://schemas.microsoft.com/office/drawing/2014/main" id="{D7E0265F-A66A-B1F1-3412-19C039BEFE28}"/>
              </a:ext>
            </a:extLst>
          </p:cNvPr>
          <p:cNvCxnSpPr>
            <a:cxnSpLocks/>
          </p:cNvCxnSpPr>
          <p:nvPr/>
        </p:nvCxnSpPr>
        <p:spPr>
          <a:xfrm>
            <a:off x="4183811" y="4882550"/>
            <a:ext cx="3036498" cy="267418"/>
          </a:xfrm>
          <a:prstGeom prst="bentConnector3">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78131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1073-6AA4-8B45-F651-B086DAE06023}"/>
              </a:ext>
            </a:extLst>
          </p:cNvPr>
          <p:cNvSpPr>
            <a:spLocks noGrp="1"/>
          </p:cNvSpPr>
          <p:nvPr>
            <p:ph type="title"/>
          </p:nvPr>
        </p:nvSpPr>
        <p:spPr/>
        <p:txBody>
          <a:bodyPr/>
          <a:lstStyle/>
          <a:p>
            <a:r>
              <a:rPr lang="en-IN" i="0" dirty="0">
                <a:effectLst/>
              </a:rPr>
              <a:t>Enumerated</a:t>
            </a:r>
            <a:r>
              <a:rPr lang="en-US" dirty="0"/>
              <a:t> TYPES</a:t>
            </a:r>
            <a:endParaRPr lang="en-IN" dirty="0"/>
          </a:p>
        </p:txBody>
      </p:sp>
      <p:sp>
        <p:nvSpPr>
          <p:cNvPr id="3" name="Content Placeholder 2">
            <a:extLst>
              <a:ext uri="{FF2B5EF4-FFF2-40B4-BE49-F238E27FC236}">
                <a16:creationId xmlns:a16="http://schemas.microsoft.com/office/drawing/2014/main" id="{42953AAE-B1BA-2CE5-FC29-65E8B135B987}"/>
              </a:ext>
            </a:extLst>
          </p:cNvPr>
          <p:cNvSpPr>
            <a:spLocks noGrp="1"/>
          </p:cNvSpPr>
          <p:nvPr>
            <p:ph idx="1"/>
          </p:nvPr>
        </p:nvSpPr>
        <p:spPr/>
        <p:txBody>
          <a:bodyPr/>
          <a:lstStyle/>
          <a:p>
            <a:pPr>
              <a:buFont typeface="Wingdings" panose="05000000000000000000" pitchFamily="2" charset="2"/>
              <a:buChar char="q"/>
            </a:pPr>
            <a:r>
              <a:rPr lang="en-IN" i="0" dirty="0">
                <a:effectLst/>
              </a:rPr>
              <a:t>Numeric Data Types</a:t>
            </a:r>
          </a:p>
          <a:p>
            <a:pPr>
              <a:buFont typeface="Wingdings" panose="05000000000000000000" pitchFamily="2" charset="2"/>
              <a:buChar char="q"/>
            </a:pPr>
            <a:r>
              <a:rPr lang="en-US" i="0" dirty="0">
                <a:effectLst/>
              </a:rPr>
              <a:t>Date and Time Data Types</a:t>
            </a:r>
            <a:endParaRPr lang="en-IN" dirty="0"/>
          </a:p>
          <a:p>
            <a:pPr>
              <a:buFont typeface="Wingdings" panose="05000000000000000000" pitchFamily="2" charset="2"/>
              <a:buChar char="q"/>
            </a:pPr>
            <a:r>
              <a:rPr lang="en-IN" i="0" dirty="0">
                <a:effectLst/>
              </a:rPr>
              <a:t>String Data Types</a:t>
            </a:r>
          </a:p>
          <a:p>
            <a:pPr>
              <a:buFont typeface="Wingdings" panose="05000000000000000000" pitchFamily="2" charset="2"/>
              <a:buChar char="q"/>
            </a:pPr>
            <a:r>
              <a:rPr lang="en-IN" i="0" dirty="0">
                <a:effectLst/>
              </a:rPr>
              <a:t>Binary Data Types</a:t>
            </a:r>
            <a:endParaRPr lang="en-IN" dirty="0"/>
          </a:p>
          <a:p>
            <a:pPr>
              <a:buFont typeface="Wingdings" panose="05000000000000000000" pitchFamily="2" charset="2"/>
              <a:buChar char="q"/>
            </a:pPr>
            <a:r>
              <a:rPr lang="en-IN" i="0" dirty="0">
                <a:effectLst/>
              </a:rPr>
              <a:t>Spatial Data Types</a:t>
            </a:r>
          </a:p>
          <a:p>
            <a:pPr>
              <a:buFont typeface="Wingdings" panose="05000000000000000000" pitchFamily="2" charset="2"/>
              <a:buChar char="q"/>
            </a:pPr>
            <a:r>
              <a:rPr lang="en-IN" i="0" dirty="0">
                <a:effectLst/>
              </a:rPr>
              <a:t>JSON Data Type</a:t>
            </a:r>
            <a:endParaRPr lang="en-IN" dirty="0"/>
          </a:p>
          <a:p>
            <a:pPr>
              <a:buFont typeface="Wingdings" panose="05000000000000000000" pitchFamily="2" charset="2"/>
              <a:buChar char="q"/>
            </a:pPr>
            <a:r>
              <a:rPr lang="en-IN" i="0" dirty="0">
                <a:effectLst/>
              </a:rPr>
              <a:t>Enumerated Types</a:t>
            </a:r>
            <a:endParaRPr lang="en-IN" dirty="0"/>
          </a:p>
          <a:p>
            <a:endParaRPr lang="en-IN" dirty="0"/>
          </a:p>
        </p:txBody>
      </p:sp>
      <p:sp>
        <p:nvSpPr>
          <p:cNvPr id="6" name="Rectangle 5">
            <a:extLst>
              <a:ext uri="{FF2B5EF4-FFF2-40B4-BE49-F238E27FC236}">
                <a16:creationId xmlns:a16="http://schemas.microsoft.com/office/drawing/2014/main" id="{7ACDDFD0-F7D6-859E-49F6-7898D55B34CE}"/>
              </a:ext>
            </a:extLst>
          </p:cNvPr>
          <p:cNvSpPr/>
          <p:nvPr/>
        </p:nvSpPr>
        <p:spPr>
          <a:xfrm>
            <a:off x="6970143" y="4727276"/>
            <a:ext cx="1863306" cy="1166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q"/>
            </a:pPr>
            <a:r>
              <a:rPr lang="en-IN" i="0" dirty="0">
                <a:solidFill>
                  <a:srgbClr val="FF0000"/>
                </a:solidFill>
                <a:effectLst/>
              </a:rPr>
              <a:t>Enum</a:t>
            </a:r>
            <a:endParaRPr lang="en-IN" dirty="0">
              <a:solidFill>
                <a:srgbClr val="FF0000"/>
              </a:solidFill>
            </a:endParaRPr>
          </a:p>
        </p:txBody>
      </p:sp>
      <p:cxnSp>
        <p:nvCxnSpPr>
          <p:cNvPr id="11" name="Connector: Elbow 10">
            <a:extLst>
              <a:ext uri="{FF2B5EF4-FFF2-40B4-BE49-F238E27FC236}">
                <a16:creationId xmlns:a16="http://schemas.microsoft.com/office/drawing/2014/main" id="{BB2AF4F2-905D-55A7-7681-2E76B1D83AE2}"/>
              </a:ext>
            </a:extLst>
          </p:cNvPr>
          <p:cNvCxnSpPr>
            <a:cxnSpLocks/>
          </p:cNvCxnSpPr>
          <p:nvPr/>
        </p:nvCxnSpPr>
        <p:spPr>
          <a:xfrm>
            <a:off x="4339087" y="5272462"/>
            <a:ext cx="2631056" cy="122498"/>
          </a:xfrm>
          <a:prstGeom prst="bentConnector3">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46837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5F0B-8740-DCEC-0101-E726F68C6E1E}"/>
              </a:ext>
            </a:extLst>
          </p:cNvPr>
          <p:cNvSpPr>
            <a:spLocks noGrp="1"/>
          </p:cNvSpPr>
          <p:nvPr>
            <p:ph type="title"/>
          </p:nvPr>
        </p:nvSpPr>
        <p:spPr/>
        <p:txBody>
          <a:bodyPr/>
          <a:lstStyle/>
          <a:p>
            <a:r>
              <a:rPr lang="en-US" dirty="0"/>
              <a:t>TABLE CREATION</a:t>
            </a:r>
            <a:endParaRPr lang="en-IN" dirty="0"/>
          </a:p>
        </p:txBody>
      </p:sp>
      <p:pic>
        <p:nvPicPr>
          <p:cNvPr id="5" name="Content Placeholder 4">
            <a:extLst>
              <a:ext uri="{FF2B5EF4-FFF2-40B4-BE49-F238E27FC236}">
                <a16:creationId xmlns:a16="http://schemas.microsoft.com/office/drawing/2014/main" id="{825FA487-7FC9-4507-52B1-1ADDAB11E203}"/>
              </a:ext>
            </a:extLst>
          </p:cNvPr>
          <p:cNvPicPr>
            <a:picLocks noGrp="1" noChangeAspect="1"/>
          </p:cNvPicPr>
          <p:nvPr>
            <p:ph idx="1"/>
          </p:nvPr>
        </p:nvPicPr>
        <p:blipFill>
          <a:blip r:embed="rId2"/>
          <a:stretch>
            <a:fillRect/>
          </a:stretch>
        </p:blipFill>
        <p:spPr>
          <a:xfrm>
            <a:off x="2230438" y="2723371"/>
            <a:ext cx="7731125" cy="2932083"/>
          </a:xfrm>
        </p:spPr>
      </p:pic>
    </p:spTree>
    <p:extLst>
      <p:ext uri="{BB962C8B-B14F-4D97-AF65-F5344CB8AC3E}">
        <p14:creationId xmlns:p14="http://schemas.microsoft.com/office/powerpoint/2010/main" val="45239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2F79-DF6C-2386-0046-C97A6687E1E7}"/>
              </a:ext>
            </a:extLst>
          </p:cNvPr>
          <p:cNvSpPr>
            <a:spLocks noGrp="1"/>
          </p:cNvSpPr>
          <p:nvPr>
            <p:ph type="title"/>
          </p:nvPr>
        </p:nvSpPr>
        <p:spPr/>
        <p:txBody>
          <a:bodyPr/>
          <a:lstStyle/>
          <a:p>
            <a:r>
              <a:rPr lang="en-US" dirty="0"/>
              <a:t>SELECT</a:t>
            </a:r>
            <a:endParaRPr lang="en-IN" dirty="0"/>
          </a:p>
        </p:txBody>
      </p:sp>
      <p:pic>
        <p:nvPicPr>
          <p:cNvPr id="9" name="Content Placeholder 8">
            <a:extLst>
              <a:ext uri="{FF2B5EF4-FFF2-40B4-BE49-F238E27FC236}">
                <a16:creationId xmlns:a16="http://schemas.microsoft.com/office/drawing/2014/main" id="{89DAACB8-9566-D0DD-C8B0-43588EDD0B25}"/>
              </a:ext>
            </a:extLst>
          </p:cNvPr>
          <p:cNvPicPr>
            <a:picLocks noGrp="1" noChangeAspect="1"/>
          </p:cNvPicPr>
          <p:nvPr>
            <p:ph idx="1"/>
          </p:nvPr>
        </p:nvPicPr>
        <p:blipFill>
          <a:blip r:embed="rId2"/>
          <a:stretch>
            <a:fillRect/>
          </a:stretch>
        </p:blipFill>
        <p:spPr>
          <a:xfrm>
            <a:off x="2425253" y="2879665"/>
            <a:ext cx="7341493" cy="2822396"/>
          </a:xfrm>
        </p:spPr>
      </p:pic>
    </p:spTree>
    <p:extLst>
      <p:ext uri="{BB962C8B-B14F-4D97-AF65-F5344CB8AC3E}">
        <p14:creationId xmlns:p14="http://schemas.microsoft.com/office/powerpoint/2010/main" val="65207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4B46-4D90-21F7-EC4C-8131411BE0AB}"/>
              </a:ext>
            </a:extLst>
          </p:cNvPr>
          <p:cNvSpPr>
            <a:spLocks noGrp="1"/>
          </p:cNvSpPr>
          <p:nvPr>
            <p:ph type="title"/>
          </p:nvPr>
        </p:nvSpPr>
        <p:spPr/>
        <p:txBody>
          <a:bodyPr/>
          <a:lstStyle/>
          <a:p>
            <a:r>
              <a:rPr lang="en-US" dirty="0"/>
              <a:t>INSERT</a:t>
            </a:r>
            <a:endParaRPr lang="en-IN" dirty="0"/>
          </a:p>
        </p:txBody>
      </p:sp>
      <p:pic>
        <p:nvPicPr>
          <p:cNvPr id="5" name="Content Placeholder 4">
            <a:extLst>
              <a:ext uri="{FF2B5EF4-FFF2-40B4-BE49-F238E27FC236}">
                <a16:creationId xmlns:a16="http://schemas.microsoft.com/office/drawing/2014/main" id="{AD34EAC3-5617-CC99-9FE2-0160E080C89B}"/>
              </a:ext>
            </a:extLst>
          </p:cNvPr>
          <p:cNvPicPr>
            <a:picLocks noGrp="1" noChangeAspect="1"/>
          </p:cNvPicPr>
          <p:nvPr>
            <p:ph idx="1"/>
          </p:nvPr>
        </p:nvPicPr>
        <p:blipFill>
          <a:blip r:embed="rId2"/>
          <a:stretch>
            <a:fillRect/>
          </a:stretch>
        </p:blipFill>
        <p:spPr>
          <a:xfrm>
            <a:off x="2301840" y="2853785"/>
            <a:ext cx="7588320" cy="2917287"/>
          </a:xfrm>
        </p:spPr>
      </p:pic>
    </p:spTree>
    <p:extLst>
      <p:ext uri="{BB962C8B-B14F-4D97-AF65-F5344CB8AC3E}">
        <p14:creationId xmlns:p14="http://schemas.microsoft.com/office/powerpoint/2010/main" val="219843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9C3C-DABE-68E2-A1CE-8AB5D9D558EA}"/>
              </a:ext>
            </a:extLst>
          </p:cNvPr>
          <p:cNvSpPr>
            <a:spLocks noGrp="1"/>
          </p:cNvSpPr>
          <p:nvPr>
            <p:ph type="title"/>
          </p:nvPr>
        </p:nvSpPr>
        <p:spPr>
          <a:xfrm>
            <a:off x="2231136" y="981945"/>
            <a:ext cx="7729728" cy="1188720"/>
          </a:xfrm>
        </p:spPr>
        <p:txBody>
          <a:bodyPr/>
          <a:lstStyle/>
          <a:p>
            <a:r>
              <a:rPr lang="en-US" dirty="0"/>
              <a:t>OVER</a:t>
            </a:r>
            <a:r>
              <a:rPr lang="en-US" dirty="0">
                <a:solidFill>
                  <a:srgbClr val="FF0000"/>
                </a:solidFill>
              </a:rPr>
              <a:t>VIEW</a:t>
            </a:r>
            <a:endParaRPr lang="en-IN" dirty="0">
              <a:solidFill>
                <a:srgbClr val="FF0000"/>
              </a:solidFill>
            </a:endParaRPr>
          </a:p>
        </p:txBody>
      </p:sp>
      <p:sp>
        <p:nvSpPr>
          <p:cNvPr id="3" name="Content Placeholder 2">
            <a:extLst>
              <a:ext uri="{FF2B5EF4-FFF2-40B4-BE49-F238E27FC236}">
                <a16:creationId xmlns:a16="http://schemas.microsoft.com/office/drawing/2014/main" id="{320B6412-01CB-C2EF-28A0-083D28995EBE}"/>
              </a:ext>
            </a:extLst>
          </p:cNvPr>
          <p:cNvSpPr>
            <a:spLocks noGrp="1"/>
          </p:cNvSpPr>
          <p:nvPr>
            <p:ph sz="half" idx="1"/>
          </p:nvPr>
        </p:nvSpPr>
        <p:spPr/>
        <p:txBody>
          <a:bodyPr>
            <a:normAutofit fontScale="55000" lnSpcReduction="20000"/>
          </a:bodyPr>
          <a:lstStyle/>
          <a:p>
            <a:pPr>
              <a:lnSpc>
                <a:spcPct val="120000"/>
              </a:lnSpc>
              <a:buFont typeface="Wingdings" panose="05000000000000000000" pitchFamily="2" charset="2"/>
              <a:buChar char="q"/>
            </a:pPr>
            <a:r>
              <a:rPr lang="en-US" sz="2600" b="1" dirty="0">
                <a:solidFill>
                  <a:schemeClr val="tx1"/>
                </a:solidFill>
              </a:rPr>
              <a:t>INTRODUCTION</a:t>
            </a:r>
          </a:p>
          <a:p>
            <a:pPr>
              <a:lnSpc>
                <a:spcPct val="120000"/>
              </a:lnSpc>
              <a:buFont typeface="Wingdings" panose="05000000000000000000" pitchFamily="2" charset="2"/>
              <a:buChar char="q"/>
            </a:pPr>
            <a:r>
              <a:rPr lang="en-IN" sz="2600" b="1" dirty="0">
                <a:solidFill>
                  <a:schemeClr val="tx1"/>
                </a:solidFill>
              </a:rPr>
              <a:t>BASIC SQL</a:t>
            </a:r>
          </a:p>
          <a:p>
            <a:pPr>
              <a:lnSpc>
                <a:spcPct val="120000"/>
              </a:lnSpc>
              <a:buFont typeface="Wingdings" panose="05000000000000000000" pitchFamily="2" charset="2"/>
              <a:buChar char="q"/>
            </a:pPr>
            <a:r>
              <a:rPr lang="en-US" sz="2600" b="1" dirty="0">
                <a:solidFill>
                  <a:schemeClr val="tx1"/>
                </a:solidFill>
              </a:rPr>
              <a:t>DEFINITION</a:t>
            </a:r>
          </a:p>
          <a:p>
            <a:pPr>
              <a:lnSpc>
                <a:spcPct val="120000"/>
              </a:lnSpc>
              <a:buFont typeface="Wingdings" panose="05000000000000000000" pitchFamily="2" charset="2"/>
              <a:buChar char="q"/>
            </a:pPr>
            <a:r>
              <a:rPr lang="en-IN" sz="2600" b="1" i="0" dirty="0">
                <a:solidFill>
                  <a:schemeClr val="tx1"/>
                </a:solidFill>
                <a:effectLst/>
              </a:rPr>
              <a:t>SQL COMMANDS AND OPERATIONS</a:t>
            </a:r>
          </a:p>
          <a:p>
            <a:pPr>
              <a:lnSpc>
                <a:spcPct val="120000"/>
              </a:lnSpc>
              <a:buFont typeface="Wingdings" panose="05000000000000000000" pitchFamily="2" charset="2"/>
              <a:buChar char="q"/>
            </a:pPr>
            <a:r>
              <a:rPr lang="en-US" sz="2600" b="1" i="0" dirty="0">
                <a:solidFill>
                  <a:schemeClr val="tx1"/>
                </a:solidFill>
                <a:effectLst/>
              </a:rPr>
              <a:t>TYPES OF CONSTRAINTS IN SQL</a:t>
            </a:r>
          </a:p>
          <a:p>
            <a:pPr>
              <a:lnSpc>
                <a:spcPct val="120000"/>
              </a:lnSpc>
              <a:buFont typeface="Wingdings" panose="05000000000000000000" pitchFamily="2" charset="2"/>
              <a:buChar char="q"/>
            </a:pPr>
            <a:r>
              <a:rPr lang="en-US" sz="2600" b="1" dirty="0">
                <a:solidFill>
                  <a:schemeClr val="tx1"/>
                </a:solidFill>
              </a:rPr>
              <a:t>DISTINCT COMMANDS</a:t>
            </a:r>
          </a:p>
          <a:p>
            <a:pPr>
              <a:lnSpc>
                <a:spcPct val="120000"/>
              </a:lnSpc>
              <a:buFont typeface="Wingdings" panose="05000000000000000000" pitchFamily="2" charset="2"/>
              <a:buChar char="q"/>
            </a:pPr>
            <a:r>
              <a:rPr lang="en-US" sz="2600" b="1" dirty="0">
                <a:solidFill>
                  <a:schemeClr val="tx1"/>
                </a:solidFill>
              </a:rPr>
              <a:t>DATA TYPES</a:t>
            </a:r>
          </a:p>
          <a:p>
            <a:pPr>
              <a:lnSpc>
                <a:spcPct val="120000"/>
              </a:lnSpc>
              <a:buFont typeface="Wingdings" panose="05000000000000000000" pitchFamily="2" charset="2"/>
              <a:buChar char="q"/>
            </a:pPr>
            <a:r>
              <a:rPr lang="en-US" sz="2600" b="1" dirty="0">
                <a:solidFill>
                  <a:schemeClr val="tx1"/>
                </a:solidFill>
              </a:rPr>
              <a:t>CALCULATE FUNCTION</a:t>
            </a:r>
          </a:p>
          <a:p>
            <a:pPr>
              <a:lnSpc>
                <a:spcPct val="120000"/>
              </a:lnSpc>
              <a:buFont typeface="Wingdings" panose="05000000000000000000" pitchFamily="2" charset="2"/>
              <a:buChar char="q"/>
            </a:pPr>
            <a:r>
              <a:rPr lang="en-US" sz="2600" b="1" dirty="0">
                <a:solidFill>
                  <a:schemeClr val="tx1"/>
                </a:solidFill>
              </a:rPr>
              <a:t>TYPES OF JOINS</a:t>
            </a:r>
          </a:p>
          <a:p>
            <a:endParaRPr lang="en-IN" dirty="0"/>
          </a:p>
        </p:txBody>
      </p:sp>
      <p:sp>
        <p:nvSpPr>
          <p:cNvPr id="4" name="Content Placeholder 3">
            <a:extLst>
              <a:ext uri="{FF2B5EF4-FFF2-40B4-BE49-F238E27FC236}">
                <a16:creationId xmlns:a16="http://schemas.microsoft.com/office/drawing/2014/main" id="{40D98BF6-65B1-A6BF-CD32-B70BD155F0D3}"/>
              </a:ext>
            </a:extLst>
          </p:cNvPr>
          <p:cNvSpPr>
            <a:spLocks noGrp="1"/>
          </p:cNvSpPr>
          <p:nvPr>
            <p:ph sz="half" idx="2"/>
          </p:nvPr>
        </p:nvSpPr>
        <p:spPr>
          <a:xfrm rot="10800000" flipV="1">
            <a:off x="6808920" y="2552691"/>
            <a:ext cx="1248151" cy="319905"/>
          </a:xfrm>
        </p:spPr>
        <p:txBody>
          <a:bodyPr>
            <a:noAutofit/>
          </a:bodyPr>
          <a:lstStyle/>
          <a:p>
            <a:pPr marL="0" indent="0">
              <a:buNone/>
            </a:pPr>
            <a:r>
              <a:rPr lang="en-US" sz="1600" u="sng" dirty="0">
                <a:solidFill>
                  <a:srgbClr val="FF0000"/>
                </a:solidFill>
              </a:rPr>
              <a:t>QUERIES </a:t>
            </a:r>
            <a:r>
              <a:rPr lang="en-US" sz="1000" u="sng" dirty="0"/>
              <a:t>     </a:t>
            </a:r>
            <a:endParaRPr lang="en-IN" sz="1000" u="sng" dirty="0"/>
          </a:p>
        </p:txBody>
      </p:sp>
      <p:sp>
        <p:nvSpPr>
          <p:cNvPr id="5" name="TextBox 4">
            <a:extLst>
              <a:ext uri="{FF2B5EF4-FFF2-40B4-BE49-F238E27FC236}">
                <a16:creationId xmlns:a16="http://schemas.microsoft.com/office/drawing/2014/main" id="{D3DE8725-47E9-E0D1-BF45-4F51348180E6}"/>
              </a:ext>
            </a:extLst>
          </p:cNvPr>
          <p:cNvSpPr txBox="1"/>
          <p:nvPr/>
        </p:nvSpPr>
        <p:spPr>
          <a:xfrm>
            <a:off x="7841008" y="3090128"/>
            <a:ext cx="2933384" cy="323165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400" dirty="0"/>
              <a:t>LIKE</a:t>
            </a:r>
          </a:p>
          <a:p>
            <a:pPr marL="285750" indent="-285750">
              <a:lnSpc>
                <a:spcPct val="150000"/>
              </a:lnSpc>
              <a:buFont typeface="Wingdings" panose="05000000000000000000" pitchFamily="2" charset="2"/>
              <a:buChar char="q"/>
            </a:pPr>
            <a:r>
              <a:rPr lang="en-US" sz="1400" dirty="0"/>
              <a:t>TIMESTAMPDIFF</a:t>
            </a:r>
          </a:p>
          <a:p>
            <a:pPr marL="285750" indent="-285750">
              <a:lnSpc>
                <a:spcPct val="150000"/>
              </a:lnSpc>
              <a:buFont typeface="Wingdings" panose="05000000000000000000" pitchFamily="2" charset="2"/>
              <a:buChar char="q"/>
            </a:pPr>
            <a:r>
              <a:rPr lang="en-US" sz="1400" dirty="0"/>
              <a:t>GROUP BY</a:t>
            </a:r>
          </a:p>
          <a:p>
            <a:pPr marL="285750" indent="-285750">
              <a:lnSpc>
                <a:spcPct val="150000"/>
              </a:lnSpc>
              <a:buFont typeface="Wingdings" panose="05000000000000000000" pitchFamily="2" charset="2"/>
              <a:buChar char="q"/>
            </a:pPr>
            <a:r>
              <a:rPr lang="en-US" sz="1400" dirty="0"/>
              <a:t>COUNT</a:t>
            </a:r>
          </a:p>
          <a:p>
            <a:pPr marL="285750" indent="-285750">
              <a:lnSpc>
                <a:spcPct val="150000"/>
              </a:lnSpc>
              <a:buFont typeface="Wingdings" panose="05000000000000000000" pitchFamily="2" charset="2"/>
              <a:buChar char="q"/>
            </a:pPr>
            <a:r>
              <a:rPr lang="en-US" sz="1400" dirty="0"/>
              <a:t>AS-YEAR-AVG</a:t>
            </a:r>
          </a:p>
          <a:p>
            <a:pPr marL="285750" indent="-285750">
              <a:lnSpc>
                <a:spcPct val="150000"/>
              </a:lnSpc>
              <a:buFont typeface="Wingdings" panose="05000000000000000000" pitchFamily="2" charset="2"/>
              <a:buChar char="q"/>
            </a:pPr>
            <a:r>
              <a:rPr lang="en-US" sz="1400" dirty="0"/>
              <a:t>JOINS</a:t>
            </a:r>
          </a:p>
          <a:p>
            <a:pPr marL="285750" indent="-285750">
              <a:lnSpc>
                <a:spcPct val="150000"/>
              </a:lnSpc>
              <a:buFont typeface="Wingdings" panose="05000000000000000000" pitchFamily="2" charset="2"/>
              <a:buChar char="q"/>
            </a:pPr>
            <a:r>
              <a:rPr lang="en-US" sz="1400" dirty="0"/>
              <a:t>SUM</a:t>
            </a:r>
          </a:p>
          <a:p>
            <a:pPr marL="285750" indent="-285750">
              <a:lnSpc>
                <a:spcPct val="150000"/>
              </a:lnSpc>
              <a:buFont typeface="Wingdings" panose="05000000000000000000" pitchFamily="2" charset="2"/>
              <a:buChar char="q"/>
            </a:pPr>
            <a:r>
              <a:rPr lang="en-US" sz="1400" dirty="0"/>
              <a:t>MAX &amp; MIN</a:t>
            </a:r>
          </a:p>
          <a:p>
            <a:endParaRPr lang="en-US" dirty="0"/>
          </a:p>
          <a:p>
            <a:endParaRPr lang="en-IN" dirty="0"/>
          </a:p>
        </p:txBody>
      </p:sp>
      <p:sp>
        <p:nvSpPr>
          <p:cNvPr id="6" name="TextBox 5">
            <a:extLst>
              <a:ext uri="{FF2B5EF4-FFF2-40B4-BE49-F238E27FC236}">
                <a16:creationId xmlns:a16="http://schemas.microsoft.com/office/drawing/2014/main" id="{65FF2BDA-F7DB-ADDB-C875-5152E9BAF294}"/>
              </a:ext>
            </a:extLst>
          </p:cNvPr>
          <p:cNvSpPr txBox="1"/>
          <p:nvPr/>
        </p:nvSpPr>
        <p:spPr>
          <a:xfrm>
            <a:off x="5417389" y="3090128"/>
            <a:ext cx="2139351" cy="2639633"/>
          </a:xfrm>
          <a:prstGeom prst="rect">
            <a:avLst/>
          </a:prstGeom>
          <a:noFill/>
        </p:spPr>
        <p:txBody>
          <a:bodyPr wrap="square" rtlCol="0">
            <a:spAutoFit/>
          </a:bodyPr>
          <a:lstStyle/>
          <a:p>
            <a:pPr>
              <a:lnSpc>
                <a:spcPct val="150000"/>
              </a:lnSpc>
              <a:buFont typeface="Wingdings" panose="05000000000000000000" pitchFamily="2" charset="2"/>
              <a:buChar char="q"/>
            </a:pPr>
            <a:r>
              <a:rPr lang="en-US" sz="1400" dirty="0"/>
              <a:t>TABLE CREATION</a:t>
            </a:r>
            <a:endParaRPr lang="en-IN" sz="1400" dirty="0"/>
          </a:p>
          <a:p>
            <a:pPr>
              <a:lnSpc>
                <a:spcPct val="150000"/>
              </a:lnSpc>
              <a:buFont typeface="Wingdings" panose="05000000000000000000" pitchFamily="2" charset="2"/>
              <a:buChar char="q"/>
            </a:pPr>
            <a:r>
              <a:rPr lang="en-US" sz="1400" dirty="0"/>
              <a:t>SELECT	</a:t>
            </a:r>
          </a:p>
          <a:p>
            <a:pPr>
              <a:lnSpc>
                <a:spcPct val="150000"/>
              </a:lnSpc>
              <a:buFont typeface="Wingdings" panose="05000000000000000000" pitchFamily="2" charset="2"/>
              <a:buChar char="q"/>
            </a:pPr>
            <a:r>
              <a:rPr lang="en-US" sz="1400" dirty="0"/>
              <a:t>DISTINCT</a:t>
            </a:r>
          </a:p>
          <a:p>
            <a:pPr>
              <a:lnSpc>
                <a:spcPct val="150000"/>
              </a:lnSpc>
              <a:buFont typeface="Wingdings" panose="05000000000000000000" pitchFamily="2" charset="2"/>
              <a:buChar char="q"/>
            </a:pPr>
            <a:r>
              <a:rPr lang="en-US" sz="1400" dirty="0"/>
              <a:t>ORDER BY</a:t>
            </a:r>
          </a:p>
          <a:p>
            <a:pPr>
              <a:lnSpc>
                <a:spcPct val="150000"/>
              </a:lnSpc>
              <a:buFont typeface="Wingdings" panose="05000000000000000000" pitchFamily="2" charset="2"/>
              <a:buChar char="q"/>
            </a:pPr>
            <a:r>
              <a:rPr lang="en-US" sz="1400" dirty="0"/>
              <a:t> WHERE</a:t>
            </a:r>
          </a:p>
          <a:p>
            <a:pPr>
              <a:lnSpc>
                <a:spcPct val="150000"/>
              </a:lnSpc>
              <a:buFont typeface="Wingdings" panose="05000000000000000000" pitchFamily="2" charset="2"/>
              <a:buChar char="q"/>
            </a:pPr>
            <a:r>
              <a:rPr lang="en-US" sz="1400" dirty="0"/>
              <a:t>DELETE</a:t>
            </a:r>
          </a:p>
          <a:p>
            <a:pPr>
              <a:lnSpc>
                <a:spcPct val="150000"/>
              </a:lnSpc>
              <a:buFont typeface="Wingdings" panose="05000000000000000000" pitchFamily="2" charset="2"/>
              <a:buChar char="q"/>
            </a:pPr>
            <a:r>
              <a:rPr lang="en-US" sz="1400" dirty="0"/>
              <a:t>ALTER</a:t>
            </a:r>
          </a:p>
          <a:p>
            <a:pPr>
              <a:lnSpc>
                <a:spcPct val="150000"/>
              </a:lnSpc>
              <a:buFont typeface="Wingdings" panose="05000000000000000000" pitchFamily="2" charset="2"/>
              <a:buChar char="q"/>
            </a:pPr>
            <a:r>
              <a:rPr lang="en-US" sz="1400" dirty="0"/>
              <a:t>LENGTH</a:t>
            </a:r>
            <a:endParaRPr lang="en-IN" sz="1400" dirty="0"/>
          </a:p>
        </p:txBody>
      </p:sp>
    </p:spTree>
    <p:extLst>
      <p:ext uri="{BB962C8B-B14F-4D97-AF65-F5344CB8AC3E}">
        <p14:creationId xmlns:p14="http://schemas.microsoft.com/office/powerpoint/2010/main" val="727093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D187-8A3E-4B3F-7B02-6866296C4D65}"/>
              </a:ext>
            </a:extLst>
          </p:cNvPr>
          <p:cNvSpPr>
            <a:spLocks noGrp="1"/>
          </p:cNvSpPr>
          <p:nvPr>
            <p:ph type="title"/>
          </p:nvPr>
        </p:nvSpPr>
        <p:spPr/>
        <p:txBody>
          <a:bodyPr/>
          <a:lstStyle/>
          <a:p>
            <a:r>
              <a:rPr lang="en-US" dirty="0"/>
              <a:t>DISTINCT</a:t>
            </a:r>
            <a:endParaRPr lang="en-IN" dirty="0"/>
          </a:p>
        </p:txBody>
      </p:sp>
      <p:pic>
        <p:nvPicPr>
          <p:cNvPr id="5" name="Content Placeholder 4">
            <a:extLst>
              <a:ext uri="{FF2B5EF4-FFF2-40B4-BE49-F238E27FC236}">
                <a16:creationId xmlns:a16="http://schemas.microsoft.com/office/drawing/2014/main" id="{5D41BB74-059C-19E9-E269-E944537C6FDF}"/>
              </a:ext>
            </a:extLst>
          </p:cNvPr>
          <p:cNvPicPr>
            <a:picLocks noGrp="1" noChangeAspect="1"/>
          </p:cNvPicPr>
          <p:nvPr>
            <p:ph idx="1"/>
          </p:nvPr>
        </p:nvPicPr>
        <p:blipFill>
          <a:blip r:embed="rId2"/>
          <a:stretch>
            <a:fillRect/>
          </a:stretch>
        </p:blipFill>
        <p:spPr>
          <a:xfrm>
            <a:off x="2820779" y="2704498"/>
            <a:ext cx="6550442" cy="3105080"/>
          </a:xfrm>
        </p:spPr>
      </p:pic>
    </p:spTree>
    <p:extLst>
      <p:ext uri="{BB962C8B-B14F-4D97-AF65-F5344CB8AC3E}">
        <p14:creationId xmlns:p14="http://schemas.microsoft.com/office/powerpoint/2010/main" val="1897039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04DD-6884-69F1-D207-354E9463FBA0}"/>
              </a:ext>
            </a:extLst>
          </p:cNvPr>
          <p:cNvSpPr>
            <a:spLocks noGrp="1"/>
          </p:cNvSpPr>
          <p:nvPr>
            <p:ph type="title"/>
          </p:nvPr>
        </p:nvSpPr>
        <p:spPr/>
        <p:txBody>
          <a:bodyPr/>
          <a:lstStyle/>
          <a:p>
            <a:r>
              <a:rPr lang="en-US" dirty="0"/>
              <a:t>ORDER BY</a:t>
            </a:r>
            <a:endParaRPr lang="en-IN" dirty="0"/>
          </a:p>
        </p:txBody>
      </p:sp>
      <p:pic>
        <p:nvPicPr>
          <p:cNvPr id="5" name="Content Placeholder 4">
            <a:extLst>
              <a:ext uri="{FF2B5EF4-FFF2-40B4-BE49-F238E27FC236}">
                <a16:creationId xmlns:a16="http://schemas.microsoft.com/office/drawing/2014/main" id="{A6FF8981-6A3E-9017-362E-E63F4FA8162F}"/>
              </a:ext>
            </a:extLst>
          </p:cNvPr>
          <p:cNvPicPr>
            <a:picLocks noGrp="1" noChangeAspect="1"/>
          </p:cNvPicPr>
          <p:nvPr>
            <p:ph idx="1"/>
          </p:nvPr>
        </p:nvPicPr>
        <p:blipFill>
          <a:blip r:embed="rId2"/>
          <a:stretch>
            <a:fillRect/>
          </a:stretch>
        </p:blipFill>
        <p:spPr>
          <a:xfrm>
            <a:off x="2460310" y="2725946"/>
            <a:ext cx="7271380" cy="3045125"/>
          </a:xfrm>
        </p:spPr>
      </p:pic>
    </p:spTree>
    <p:extLst>
      <p:ext uri="{BB962C8B-B14F-4D97-AF65-F5344CB8AC3E}">
        <p14:creationId xmlns:p14="http://schemas.microsoft.com/office/powerpoint/2010/main" val="4226656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742D-B821-5D7F-F983-92D60E8B79D6}"/>
              </a:ext>
            </a:extLst>
          </p:cNvPr>
          <p:cNvSpPr>
            <a:spLocks noGrp="1"/>
          </p:cNvSpPr>
          <p:nvPr>
            <p:ph type="title"/>
          </p:nvPr>
        </p:nvSpPr>
        <p:spPr/>
        <p:txBody>
          <a:bodyPr/>
          <a:lstStyle/>
          <a:p>
            <a:r>
              <a:rPr lang="en-US" dirty="0"/>
              <a:t>ORDER BY ASCENDING</a:t>
            </a:r>
            <a:endParaRPr lang="en-IN" dirty="0"/>
          </a:p>
        </p:txBody>
      </p:sp>
      <p:pic>
        <p:nvPicPr>
          <p:cNvPr id="13" name="Content Placeholder 12">
            <a:extLst>
              <a:ext uri="{FF2B5EF4-FFF2-40B4-BE49-F238E27FC236}">
                <a16:creationId xmlns:a16="http://schemas.microsoft.com/office/drawing/2014/main" id="{15AAD4D2-B8A5-BC5B-0D09-78C6F8611CCB}"/>
              </a:ext>
            </a:extLst>
          </p:cNvPr>
          <p:cNvPicPr>
            <a:picLocks noGrp="1" noChangeAspect="1"/>
          </p:cNvPicPr>
          <p:nvPr>
            <p:ph idx="1"/>
          </p:nvPr>
        </p:nvPicPr>
        <p:blipFill>
          <a:blip r:embed="rId2"/>
          <a:stretch>
            <a:fillRect/>
          </a:stretch>
        </p:blipFill>
        <p:spPr>
          <a:xfrm>
            <a:off x="2402038" y="2820837"/>
            <a:ext cx="7558826" cy="2820837"/>
          </a:xfrm>
        </p:spPr>
      </p:pic>
    </p:spTree>
    <p:extLst>
      <p:ext uri="{BB962C8B-B14F-4D97-AF65-F5344CB8AC3E}">
        <p14:creationId xmlns:p14="http://schemas.microsoft.com/office/powerpoint/2010/main" val="846618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E04E-A8D4-7976-E015-DCED75D494D3}"/>
              </a:ext>
            </a:extLst>
          </p:cNvPr>
          <p:cNvSpPr>
            <a:spLocks noGrp="1"/>
          </p:cNvSpPr>
          <p:nvPr>
            <p:ph type="title"/>
          </p:nvPr>
        </p:nvSpPr>
        <p:spPr/>
        <p:txBody>
          <a:bodyPr/>
          <a:lstStyle/>
          <a:p>
            <a:r>
              <a:rPr lang="en-US" dirty="0"/>
              <a:t>ORDER BY DESCENDING</a:t>
            </a:r>
            <a:endParaRPr lang="en-IN" dirty="0"/>
          </a:p>
        </p:txBody>
      </p:sp>
      <p:pic>
        <p:nvPicPr>
          <p:cNvPr id="5" name="Content Placeholder 4">
            <a:extLst>
              <a:ext uri="{FF2B5EF4-FFF2-40B4-BE49-F238E27FC236}">
                <a16:creationId xmlns:a16="http://schemas.microsoft.com/office/drawing/2014/main" id="{20D2ABC3-9965-34E5-D585-1477593E66EA}"/>
              </a:ext>
            </a:extLst>
          </p:cNvPr>
          <p:cNvPicPr>
            <a:picLocks noGrp="1" noChangeAspect="1"/>
          </p:cNvPicPr>
          <p:nvPr>
            <p:ph idx="1"/>
          </p:nvPr>
        </p:nvPicPr>
        <p:blipFill>
          <a:blip r:embed="rId2"/>
          <a:stretch>
            <a:fillRect/>
          </a:stretch>
        </p:blipFill>
        <p:spPr>
          <a:xfrm>
            <a:off x="1964328" y="2935969"/>
            <a:ext cx="8263344" cy="2827943"/>
          </a:xfrm>
        </p:spPr>
      </p:pic>
    </p:spTree>
    <p:extLst>
      <p:ext uri="{BB962C8B-B14F-4D97-AF65-F5344CB8AC3E}">
        <p14:creationId xmlns:p14="http://schemas.microsoft.com/office/powerpoint/2010/main" val="2649216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43A9-655B-92F3-4A24-87B029CB9A02}"/>
              </a:ext>
            </a:extLst>
          </p:cNvPr>
          <p:cNvSpPr>
            <a:spLocks noGrp="1"/>
          </p:cNvSpPr>
          <p:nvPr>
            <p:ph type="title"/>
          </p:nvPr>
        </p:nvSpPr>
        <p:spPr/>
        <p:txBody>
          <a:bodyPr/>
          <a:lstStyle/>
          <a:p>
            <a:r>
              <a:rPr lang="en-US" dirty="0"/>
              <a:t>WHERE</a:t>
            </a:r>
            <a:endParaRPr lang="en-IN" dirty="0"/>
          </a:p>
        </p:txBody>
      </p:sp>
      <p:pic>
        <p:nvPicPr>
          <p:cNvPr id="5" name="Content Placeholder 4">
            <a:extLst>
              <a:ext uri="{FF2B5EF4-FFF2-40B4-BE49-F238E27FC236}">
                <a16:creationId xmlns:a16="http://schemas.microsoft.com/office/drawing/2014/main" id="{9E2F4B26-3E19-2C0B-02B8-0FF235859A0C}"/>
              </a:ext>
            </a:extLst>
          </p:cNvPr>
          <p:cNvPicPr>
            <a:picLocks noGrp="1" noChangeAspect="1"/>
          </p:cNvPicPr>
          <p:nvPr>
            <p:ph idx="1"/>
          </p:nvPr>
        </p:nvPicPr>
        <p:blipFill>
          <a:blip r:embed="rId2"/>
          <a:stretch>
            <a:fillRect/>
          </a:stretch>
        </p:blipFill>
        <p:spPr>
          <a:xfrm>
            <a:off x="2046792" y="2885592"/>
            <a:ext cx="8109587" cy="2698880"/>
          </a:xfrm>
        </p:spPr>
      </p:pic>
    </p:spTree>
    <p:extLst>
      <p:ext uri="{BB962C8B-B14F-4D97-AF65-F5344CB8AC3E}">
        <p14:creationId xmlns:p14="http://schemas.microsoft.com/office/powerpoint/2010/main" val="971179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B4A9-8D92-40B7-DBDB-F23CB5E246B1}"/>
              </a:ext>
            </a:extLst>
          </p:cNvPr>
          <p:cNvSpPr>
            <a:spLocks noGrp="1"/>
          </p:cNvSpPr>
          <p:nvPr>
            <p:ph type="title"/>
          </p:nvPr>
        </p:nvSpPr>
        <p:spPr/>
        <p:txBody>
          <a:bodyPr/>
          <a:lstStyle/>
          <a:p>
            <a:r>
              <a:rPr lang="en-US" dirty="0"/>
              <a:t>DELETE</a:t>
            </a:r>
            <a:endParaRPr lang="en-IN" dirty="0"/>
          </a:p>
        </p:txBody>
      </p:sp>
      <p:pic>
        <p:nvPicPr>
          <p:cNvPr id="5" name="Content Placeholder 4">
            <a:extLst>
              <a:ext uri="{FF2B5EF4-FFF2-40B4-BE49-F238E27FC236}">
                <a16:creationId xmlns:a16="http://schemas.microsoft.com/office/drawing/2014/main" id="{4A49856D-D194-85F3-FCAA-5B715A0CB382}"/>
              </a:ext>
            </a:extLst>
          </p:cNvPr>
          <p:cNvPicPr>
            <a:picLocks noGrp="1" noChangeAspect="1"/>
          </p:cNvPicPr>
          <p:nvPr>
            <p:ph idx="1"/>
          </p:nvPr>
        </p:nvPicPr>
        <p:blipFill>
          <a:blip r:embed="rId2"/>
          <a:stretch>
            <a:fillRect/>
          </a:stretch>
        </p:blipFill>
        <p:spPr>
          <a:xfrm>
            <a:off x="1969463" y="2868330"/>
            <a:ext cx="8253074" cy="2592190"/>
          </a:xfrm>
        </p:spPr>
      </p:pic>
    </p:spTree>
    <p:extLst>
      <p:ext uri="{BB962C8B-B14F-4D97-AF65-F5344CB8AC3E}">
        <p14:creationId xmlns:p14="http://schemas.microsoft.com/office/powerpoint/2010/main" val="2499669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1C2B-9758-97FB-65A3-30B4E9093970}"/>
              </a:ext>
            </a:extLst>
          </p:cNvPr>
          <p:cNvSpPr>
            <a:spLocks noGrp="1"/>
          </p:cNvSpPr>
          <p:nvPr>
            <p:ph type="title"/>
          </p:nvPr>
        </p:nvSpPr>
        <p:spPr/>
        <p:txBody>
          <a:bodyPr/>
          <a:lstStyle/>
          <a:p>
            <a:r>
              <a:rPr lang="en-US" dirty="0"/>
              <a:t>ALTER</a:t>
            </a:r>
            <a:endParaRPr lang="en-IN" dirty="0"/>
          </a:p>
        </p:txBody>
      </p:sp>
      <p:pic>
        <p:nvPicPr>
          <p:cNvPr id="5" name="Content Placeholder 4">
            <a:extLst>
              <a:ext uri="{FF2B5EF4-FFF2-40B4-BE49-F238E27FC236}">
                <a16:creationId xmlns:a16="http://schemas.microsoft.com/office/drawing/2014/main" id="{D232E3C3-1D73-0B4F-65FA-CB48ACACFCB9}"/>
              </a:ext>
            </a:extLst>
          </p:cNvPr>
          <p:cNvPicPr>
            <a:picLocks noGrp="1" noChangeAspect="1"/>
          </p:cNvPicPr>
          <p:nvPr>
            <p:ph idx="1"/>
          </p:nvPr>
        </p:nvPicPr>
        <p:blipFill>
          <a:blip r:embed="rId2"/>
          <a:stretch>
            <a:fillRect/>
          </a:stretch>
        </p:blipFill>
        <p:spPr>
          <a:xfrm>
            <a:off x="1671055" y="2825992"/>
            <a:ext cx="8849890" cy="2600023"/>
          </a:xfrm>
        </p:spPr>
      </p:pic>
    </p:spTree>
    <p:extLst>
      <p:ext uri="{BB962C8B-B14F-4D97-AF65-F5344CB8AC3E}">
        <p14:creationId xmlns:p14="http://schemas.microsoft.com/office/powerpoint/2010/main" val="3627549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F362-ECD5-B815-C61E-4E9BB7429E89}"/>
              </a:ext>
            </a:extLst>
          </p:cNvPr>
          <p:cNvSpPr>
            <a:spLocks noGrp="1"/>
          </p:cNvSpPr>
          <p:nvPr>
            <p:ph type="title"/>
          </p:nvPr>
        </p:nvSpPr>
        <p:spPr/>
        <p:txBody>
          <a:bodyPr/>
          <a:lstStyle/>
          <a:p>
            <a:r>
              <a:rPr lang="en-US" dirty="0"/>
              <a:t>LENGTH</a:t>
            </a:r>
            <a:endParaRPr lang="en-IN" dirty="0"/>
          </a:p>
        </p:txBody>
      </p:sp>
      <p:pic>
        <p:nvPicPr>
          <p:cNvPr id="9" name="Content Placeholder 8">
            <a:extLst>
              <a:ext uri="{FF2B5EF4-FFF2-40B4-BE49-F238E27FC236}">
                <a16:creationId xmlns:a16="http://schemas.microsoft.com/office/drawing/2014/main" id="{C5D64DD7-2E5A-4601-7B5F-F4D9EC0A3E23}"/>
              </a:ext>
            </a:extLst>
          </p:cNvPr>
          <p:cNvPicPr>
            <a:picLocks noGrp="1" noChangeAspect="1"/>
          </p:cNvPicPr>
          <p:nvPr>
            <p:ph idx="1"/>
          </p:nvPr>
        </p:nvPicPr>
        <p:blipFill>
          <a:blip r:embed="rId2"/>
          <a:stretch>
            <a:fillRect/>
          </a:stretch>
        </p:blipFill>
        <p:spPr>
          <a:xfrm>
            <a:off x="1575863" y="2852876"/>
            <a:ext cx="9040273" cy="2721254"/>
          </a:xfrm>
        </p:spPr>
      </p:pic>
    </p:spTree>
    <p:extLst>
      <p:ext uri="{BB962C8B-B14F-4D97-AF65-F5344CB8AC3E}">
        <p14:creationId xmlns:p14="http://schemas.microsoft.com/office/powerpoint/2010/main" val="2858672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0111-2054-B784-70B6-EFA9DEC9AA6B}"/>
              </a:ext>
            </a:extLst>
          </p:cNvPr>
          <p:cNvSpPr>
            <a:spLocks noGrp="1"/>
          </p:cNvSpPr>
          <p:nvPr>
            <p:ph type="title"/>
          </p:nvPr>
        </p:nvSpPr>
        <p:spPr/>
        <p:txBody>
          <a:bodyPr/>
          <a:lstStyle/>
          <a:p>
            <a:r>
              <a:rPr lang="en-US" dirty="0"/>
              <a:t>LIKE</a:t>
            </a:r>
            <a:endParaRPr lang="en-IN" dirty="0"/>
          </a:p>
        </p:txBody>
      </p:sp>
      <p:pic>
        <p:nvPicPr>
          <p:cNvPr id="5" name="Content Placeholder 4">
            <a:extLst>
              <a:ext uri="{FF2B5EF4-FFF2-40B4-BE49-F238E27FC236}">
                <a16:creationId xmlns:a16="http://schemas.microsoft.com/office/drawing/2014/main" id="{F7AE2DA4-485F-E4A2-4E49-280D5E42DCE3}"/>
              </a:ext>
            </a:extLst>
          </p:cNvPr>
          <p:cNvPicPr>
            <a:picLocks noGrp="1" noChangeAspect="1"/>
          </p:cNvPicPr>
          <p:nvPr>
            <p:ph idx="1"/>
          </p:nvPr>
        </p:nvPicPr>
        <p:blipFill>
          <a:blip r:embed="rId2"/>
          <a:stretch>
            <a:fillRect/>
          </a:stretch>
        </p:blipFill>
        <p:spPr>
          <a:xfrm>
            <a:off x="1224239" y="2935527"/>
            <a:ext cx="9743522" cy="2223069"/>
          </a:xfrm>
        </p:spPr>
      </p:pic>
    </p:spTree>
    <p:extLst>
      <p:ext uri="{BB962C8B-B14F-4D97-AF65-F5344CB8AC3E}">
        <p14:creationId xmlns:p14="http://schemas.microsoft.com/office/powerpoint/2010/main" val="1363236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731F-2AF6-91F8-5007-BC3DCE3DDA73}"/>
              </a:ext>
            </a:extLst>
          </p:cNvPr>
          <p:cNvSpPr>
            <a:spLocks noGrp="1"/>
          </p:cNvSpPr>
          <p:nvPr>
            <p:ph type="title"/>
          </p:nvPr>
        </p:nvSpPr>
        <p:spPr/>
        <p:txBody>
          <a:bodyPr/>
          <a:lstStyle/>
          <a:p>
            <a:r>
              <a:rPr lang="en-US" dirty="0"/>
              <a:t>TIMESTAMPDIFF</a:t>
            </a:r>
            <a:endParaRPr lang="en-IN" dirty="0"/>
          </a:p>
        </p:txBody>
      </p:sp>
      <p:pic>
        <p:nvPicPr>
          <p:cNvPr id="5" name="Content Placeholder 4">
            <a:extLst>
              <a:ext uri="{FF2B5EF4-FFF2-40B4-BE49-F238E27FC236}">
                <a16:creationId xmlns:a16="http://schemas.microsoft.com/office/drawing/2014/main" id="{BAD14964-B3FB-6A35-3BE6-A101CD8613C8}"/>
              </a:ext>
            </a:extLst>
          </p:cNvPr>
          <p:cNvPicPr>
            <a:picLocks noGrp="1" noChangeAspect="1"/>
          </p:cNvPicPr>
          <p:nvPr>
            <p:ph idx="1"/>
          </p:nvPr>
        </p:nvPicPr>
        <p:blipFill>
          <a:blip r:embed="rId2"/>
          <a:stretch>
            <a:fillRect/>
          </a:stretch>
        </p:blipFill>
        <p:spPr>
          <a:xfrm>
            <a:off x="1845589" y="3052394"/>
            <a:ext cx="8500822" cy="2258979"/>
          </a:xfrm>
        </p:spPr>
      </p:pic>
    </p:spTree>
    <p:extLst>
      <p:ext uri="{BB962C8B-B14F-4D97-AF65-F5344CB8AC3E}">
        <p14:creationId xmlns:p14="http://schemas.microsoft.com/office/powerpoint/2010/main" val="238385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4F34-54B1-6F2C-3569-2771C1A1559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1363333-4AA8-26DD-CEF4-CE6491EA60E2}"/>
              </a:ext>
            </a:extLst>
          </p:cNvPr>
          <p:cNvSpPr>
            <a:spLocks noGrp="1"/>
          </p:cNvSpPr>
          <p:nvPr>
            <p:ph idx="1"/>
          </p:nvPr>
        </p:nvSpPr>
        <p:spPr>
          <a:xfrm>
            <a:off x="2058608" y="2561873"/>
            <a:ext cx="7729728" cy="3331435"/>
          </a:xfrm>
        </p:spPr>
        <p:txBody>
          <a:bodyPr>
            <a:normAutofit lnSpcReduction="10000"/>
          </a:bodyPr>
          <a:lstStyle/>
          <a:p>
            <a:pPr lvl="1" algn="just">
              <a:buFont typeface="Wingdings" panose="05000000000000000000" pitchFamily="2" charset="2"/>
              <a:buChar char="q"/>
            </a:pPr>
            <a:r>
              <a:rPr lang="en-US" sz="1800" b="0" i="0" dirty="0">
                <a:solidFill>
                  <a:schemeClr val="tx1"/>
                </a:solidFill>
                <a:effectLst/>
              </a:rPr>
              <a:t>MySQL is an </a:t>
            </a:r>
            <a:r>
              <a:rPr lang="en-US" sz="1800" b="0" i="0" dirty="0">
                <a:solidFill>
                  <a:srgbClr val="FF0000"/>
                </a:solidFill>
                <a:effectLst/>
              </a:rPr>
              <a:t>open-source relational database management system</a:t>
            </a:r>
            <a:r>
              <a:rPr lang="en-US" sz="1800" b="0" i="0" dirty="0">
                <a:solidFill>
                  <a:schemeClr val="tx1"/>
                </a:solidFill>
                <a:effectLst/>
              </a:rPr>
              <a:t> (RDBMS) known for its performance, scalability, and security. </a:t>
            </a:r>
          </a:p>
          <a:p>
            <a:pPr lvl="1" algn="just">
              <a:buFont typeface="Wingdings" panose="05000000000000000000" pitchFamily="2" charset="2"/>
              <a:buChar char="q"/>
            </a:pPr>
            <a:r>
              <a:rPr lang="en-US" sz="1800" b="0" i="0" dirty="0">
                <a:solidFill>
                  <a:schemeClr val="tx1"/>
                </a:solidFill>
                <a:effectLst/>
              </a:rPr>
              <a:t>It uses Structured Query Language (SQL) for </a:t>
            </a:r>
            <a:r>
              <a:rPr lang="en-US" sz="1800" b="0" i="0" dirty="0">
                <a:solidFill>
                  <a:srgbClr val="FF0000"/>
                </a:solidFill>
                <a:effectLst/>
              </a:rPr>
              <a:t>data manipulation</a:t>
            </a:r>
            <a:r>
              <a:rPr lang="en-US" sz="1800" b="0" i="0" dirty="0">
                <a:solidFill>
                  <a:schemeClr val="tx1"/>
                </a:solidFill>
                <a:effectLst/>
              </a:rPr>
              <a:t>, making it versatile for various applications. MySQL offers robust data security features, supports cross-platform deployment, and boasts a vibrant user community. </a:t>
            </a:r>
          </a:p>
          <a:p>
            <a:pPr lvl="1" algn="just">
              <a:buFont typeface="Wingdings" panose="05000000000000000000" pitchFamily="2" charset="2"/>
              <a:buChar char="q"/>
            </a:pPr>
            <a:r>
              <a:rPr lang="en-US" sz="1800" b="0" i="0" dirty="0">
                <a:solidFill>
                  <a:schemeClr val="tx1"/>
                </a:solidFill>
                <a:effectLst/>
              </a:rPr>
              <a:t>With various storage engines, it caters to different data requirements. Widely used in web development, it's a key component of the </a:t>
            </a:r>
            <a:r>
              <a:rPr lang="en-US" sz="1800" b="0" i="0" dirty="0">
                <a:solidFill>
                  <a:srgbClr val="FF0000"/>
                </a:solidFill>
                <a:effectLst/>
              </a:rPr>
              <a:t>LAMP stack</a:t>
            </a:r>
            <a:r>
              <a:rPr lang="en-US" sz="1800" b="0" i="0" dirty="0">
                <a:solidFill>
                  <a:schemeClr val="tx1"/>
                </a:solidFill>
                <a:effectLst/>
              </a:rPr>
              <a:t>.</a:t>
            </a:r>
          </a:p>
          <a:p>
            <a:pPr lvl="1" algn="just">
              <a:buFont typeface="Wingdings" panose="05000000000000000000" pitchFamily="2" charset="2"/>
              <a:buChar char="q"/>
            </a:pPr>
            <a:r>
              <a:rPr lang="en-US" sz="1900" i="0" dirty="0">
                <a:solidFill>
                  <a:schemeClr val="tx1"/>
                </a:solidFill>
                <a:effectLst/>
              </a:rPr>
              <a:t>Linux, Apache, MySQL, and PHP(LAMP)</a:t>
            </a:r>
          </a:p>
          <a:p>
            <a:pPr lvl="1" algn="just">
              <a:buFont typeface="Wingdings" panose="05000000000000000000" pitchFamily="2" charset="2"/>
              <a:buChar char="q"/>
            </a:pPr>
            <a:r>
              <a:rPr lang="en-US" sz="1800" b="0" i="0" dirty="0">
                <a:solidFill>
                  <a:schemeClr val="tx1"/>
                </a:solidFill>
                <a:effectLst/>
              </a:rPr>
              <a:t> Its ease of use and active development community make it a popular choice for businesses and developers seeking a </a:t>
            </a:r>
            <a:r>
              <a:rPr lang="en-US" sz="1800" b="0" i="0" dirty="0">
                <a:solidFill>
                  <a:srgbClr val="FF0000"/>
                </a:solidFill>
                <a:effectLst/>
              </a:rPr>
              <a:t>reliable, cost-effective </a:t>
            </a:r>
            <a:r>
              <a:rPr lang="en-US" sz="1800" b="0" i="0" dirty="0">
                <a:solidFill>
                  <a:schemeClr val="tx1"/>
                </a:solidFill>
                <a:effectLst/>
              </a:rPr>
              <a:t>database solution.</a:t>
            </a:r>
            <a:endParaRPr lang="en-IN" sz="1800" dirty="0">
              <a:solidFill>
                <a:schemeClr val="tx1"/>
              </a:solidFill>
            </a:endParaRPr>
          </a:p>
        </p:txBody>
      </p:sp>
    </p:spTree>
    <p:extLst>
      <p:ext uri="{BB962C8B-B14F-4D97-AF65-F5344CB8AC3E}">
        <p14:creationId xmlns:p14="http://schemas.microsoft.com/office/powerpoint/2010/main" val="1289948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0B36-A0F7-01DE-C2F5-EEAF9FF58FC0}"/>
              </a:ext>
            </a:extLst>
          </p:cNvPr>
          <p:cNvSpPr>
            <a:spLocks noGrp="1"/>
          </p:cNvSpPr>
          <p:nvPr>
            <p:ph type="title"/>
          </p:nvPr>
        </p:nvSpPr>
        <p:spPr/>
        <p:txBody>
          <a:bodyPr/>
          <a:lstStyle/>
          <a:p>
            <a:r>
              <a:rPr lang="en-US" dirty="0"/>
              <a:t>GROUP BY</a:t>
            </a:r>
            <a:endParaRPr lang="en-IN" dirty="0"/>
          </a:p>
        </p:txBody>
      </p:sp>
      <p:pic>
        <p:nvPicPr>
          <p:cNvPr id="5" name="Content Placeholder 4">
            <a:extLst>
              <a:ext uri="{FF2B5EF4-FFF2-40B4-BE49-F238E27FC236}">
                <a16:creationId xmlns:a16="http://schemas.microsoft.com/office/drawing/2014/main" id="{3965DEAE-F9F0-0476-80A8-053551AC7C9B}"/>
              </a:ext>
            </a:extLst>
          </p:cNvPr>
          <p:cNvPicPr>
            <a:picLocks noGrp="1" noChangeAspect="1"/>
          </p:cNvPicPr>
          <p:nvPr>
            <p:ph idx="1"/>
          </p:nvPr>
        </p:nvPicPr>
        <p:blipFill>
          <a:blip r:embed="rId2"/>
          <a:stretch>
            <a:fillRect/>
          </a:stretch>
        </p:blipFill>
        <p:spPr>
          <a:xfrm>
            <a:off x="2616991" y="2807578"/>
            <a:ext cx="7211345" cy="2756460"/>
          </a:xfrm>
        </p:spPr>
      </p:pic>
    </p:spTree>
    <p:extLst>
      <p:ext uri="{BB962C8B-B14F-4D97-AF65-F5344CB8AC3E}">
        <p14:creationId xmlns:p14="http://schemas.microsoft.com/office/powerpoint/2010/main" val="4035369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8FB16-C043-0C1A-7A89-34F9123A4B73}"/>
              </a:ext>
            </a:extLst>
          </p:cNvPr>
          <p:cNvSpPr>
            <a:spLocks noGrp="1"/>
          </p:cNvSpPr>
          <p:nvPr>
            <p:ph type="title"/>
          </p:nvPr>
        </p:nvSpPr>
        <p:spPr/>
        <p:txBody>
          <a:bodyPr/>
          <a:lstStyle/>
          <a:p>
            <a:r>
              <a:rPr lang="en-US" dirty="0"/>
              <a:t>COUNT</a:t>
            </a:r>
            <a:endParaRPr lang="en-IN" dirty="0"/>
          </a:p>
        </p:txBody>
      </p:sp>
      <p:pic>
        <p:nvPicPr>
          <p:cNvPr id="5" name="Content Placeholder 4">
            <a:extLst>
              <a:ext uri="{FF2B5EF4-FFF2-40B4-BE49-F238E27FC236}">
                <a16:creationId xmlns:a16="http://schemas.microsoft.com/office/drawing/2014/main" id="{7DAF7571-ECAB-D040-4D58-38694720426A}"/>
              </a:ext>
            </a:extLst>
          </p:cNvPr>
          <p:cNvPicPr>
            <a:picLocks noGrp="1" noChangeAspect="1"/>
          </p:cNvPicPr>
          <p:nvPr>
            <p:ph idx="1"/>
          </p:nvPr>
        </p:nvPicPr>
        <p:blipFill>
          <a:blip r:embed="rId2"/>
          <a:stretch>
            <a:fillRect/>
          </a:stretch>
        </p:blipFill>
        <p:spPr>
          <a:xfrm>
            <a:off x="2222681" y="2949779"/>
            <a:ext cx="7746638" cy="2657391"/>
          </a:xfrm>
        </p:spPr>
      </p:pic>
    </p:spTree>
    <p:extLst>
      <p:ext uri="{BB962C8B-B14F-4D97-AF65-F5344CB8AC3E}">
        <p14:creationId xmlns:p14="http://schemas.microsoft.com/office/powerpoint/2010/main" val="827860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3850-4FF6-1BD2-331E-6003ED35E66C}"/>
              </a:ext>
            </a:extLst>
          </p:cNvPr>
          <p:cNvSpPr>
            <a:spLocks noGrp="1"/>
          </p:cNvSpPr>
          <p:nvPr>
            <p:ph type="title"/>
          </p:nvPr>
        </p:nvSpPr>
        <p:spPr/>
        <p:txBody>
          <a:bodyPr/>
          <a:lstStyle/>
          <a:p>
            <a:r>
              <a:rPr lang="en-US" dirty="0"/>
              <a:t>CALCULATE FUNCTION</a:t>
            </a:r>
            <a:endParaRPr lang="en-IN" dirty="0"/>
          </a:p>
        </p:txBody>
      </p:sp>
      <p:sp>
        <p:nvSpPr>
          <p:cNvPr id="3" name="Content Placeholder 2">
            <a:extLst>
              <a:ext uri="{FF2B5EF4-FFF2-40B4-BE49-F238E27FC236}">
                <a16:creationId xmlns:a16="http://schemas.microsoft.com/office/drawing/2014/main" id="{20ABD25E-EC29-EB5C-3AE2-035BE34BFB5A}"/>
              </a:ext>
            </a:extLst>
          </p:cNvPr>
          <p:cNvSpPr>
            <a:spLocks noGrp="1"/>
          </p:cNvSpPr>
          <p:nvPr>
            <p:ph idx="1"/>
          </p:nvPr>
        </p:nvSpPr>
        <p:spPr>
          <a:xfrm>
            <a:off x="3188668" y="2791325"/>
            <a:ext cx="7729728" cy="3101983"/>
          </a:xfrm>
        </p:spPr>
        <p:txBody>
          <a:bodyPr/>
          <a:lstStyle/>
          <a:p>
            <a:pPr>
              <a:buFont typeface="Wingdings" panose="05000000000000000000" pitchFamily="2" charset="2"/>
              <a:buChar char="q"/>
            </a:pPr>
            <a:r>
              <a:rPr lang="en-US" dirty="0"/>
              <a:t>AVERAGE		-	</a:t>
            </a:r>
            <a:r>
              <a:rPr lang="en-US" dirty="0">
                <a:solidFill>
                  <a:srgbClr val="FF0000"/>
                </a:solidFill>
              </a:rPr>
              <a:t> AVG</a:t>
            </a:r>
          </a:p>
          <a:p>
            <a:pPr>
              <a:buFont typeface="Wingdings" panose="05000000000000000000" pitchFamily="2" charset="2"/>
              <a:buChar char="q"/>
            </a:pPr>
            <a:r>
              <a:rPr lang="en-US" dirty="0"/>
              <a:t>MAXIMUM		-	</a:t>
            </a:r>
            <a:r>
              <a:rPr lang="en-US" dirty="0">
                <a:solidFill>
                  <a:srgbClr val="FF0000"/>
                </a:solidFill>
              </a:rPr>
              <a:t>MAX</a:t>
            </a:r>
          </a:p>
          <a:p>
            <a:pPr>
              <a:buFont typeface="Wingdings" panose="05000000000000000000" pitchFamily="2" charset="2"/>
              <a:buChar char="q"/>
            </a:pPr>
            <a:r>
              <a:rPr lang="en-US" dirty="0"/>
              <a:t>MINIMUM		-	</a:t>
            </a:r>
            <a:r>
              <a:rPr lang="en-US" dirty="0">
                <a:solidFill>
                  <a:srgbClr val="FF0000"/>
                </a:solidFill>
              </a:rPr>
              <a:t>MIN</a:t>
            </a:r>
          </a:p>
          <a:p>
            <a:pPr>
              <a:buFont typeface="Wingdings" panose="05000000000000000000" pitchFamily="2" charset="2"/>
              <a:buChar char="q"/>
            </a:pPr>
            <a:r>
              <a:rPr lang="en-US" dirty="0"/>
              <a:t>COUNT		-	</a:t>
            </a:r>
            <a:r>
              <a:rPr lang="en-US" dirty="0">
                <a:solidFill>
                  <a:srgbClr val="FF0000"/>
                </a:solidFill>
              </a:rPr>
              <a:t>COUNT</a:t>
            </a:r>
          </a:p>
          <a:p>
            <a:pPr>
              <a:buFont typeface="Wingdings" panose="05000000000000000000" pitchFamily="2" charset="2"/>
              <a:buChar char="q"/>
            </a:pPr>
            <a:r>
              <a:rPr lang="en-US" dirty="0"/>
              <a:t>SUM			-	</a:t>
            </a:r>
            <a:r>
              <a:rPr lang="en-US" dirty="0">
                <a:solidFill>
                  <a:srgbClr val="FF0000"/>
                </a:solidFill>
              </a:rPr>
              <a:t>SUM</a:t>
            </a:r>
            <a:endParaRPr lang="en-IN" dirty="0">
              <a:solidFill>
                <a:srgbClr val="FF0000"/>
              </a:solidFill>
            </a:endParaRPr>
          </a:p>
        </p:txBody>
      </p:sp>
    </p:spTree>
    <p:extLst>
      <p:ext uri="{BB962C8B-B14F-4D97-AF65-F5344CB8AC3E}">
        <p14:creationId xmlns:p14="http://schemas.microsoft.com/office/powerpoint/2010/main" val="121242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C428-C5E7-AFEE-EA0D-4E851D91A13A}"/>
              </a:ext>
            </a:extLst>
          </p:cNvPr>
          <p:cNvSpPr>
            <a:spLocks noGrp="1"/>
          </p:cNvSpPr>
          <p:nvPr>
            <p:ph type="title"/>
          </p:nvPr>
        </p:nvSpPr>
        <p:spPr>
          <a:xfrm>
            <a:off x="1913084" y="1017701"/>
            <a:ext cx="7729728" cy="1188720"/>
          </a:xfrm>
        </p:spPr>
        <p:txBody>
          <a:bodyPr/>
          <a:lstStyle/>
          <a:p>
            <a:r>
              <a:rPr lang="en-US" dirty="0"/>
              <a:t>AS-YEAR-AVG</a:t>
            </a:r>
            <a:endParaRPr lang="en-IN" dirty="0"/>
          </a:p>
        </p:txBody>
      </p:sp>
      <p:pic>
        <p:nvPicPr>
          <p:cNvPr id="5" name="Content Placeholder 4">
            <a:extLst>
              <a:ext uri="{FF2B5EF4-FFF2-40B4-BE49-F238E27FC236}">
                <a16:creationId xmlns:a16="http://schemas.microsoft.com/office/drawing/2014/main" id="{8BA6FA66-DFF2-A55A-CC57-061573834638}"/>
              </a:ext>
            </a:extLst>
          </p:cNvPr>
          <p:cNvPicPr>
            <a:picLocks noGrp="1" noChangeAspect="1"/>
          </p:cNvPicPr>
          <p:nvPr>
            <p:ph idx="1"/>
          </p:nvPr>
        </p:nvPicPr>
        <p:blipFill>
          <a:blip r:embed="rId2"/>
          <a:stretch>
            <a:fillRect/>
          </a:stretch>
        </p:blipFill>
        <p:spPr>
          <a:xfrm>
            <a:off x="1410930" y="2974463"/>
            <a:ext cx="9803411" cy="2537815"/>
          </a:xfrm>
        </p:spPr>
      </p:pic>
    </p:spTree>
    <p:extLst>
      <p:ext uri="{BB962C8B-B14F-4D97-AF65-F5344CB8AC3E}">
        <p14:creationId xmlns:p14="http://schemas.microsoft.com/office/powerpoint/2010/main" val="207947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9AA2E-34AD-1BC1-F626-00802476A40E}"/>
              </a:ext>
            </a:extLst>
          </p:cNvPr>
          <p:cNvSpPr>
            <a:spLocks noGrp="1"/>
          </p:cNvSpPr>
          <p:nvPr>
            <p:ph type="title"/>
          </p:nvPr>
        </p:nvSpPr>
        <p:spPr/>
        <p:txBody>
          <a:bodyPr/>
          <a:lstStyle/>
          <a:p>
            <a:r>
              <a:rPr lang="en-US" dirty="0"/>
              <a:t>SUM</a:t>
            </a:r>
            <a:endParaRPr lang="en-IN" dirty="0"/>
          </a:p>
        </p:txBody>
      </p:sp>
      <p:pic>
        <p:nvPicPr>
          <p:cNvPr id="5" name="Content Placeholder 4">
            <a:extLst>
              <a:ext uri="{FF2B5EF4-FFF2-40B4-BE49-F238E27FC236}">
                <a16:creationId xmlns:a16="http://schemas.microsoft.com/office/drawing/2014/main" id="{3AA68A5A-09F1-89B5-D41B-D787A704F424}"/>
              </a:ext>
            </a:extLst>
          </p:cNvPr>
          <p:cNvPicPr>
            <a:picLocks noGrp="1" noChangeAspect="1"/>
          </p:cNvPicPr>
          <p:nvPr>
            <p:ph idx="1"/>
          </p:nvPr>
        </p:nvPicPr>
        <p:blipFill>
          <a:blip r:embed="rId2"/>
          <a:stretch>
            <a:fillRect/>
          </a:stretch>
        </p:blipFill>
        <p:spPr>
          <a:xfrm>
            <a:off x="1703323" y="2958998"/>
            <a:ext cx="8785353" cy="2639545"/>
          </a:xfrm>
        </p:spPr>
      </p:pic>
    </p:spTree>
    <p:extLst>
      <p:ext uri="{BB962C8B-B14F-4D97-AF65-F5344CB8AC3E}">
        <p14:creationId xmlns:p14="http://schemas.microsoft.com/office/powerpoint/2010/main" val="1651538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6E23-2564-0EC0-6A88-FD224C642965}"/>
              </a:ext>
            </a:extLst>
          </p:cNvPr>
          <p:cNvSpPr>
            <a:spLocks noGrp="1"/>
          </p:cNvSpPr>
          <p:nvPr>
            <p:ph type="title"/>
          </p:nvPr>
        </p:nvSpPr>
        <p:spPr/>
        <p:txBody>
          <a:bodyPr/>
          <a:lstStyle/>
          <a:p>
            <a:r>
              <a:rPr lang="en-US" dirty="0"/>
              <a:t>MAX</a:t>
            </a:r>
            <a:endParaRPr lang="en-IN" dirty="0"/>
          </a:p>
        </p:txBody>
      </p:sp>
      <p:pic>
        <p:nvPicPr>
          <p:cNvPr id="5" name="Content Placeholder 4">
            <a:extLst>
              <a:ext uri="{FF2B5EF4-FFF2-40B4-BE49-F238E27FC236}">
                <a16:creationId xmlns:a16="http://schemas.microsoft.com/office/drawing/2014/main" id="{327EB611-21B1-4846-3D12-A83356CDD947}"/>
              </a:ext>
            </a:extLst>
          </p:cNvPr>
          <p:cNvPicPr>
            <a:picLocks noGrp="1" noChangeAspect="1"/>
          </p:cNvPicPr>
          <p:nvPr>
            <p:ph idx="1"/>
          </p:nvPr>
        </p:nvPicPr>
        <p:blipFill>
          <a:blip r:embed="rId2"/>
          <a:stretch>
            <a:fillRect/>
          </a:stretch>
        </p:blipFill>
        <p:spPr>
          <a:xfrm>
            <a:off x="1327630" y="2924493"/>
            <a:ext cx="9536740" cy="2865298"/>
          </a:xfrm>
        </p:spPr>
      </p:pic>
    </p:spTree>
    <p:extLst>
      <p:ext uri="{BB962C8B-B14F-4D97-AF65-F5344CB8AC3E}">
        <p14:creationId xmlns:p14="http://schemas.microsoft.com/office/powerpoint/2010/main" val="2329623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EC31-0190-6D4D-5F36-314EE6DC2FFF}"/>
              </a:ext>
            </a:extLst>
          </p:cNvPr>
          <p:cNvSpPr>
            <a:spLocks noGrp="1"/>
          </p:cNvSpPr>
          <p:nvPr>
            <p:ph type="title"/>
          </p:nvPr>
        </p:nvSpPr>
        <p:spPr/>
        <p:txBody>
          <a:bodyPr/>
          <a:lstStyle/>
          <a:p>
            <a:r>
              <a:rPr lang="en-US" dirty="0"/>
              <a:t>MIN</a:t>
            </a:r>
            <a:endParaRPr lang="en-IN" dirty="0"/>
          </a:p>
        </p:txBody>
      </p:sp>
      <p:pic>
        <p:nvPicPr>
          <p:cNvPr id="5" name="Content Placeholder 4">
            <a:extLst>
              <a:ext uri="{FF2B5EF4-FFF2-40B4-BE49-F238E27FC236}">
                <a16:creationId xmlns:a16="http://schemas.microsoft.com/office/drawing/2014/main" id="{65E18C1E-7B23-C164-6679-A2415A6B365C}"/>
              </a:ext>
            </a:extLst>
          </p:cNvPr>
          <p:cNvPicPr>
            <a:picLocks noGrp="1" noChangeAspect="1"/>
          </p:cNvPicPr>
          <p:nvPr>
            <p:ph idx="1"/>
          </p:nvPr>
        </p:nvPicPr>
        <p:blipFill>
          <a:blip r:embed="rId2"/>
          <a:stretch>
            <a:fillRect/>
          </a:stretch>
        </p:blipFill>
        <p:spPr>
          <a:xfrm>
            <a:off x="1868129" y="2896956"/>
            <a:ext cx="8785353" cy="2639545"/>
          </a:xfrm>
        </p:spPr>
      </p:pic>
    </p:spTree>
    <p:extLst>
      <p:ext uri="{BB962C8B-B14F-4D97-AF65-F5344CB8AC3E}">
        <p14:creationId xmlns:p14="http://schemas.microsoft.com/office/powerpoint/2010/main" val="3927232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9D5D-0E65-82F7-8065-E9E00B789260}"/>
              </a:ext>
            </a:extLst>
          </p:cNvPr>
          <p:cNvSpPr>
            <a:spLocks noGrp="1"/>
          </p:cNvSpPr>
          <p:nvPr>
            <p:ph type="title"/>
          </p:nvPr>
        </p:nvSpPr>
        <p:spPr/>
        <p:txBody>
          <a:bodyPr/>
          <a:lstStyle/>
          <a:p>
            <a:r>
              <a:rPr lang="en-US" dirty="0"/>
              <a:t>TYPES OF JOINS</a:t>
            </a:r>
            <a:endParaRPr lang="en-IN" dirty="0"/>
          </a:p>
        </p:txBody>
      </p:sp>
      <p:sp>
        <p:nvSpPr>
          <p:cNvPr id="3" name="Content Placeholder 2">
            <a:extLst>
              <a:ext uri="{FF2B5EF4-FFF2-40B4-BE49-F238E27FC236}">
                <a16:creationId xmlns:a16="http://schemas.microsoft.com/office/drawing/2014/main" id="{F42FADF0-58E8-C73B-A904-551B4E8290A7}"/>
              </a:ext>
            </a:extLst>
          </p:cNvPr>
          <p:cNvSpPr>
            <a:spLocks noGrp="1"/>
          </p:cNvSpPr>
          <p:nvPr>
            <p:ph idx="1"/>
          </p:nvPr>
        </p:nvSpPr>
        <p:spPr>
          <a:xfrm>
            <a:off x="2231136" y="2974475"/>
            <a:ext cx="7729728" cy="3101983"/>
          </a:xfrm>
        </p:spPr>
        <p:txBody>
          <a:bodyPr/>
          <a:lstStyle/>
          <a:p>
            <a:pPr>
              <a:buFont typeface="Wingdings" panose="05000000000000000000" pitchFamily="2" charset="2"/>
              <a:buChar char="q"/>
            </a:pPr>
            <a:r>
              <a:rPr lang="en-US" dirty="0"/>
              <a:t>INNER JOIN  -	</a:t>
            </a:r>
            <a:r>
              <a:rPr lang="en-US" b="0" i="0" dirty="0">
                <a:solidFill>
                  <a:schemeClr val="tx1"/>
                </a:solidFill>
                <a:effectLst/>
              </a:rPr>
              <a:t>Returns only the rows with matching values in </a:t>
            </a:r>
            <a:r>
              <a:rPr lang="en-US" b="0" i="0" dirty="0">
                <a:solidFill>
                  <a:srgbClr val="FF0000"/>
                </a:solidFill>
                <a:effectLst/>
              </a:rPr>
              <a:t>both tables</a:t>
            </a:r>
            <a:r>
              <a:rPr lang="en-US" b="0" i="0" dirty="0">
                <a:solidFill>
                  <a:schemeClr val="tx1"/>
                </a:solidFill>
                <a:effectLst/>
              </a:rPr>
              <a:t>.</a:t>
            </a:r>
            <a:endParaRPr lang="en-US" dirty="0">
              <a:solidFill>
                <a:schemeClr val="tx1"/>
              </a:solidFill>
            </a:endParaRPr>
          </a:p>
          <a:p>
            <a:pPr>
              <a:buFont typeface="Wingdings" panose="05000000000000000000" pitchFamily="2" charset="2"/>
              <a:buChar char="q"/>
            </a:pPr>
            <a:r>
              <a:rPr lang="en-US" dirty="0">
                <a:solidFill>
                  <a:schemeClr val="tx1"/>
                </a:solidFill>
              </a:rPr>
              <a:t>LEFT JOIN     -	</a:t>
            </a:r>
            <a:r>
              <a:rPr lang="en-US" b="0" i="0" dirty="0">
                <a:solidFill>
                  <a:schemeClr val="tx1"/>
                </a:solidFill>
                <a:effectLst/>
              </a:rPr>
              <a:t>Returns all rows </a:t>
            </a:r>
            <a:r>
              <a:rPr lang="en-US" b="0" i="0" dirty="0">
                <a:solidFill>
                  <a:srgbClr val="FF0000"/>
                </a:solidFill>
                <a:effectLst/>
              </a:rPr>
              <a:t>from the left table and the matching rows from the right table </a:t>
            </a:r>
            <a:endParaRPr lang="en-US" dirty="0">
              <a:solidFill>
                <a:srgbClr val="FF0000"/>
              </a:solidFill>
            </a:endParaRPr>
          </a:p>
          <a:p>
            <a:pPr>
              <a:buFont typeface="Wingdings" panose="05000000000000000000" pitchFamily="2" charset="2"/>
              <a:buChar char="q"/>
            </a:pPr>
            <a:r>
              <a:rPr lang="en-US" dirty="0">
                <a:solidFill>
                  <a:schemeClr val="tx1"/>
                </a:solidFill>
              </a:rPr>
              <a:t>RIGHT JOIN  -	</a:t>
            </a:r>
            <a:r>
              <a:rPr lang="en-US" b="0" i="0" dirty="0">
                <a:solidFill>
                  <a:schemeClr val="tx1"/>
                </a:solidFill>
                <a:effectLst/>
              </a:rPr>
              <a:t>Returns all rows </a:t>
            </a:r>
            <a:r>
              <a:rPr lang="en-US" b="0" i="0" dirty="0">
                <a:solidFill>
                  <a:srgbClr val="FF0000"/>
                </a:solidFill>
                <a:effectLst/>
              </a:rPr>
              <a:t>from the right table and the matching rows from the left table.</a:t>
            </a:r>
            <a:endParaRPr lang="en-US" dirty="0">
              <a:solidFill>
                <a:srgbClr val="FF0000"/>
              </a:solidFill>
            </a:endParaRPr>
          </a:p>
          <a:p>
            <a:pPr>
              <a:buFont typeface="Wingdings" panose="05000000000000000000" pitchFamily="2" charset="2"/>
              <a:buChar char="q"/>
            </a:pPr>
            <a:r>
              <a:rPr lang="en-US" dirty="0">
                <a:solidFill>
                  <a:schemeClr val="tx1"/>
                </a:solidFill>
              </a:rPr>
              <a:t>FULL JOIN     -	</a:t>
            </a:r>
            <a:r>
              <a:rPr lang="en-US" b="0" i="0" dirty="0">
                <a:solidFill>
                  <a:schemeClr val="tx1"/>
                </a:solidFill>
                <a:effectLst/>
              </a:rPr>
              <a:t>Returns all rows when there is a match in either the left or the right table. If there are no matches, </a:t>
            </a:r>
            <a:r>
              <a:rPr lang="en-US" b="0" i="0" dirty="0">
                <a:solidFill>
                  <a:srgbClr val="FF0000"/>
                </a:solidFill>
                <a:effectLst/>
              </a:rPr>
              <a:t>it returns NULL values for columns from the non-matching table.</a:t>
            </a:r>
            <a:endParaRPr lang="en-IN" dirty="0">
              <a:solidFill>
                <a:srgbClr val="FF0000"/>
              </a:solidFill>
            </a:endParaRPr>
          </a:p>
        </p:txBody>
      </p:sp>
    </p:spTree>
    <p:extLst>
      <p:ext uri="{BB962C8B-B14F-4D97-AF65-F5344CB8AC3E}">
        <p14:creationId xmlns:p14="http://schemas.microsoft.com/office/powerpoint/2010/main" val="1974951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7FF5-DDBF-1B66-7DEB-7CAEB5E4130F}"/>
              </a:ext>
            </a:extLst>
          </p:cNvPr>
          <p:cNvSpPr>
            <a:spLocks noGrp="1"/>
          </p:cNvSpPr>
          <p:nvPr>
            <p:ph type="title"/>
          </p:nvPr>
        </p:nvSpPr>
        <p:spPr/>
        <p:txBody>
          <a:bodyPr/>
          <a:lstStyle/>
          <a:p>
            <a:r>
              <a:rPr lang="en-US" dirty="0"/>
              <a:t>INNER JOIN</a:t>
            </a:r>
            <a:endParaRPr lang="en-IN" dirty="0"/>
          </a:p>
        </p:txBody>
      </p:sp>
      <p:pic>
        <p:nvPicPr>
          <p:cNvPr id="5" name="Content Placeholder 4">
            <a:extLst>
              <a:ext uri="{FF2B5EF4-FFF2-40B4-BE49-F238E27FC236}">
                <a16:creationId xmlns:a16="http://schemas.microsoft.com/office/drawing/2014/main" id="{3E39DC8E-FDE4-BAE6-11D2-9F382BC1E30E}"/>
              </a:ext>
            </a:extLst>
          </p:cNvPr>
          <p:cNvPicPr>
            <a:picLocks noGrp="1" noChangeAspect="1"/>
          </p:cNvPicPr>
          <p:nvPr>
            <p:ph idx="1"/>
          </p:nvPr>
        </p:nvPicPr>
        <p:blipFill>
          <a:blip r:embed="rId2"/>
          <a:stretch>
            <a:fillRect/>
          </a:stretch>
        </p:blipFill>
        <p:spPr>
          <a:xfrm>
            <a:off x="1678347" y="2796744"/>
            <a:ext cx="8684423" cy="2586139"/>
          </a:xfrm>
        </p:spPr>
      </p:pic>
    </p:spTree>
    <p:extLst>
      <p:ext uri="{BB962C8B-B14F-4D97-AF65-F5344CB8AC3E}">
        <p14:creationId xmlns:p14="http://schemas.microsoft.com/office/powerpoint/2010/main" val="940083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EC72-57E4-463A-F25E-5C9FF99D9652}"/>
              </a:ext>
            </a:extLst>
          </p:cNvPr>
          <p:cNvSpPr>
            <a:spLocks noGrp="1"/>
          </p:cNvSpPr>
          <p:nvPr>
            <p:ph type="title"/>
          </p:nvPr>
        </p:nvSpPr>
        <p:spPr/>
        <p:txBody>
          <a:bodyPr/>
          <a:lstStyle/>
          <a:p>
            <a:r>
              <a:rPr lang="en-US" dirty="0"/>
              <a:t>RIGHT JOIN</a:t>
            </a:r>
            <a:endParaRPr lang="en-IN" dirty="0"/>
          </a:p>
        </p:txBody>
      </p:sp>
      <p:pic>
        <p:nvPicPr>
          <p:cNvPr id="5" name="Content Placeholder 4">
            <a:extLst>
              <a:ext uri="{FF2B5EF4-FFF2-40B4-BE49-F238E27FC236}">
                <a16:creationId xmlns:a16="http://schemas.microsoft.com/office/drawing/2014/main" id="{B0A91BD1-42EB-BD5E-04F1-247CDF4FD383}"/>
              </a:ext>
            </a:extLst>
          </p:cNvPr>
          <p:cNvPicPr>
            <a:picLocks noGrp="1" noChangeAspect="1"/>
          </p:cNvPicPr>
          <p:nvPr>
            <p:ph idx="1"/>
          </p:nvPr>
        </p:nvPicPr>
        <p:blipFill>
          <a:blip r:embed="rId2"/>
          <a:stretch>
            <a:fillRect/>
          </a:stretch>
        </p:blipFill>
        <p:spPr>
          <a:xfrm>
            <a:off x="1807743" y="2721033"/>
            <a:ext cx="8817895" cy="2831590"/>
          </a:xfrm>
        </p:spPr>
      </p:pic>
    </p:spTree>
    <p:extLst>
      <p:ext uri="{BB962C8B-B14F-4D97-AF65-F5344CB8AC3E}">
        <p14:creationId xmlns:p14="http://schemas.microsoft.com/office/powerpoint/2010/main" val="173211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9C48-3388-D6EA-B51F-F2769761E1D4}"/>
              </a:ext>
            </a:extLst>
          </p:cNvPr>
          <p:cNvSpPr>
            <a:spLocks noGrp="1"/>
          </p:cNvSpPr>
          <p:nvPr>
            <p:ph type="title"/>
          </p:nvPr>
        </p:nvSpPr>
        <p:spPr>
          <a:xfrm>
            <a:off x="2231136" y="714526"/>
            <a:ext cx="7729728" cy="1188720"/>
          </a:xfrm>
        </p:spPr>
        <p:txBody>
          <a:bodyPr/>
          <a:lstStyle/>
          <a:p>
            <a:r>
              <a:rPr lang="en-IN" dirty="0"/>
              <a:t>BASIC SQL</a:t>
            </a:r>
          </a:p>
        </p:txBody>
      </p:sp>
      <p:sp>
        <p:nvSpPr>
          <p:cNvPr id="3" name="Content Placeholder 2">
            <a:extLst>
              <a:ext uri="{FF2B5EF4-FFF2-40B4-BE49-F238E27FC236}">
                <a16:creationId xmlns:a16="http://schemas.microsoft.com/office/drawing/2014/main" id="{CD914486-2693-F0F3-5F2D-FC151395ADD5}"/>
              </a:ext>
            </a:extLst>
          </p:cNvPr>
          <p:cNvSpPr>
            <a:spLocks noGrp="1"/>
          </p:cNvSpPr>
          <p:nvPr>
            <p:ph idx="1"/>
          </p:nvPr>
        </p:nvSpPr>
        <p:spPr>
          <a:xfrm>
            <a:off x="2231136" y="2344745"/>
            <a:ext cx="7729728" cy="3616108"/>
          </a:xfrm>
        </p:spPr>
        <p:txBody>
          <a:bodyPr>
            <a:normAutofit fontScale="92500" lnSpcReduction="20000"/>
          </a:bodyPr>
          <a:lstStyle/>
          <a:p>
            <a:pPr marL="0" indent="0">
              <a:buNone/>
            </a:pPr>
            <a:r>
              <a:rPr lang="en-US" sz="2200" b="1" u="sng" dirty="0">
                <a:solidFill>
                  <a:schemeClr val="tx1"/>
                </a:solidFill>
              </a:rPr>
              <a:t>Structured Query Language</a:t>
            </a:r>
          </a:p>
          <a:p>
            <a:pPr>
              <a:buFont typeface="Wingdings" panose="05000000000000000000" pitchFamily="2" charset="2"/>
              <a:buChar char="q"/>
            </a:pPr>
            <a:r>
              <a:rPr lang="en-US" sz="2100" dirty="0">
                <a:solidFill>
                  <a:schemeClr val="tx1"/>
                </a:solidFill>
              </a:rPr>
              <a:t>Considered one of the major reasons for the commercial success of relational databases</a:t>
            </a:r>
          </a:p>
          <a:p>
            <a:pPr>
              <a:buFont typeface="Wingdings" panose="05000000000000000000" pitchFamily="2" charset="2"/>
              <a:buChar char="q"/>
            </a:pPr>
            <a:r>
              <a:rPr lang="en-US" sz="2100" dirty="0">
                <a:solidFill>
                  <a:schemeClr val="tx1"/>
                </a:solidFill>
              </a:rPr>
              <a:t>Statements for data definitions, queries, and updates</a:t>
            </a:r>
          </a:p>
          <a:p>
            <a:pPr marL="457200" lvl="2" indent="0">
              <a:buNone/>
            </a:pPr>
            <a:r>
              <a:rPr lang="en-US" sz="2100" b="0" i="0" dirty="0">
                <a:solidFill>
                  <a:srgbClr val="343541"/>
                </a:solidFill>
                <a:effectLst/>
                <a:latin typeface="Söhne"/>
              </a:rPr>
              <a:t>	</a:t>
            </a:r>
            <a:r>
              <a:rPr lang="en-US" sz="2100" b="0" i="0" dirty="0">
                <a:solidFill>
                  <a:schemeClr val="tx1">
                    <a:lumMod val="95000"/>
                    <a:lumOff val="5000"/>
                  </a:schemeClr>
                </a:solidFill>
                <a:effectLst/>
                <a:latin typeface="Söhne"/>
              </a:rPr>
              <a:t>• Both DDL and DML </a:t>
            </a:r>
          </a:p>
          <a:p>
            <a:pPr marL="457200" lvl="2" indent="0">
              <a:buNone/>
            </a:pPr>
            <a:r>
              <a:rPr lang="en-US" sz="2100" b="0" i="0" dirty="0">
                <a:solidFill>
                  <a:schemeClr val="tx1">
                    <a:lumMod val="95000"/>
                    <a:lumOff val="5000"/>
                  </a:schemeClr>
                </a:solidFill>
                <a:effectLst/>
                <a:latin typeface="Söhne"/>
              </a:rPr>
              <a:t>	• Core specification plus specialized extension</a:t>
            </a:r>
            <a:endParaRPr lang="en-US" sz="2100" dirty="0">
              <a:solidFill>
                <a:schemeClr val="tx1">
                  <a:lumMod val="95000"/>
                  <a:lumOff val="5000"/>
                </a:schemeClr>
              </a:solidFill>
            </a:endParaRPr>
          </a:p>
          <a:p>
            <a:pPr>
              <a:buFont typeface="Wingdings" panose="05000000000000000000" pitchFamily="2" charset="2"/>
              <a:buChar char="q"/>
            </a:pPr>
            <a:r>
              <a:rPr lang="en-US" sz="2100" dirty="0">
                <a:solidFill>
                  <a:srgbClr val="FF0000"/>
                </a:solidFill>
              </a:rPr>
              <a:t>Syntax notes: </a:t>
            </a:r>
          </a:p>
          <a:p>
            <a:pPr marL="228600" lvl="1" indent="0">
              <a:buNone/>
            </a:pPr>
            <a:r>
              <a:rPr lang="en-US" sz="2100" dirty="0">
                <a:solidFill>
                  <a:schemeClr val="tx1">
                    <a:lumMod val="95000"/>
                    <a:lumOff val="5000"/>
                  </a:schemeClr>
                </a:solidFill>
              </a:rPr>
              <a:t>	• Some interfaces require each statement to end with a </a:t>
            </a:r>
            <a:r>
              <a:rPr lang="en-US" sz="2100" dirty="0">
                <a:solidFill>
                  <a:srgbClr val="FF0000"/>
                </a:solidFill>
              </a:rPr>
              <a:t>semicolon.</a:t>
            </a:r>
            <a:r>
              <a:rPr lang="en-US" sz="2100" dirty="0">
                <a:solidFill>
                  <a:schemeClr val="tx1">
                    <a:lumMod val="95000"/>
                    <a:lumOff val="5000"/>
                  </a:schemeClr>
                </a:solidFill>
              </a:rPr>
              <a:t> </a:t>
            </a:r>
          </a:p>
          <a:p>
            <a:pPr marL="228600" lvl="1" indent="0">
              <a:buNone/>
            </a:pPr>
            <a:r>
              <a:rPr lang="en-US" sz="2100" dirty="0">
                <a:solidFill>
                  <a:schemeClr val="tx1">
                    <a:lumMod val="95000"/>
                    <a:lumOff val="5000"/>
                  </a:schemeClr>
                </a:solidFill>
              </a:rPr>
              <a:t>	• SQL is not case-sensitive</a:t>
            </a:r>
          </a:p>
          <a:p>
            <a:pPr marL="0" indent="0">
              <a:buNone/>
            </a:pPr>
            <a:r>
              <a:rPr lang="en-US" dirty="0"/>
              <a:t> 	</a:t>
            </a:r>
            <a:endParaRPr lang="en-US" sz="1800" dirty="0"/>
          </a:p>
        </p:txBody>
      </p:sp>
    </p:spTree>
    <p:extLst>
      <p:ext uri="{BB962C8B-B14F-4D97-AF65-F5344CB8AC3E}">
        <p14:creationId xmlns:p14="http://schemas.microsoft.com/office/powerpoint/2010/main" val="668163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BF2C8-CC0B-42DC-69B4-55F4FE6D8A68}"/>
              </a:ext>
            </a:extLst>
          </p:cNvPr>
          <p:cNvSpPr>
            <a:spLocks noGrp="1"/>
          </p:cNvSpPr>
          <p:nvPr>
            <p:ph type="title"/>
          </p:nvPr>
        </p:nvSpPr>
        <p:spPr/>
        <p:txBody>
          <a:bodyPr/>
          <a:lstStyle/>
          <a:p>
            <a:r>
              <a:rPr lang="en-US" dirty="0"/>
              <a:t>LEFT JOIN</a:t>
            </a:r>
            <a:endParaRPr lang="en-IN" dirty="0"/>
          </a:p>
        </p:txBody>
      </p:sp>
      <p:pic>
        <p:nvPicPr>
          <p:cNvPr id="5" name="Content Placeholder 4">
            <a:extLst>
              <a:ext uri="{FF2B5EF4-FFF2-40B4-BE49-F238E27FC236}">
                <a16:creationId xmlns:a16="http://schemas.microsoft.com/office/drawing/2014/main" id="{63029127-D625-B91D-5ADD-871F2952EC22}"/>
              </a:ext>
            </a:extLst>
          </p:cNvPr>
          <p:cNvPicPr>
            <a:picLocks noGrp="1" noChangeAspect="1"/>
          </p:cNvPicPr>
          <p:nvPr>
            <p:ph idx="1"/>
          </p:nvPr>
        </p:nvPicPr>
        <p:blipFill>
          <a:blip r:embed="rId2"/>
          <a:stretch>
            <a:fillRect/>
          </a:stretch>
        </p:blipFill>
        <p:spPr>
          <a:xfrm>
            <a:off x="1260915" y="2824125"/>
            <a:ext cx="9670169" cy="2838601"/>
          </a:xfrm>
        </p:spPr>
      </p:pic>
    </p:spTree>
    <p:extLst>
      <p:ext uri="{BB962C8B-B14F-4D97-AF65-F5344CB8AC3E}">
        <p14:creationId xmlns:p14="http://schemas.microsoft.com/office/powerpoint/2010/main" val="601039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7BE22-CBB4-7D76-7DF3-E84E00A40DA6}"/>
              </a:ext>
            </a:extLst>
          </p:cNvPr>
          <p:cNvSpPr>
            <a:spLocks noGrp="1"/>
          </p:cNvSpPr>
          <p:nvPr>
            <p:ph type="title"/>
          </p:nvPr>
        </p:nvSpPr>
        <p:spPr/>
        <p:txBody>
          <a:bodyPr/>
          <a:lstStyle/>
          <a:p>
            <a:r>
              <a:rPr lang="en-US" dirty="0"/>
              <a:t>FULL JOIN</a:t>
            </a:r>
            <a:endParaRPr lang="en-IN" dirty="0"/>
          </a:p>
        </p:txBody>
      </p:sp>
      <p:pic>
        <p:nvPicPr>
          <p:cNvPr id="5" name="Content Placeholder 4">
            <a:extLst>
              <a:ext uri="{FF2B5EF4-FFF2-40B4-BE49-F238E27FC236}">
                <a16:creationId xmlns:a16="http://schemas.microsoft.com/office/drawing/2014/main" id="{F1567E9A-A93A-ABD9-C4D2-6C099CB73847}"/>
              </a:ext>
            </a:extLst>
          </p:cNvPr>
          <p:cNvPicPr>
            <a:picLocks noGrp="1" noChangeAspect="1"/>
          </p:cNvPicPr>
          <p:nvPr>
            <p:ph idx="1"/>
          </p:nvPr>
        </p:nvPicPr>
        <p:blipFill>
          <a:blip r:embed="rId2"/>
          <a:stretch>
            <a:fillRect/>
          </a:stretch>
        </p:blipFill>
        <p:spPr>
          <a:xfrm>
            <a:off x="1214572" y="2712310"/>
            <a:ext cx="9762855" cy="2975428"/>
          </a:xfrm>
        </p:spPr>
      </p:pic>
    </p:spTree>
    <p:extLst>
      <p:ext uri="{BB962C8B-B14F-4D97-AF65-F5344CB8AC3E}">
        <p14:creationId xmlns:p14="http://schemas.microsoft.com/office/powerpoint/2010/main" val="915558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32C5-3B6D-E5F2-E1F4-7310F79A9C1D}"/>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EFA87AA1-F741-A9E8-997E-59B5E40F69CA}"/>
              </a:ext>
            </a:extLst>
          </p:cNvPr>
          <p:cNvSpPr>
            <a:spLocks noGrp="1"/>
          </p:cNvSpPr>
          <p:nvPr>
            <p:ph idx="1"/>
          </p:nvPr>
        </p:nvSpPr>
        <p:spPr>
          <a:xfrm>
            <a:off x="1962394" y="2612165"/>
            <a:ext cx="8267211" cy="3641986"/>
          </a:xfrm>
        </p:spPr>
        <p:txBody>
          <a:bodyPr>
            <a:normAutofit/>
          </a:bodyPr>
          <a:lstStyle/>
          <a:p>
            <a:pPr marL="0" indent="0" algn="just">
              <a:buNone/>
            </a:pPr>
            <a:r>
              <a:rPr lang="en-US" b="0" i="0" dirty="0">
                <a:solidFill>
                  <a:srgbClr val="374151"/>
                </a:solidFill>
                <a:effectLst/>
              </a:rPr>
              <a:t>	MySQL is an open-source RDBMS known for its performance and ease of use. It uses SQL for data management and is highly structured, utilizing tables with rows and columns. MySQL is freely available, allowing source code modification for customization. SQL commands are used to query and manipulate data within MySQL. It excels in speed and performance, suitable for data-intensive applications. MySQL offers scalability through features like replication and clustering. Security features include user authentication, encryption, and access control. Two editions are available: the free community edition and the commercial enterprise edition. It's compatible with various platforms, including Windows, Linux, and macOS. MySQL supports multiple storage engines like </a:t>
            </a:r>
            <a:r>
              <a:rPr lang="en-US" b="0" i="0" dirty="0" err="1">
                <a:solidFill>
                  <a:srgbClr val="374151"/>
                </a:solidFill>
                <a:effectLst/>
              </a:rPr>
              <a:t>InnoDB</a:t>
            </a:r>
            <a:r>
              <a:rPr lang="en-US" b="0" i="0" dirty="0">
                <a:solidFill>
                  <a:srgbClr val="374151"/>
                </a:solidFill>
                <a:effectLst/>
              </a:rPr>
              <a:t> and </a:t>
            </a:r>
            <a:r>
              <a:rPr lang="en-US" b="0" i="0" dirty="0" err="1">
                <a:solidFill>
                  <a:srgbClr val="374151"/>
                </a:solidFill>
                <a:effectLst/>
              </a:rPr>
              <a:t>MyISAM</a:t>
            </a:r>
            <a:r>
              <a:rPr lang="en-US" b="0" i="0" dirty="0">
                <a:solidFill>
                  <a:srgbClr val="374151"/>
                </a:solidFill>
                <a:effectLst/>
              </a:rPr>
              <a:t> and is widely used in web development, owned by Oracle Corporation.</a:t>
            </a:r>
          </a:p>
          <a:p>
            <a:endParaRPr lang="en-IN" dirty="0"/>
          </a:p>
        </p:txBody>
      </p:sp>
    </p:spTree>
    <p:extLst>
      <p:ext uri="{BB962C8B-B14F-4D97-AF65-F5344CB8AC3E}">
        <p14:creationId xmlns:p14="http://schemas.microsoft.com/office/powerpoint/2010/main" val="3391261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4FA1-8CED-E16C-5D48-A0D1009D194E}"/>
              </a:ext>
            </a:extLst>
          </p:cNvPr>
          <p:cNvSpPr>
            <a:spLocks noGrp="1"/>
          </p:cNvSpPr>
          <p:nvPr>
            <p:ph type="ctrTitle"/>
          </p:nvPr>
        </p:nvSpPr>
        <p:spPr/>
        <p:txBody>
          <a:bodyPr/>
          <a:lstStyle/>
          <a:p>
            <a:r>
              <a:rPr lang="en-US" dirty="0"/>
              <a:t>END</a:t>
            </a:r>
            <a:endParaRPr lang="en-IN" dirty="0"/>
          </a:p>
        </p:txBody>
      </p:sp>
      <p:sp>
        <p:nvSpPr>
          <p:cNvPr id="3" name="Subtitle 2">
            <a:extLst>
              <a:ext uri="{FF2B5EF4-FFF2-40B4-BE49-F238E27FC236}">
                <a16:creationId xmlns:a16="http://schemas.microsoft.com/office/drawing/2014/main" id="{D2343EE9-5AF3-0F81-2EA5-AF7A2AD10C20}"/>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359113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D248-11AD-C293-6102-6514C5E53C9C}"/>
              </a:ext>
            </a:extLst>
          </p:cNvPr>
          <p:cNvSpPr>
            <a:spLocks noGrp="1"/>
          </p:cNvSpPr>
          <p:nvPr>
            <p:ph type="title"/>
          </p:nvPr>
        </p:nvSpPr>
        <p:spPr>
          <a:xfrm>
            <a:off x="2231136" y="759125"/>
            <a:ext cx="7729728" cy="1188720"/>
          </a:xfrm>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B29CC9C6-DF34-10D4-B429-4F17C04D6386}"/>
              </a:ext>
            </a:extLst>
          </p:cNvPr>
          <p:cNvSpPr>
            <a:spLocks noGrp="1"/>
          </p:cNvSpPr>
          <p:nvPr>
            <p:ph idx="1"/>
          </p:nvPr>
        </p:nvSpPr>
        <p:spPr>
          <a:xfrm>
            <a:off x="2113243" y="2258481"/>
            <a:ext cx="8267211" cy="3719624"/>
          </a:xfrm>
        </p:spPr>
        <p:txBody>
          <a:bodyPr>
            <a:noAutofit/>
          </a:bodyPr>
          <a:lstStyle/>
          <a:p>
            <a:pPr>
              <a:buFont typeface="Wingdings" panose="05000000000000000000" pitchFamily="2" charset="2"/>
              <a:buChar char="q"/>
            </a:pPr>
            <a:r>
              <a:rPr lang="en-US" b="0" i="0" dirty="0">
                <a:solidFill>
                  <a:schemeClr val="tx1"/>
                </a:solidFill>
                <a:effectLst/>
              </a:rPr>
              <a:t>A database is indeed a medium where data can be stored in an organized and systematic manner. It allows users to </a:t>
            </a:r>
            <a:r>
              <a:rPr lang="en-US" b="0" i="0" dirty="0">
                <a:solidFill>
                  <a:srgbClr val="FF0000"/>
                </a:solidFill>
                <a:effectLst/>
              </a:rPr>
              <a:t>create, retrieve, update, and delete data </a:t>
            </a:r>
            <a:r>
              <a:rPr lang="en-US" b="0" i="0" dirty="0">
                <a:solidFill>
                  <a:schemeClr val="tx1"/>
                </a:solidFill>
                <a:effectLst/>
              </a:rPr>
              <a:t>in a structured and efficient manner within a database system.</a:t>
            </a:r>
          </a:p>
          <a:p>
            <a:pPr>
              <a:buFont typeface="Wingdings" panose="05000000000000000000" pitchFamily="2" charset="2"/>
              <a:buChar char="q"/>
            </a:pPr>
            <a:r>
              <a:rPr lang="en-IN" u="sng" dirty="0">
                <a:solidFill>
                  <a:srgbClr val="FF0000"/>
                </a:solidFill>
              </a:rPr>
              <a:t>DBMS</a:t>
            </a:r>
            <a:r>
              <a:rPr lang="en-IN" dirty="0"/>
              <a:t>:-It is a software which is used to </a:t>
            </a:r>
            <a:r>
              <a:rPr lang="en-IN" dirty="0">
                <a:solidFill>
                  <a:srgbClr val="FF0000"/>
                </a:solidFill>
              </a:rPr>
              <a:t>maintain and manage </a:t>
            </a:r>
            <a:r>
              <a:rPr lang="en-IN" dirty="0"/>
              <a:t>the database. Basic Operations done on a Database:- </a:t>
            </a:r>
          </a:p>
          <a:p>
            <a:pPr marL="0" indent="0">
              <a:buNone/>
            </a:pPr>
            <a:r>
              <a:rPr lang="en-IN" dirty="0"/>
              <a:t>	1)Create</a:t>
            </a:r>
          </a:p>
          <a:p>
            <a:pPr marL="0" indent="0">
              <a:buNone/>
            </a:pPr>
            <a:r>
              <a:rPr lang="en-IN" dirty="0"/>
              <a:t>	2)Read</a:t>
            </a:r>
          </a:p>
          <a:p>
            <a:pPr marL="0" indent="0">
              <a:buNone/>
            </a:pPr>
            <a:r>
              <a:rPr lang="en-IN" dirty="0"/>
              <a:t>	3)Update</a:t>
            </a:r>
          </a:p>
          <a:p>
            <a:pPr marL="0" indent="0">
              <a:buNone/>
            </a:pPr>
            <a:r>
              <a:rPr lang="en-IN" dirty="0"/>
              <a:t>	4)Delete</a:t>
            </a:r>
          </a:p>
          <a:p>
            <a:pPr marL="0" indent="0">
              <a:buNone/>
            </a:pPr>
            <a:r>
              <a:rPr lang="en-IN" dirty="0"/>
              <a:t>	(CRUD) </a:t>
            </a:r>
          </a:p>
          <a:p>
            <a:pPr marL="0" indent="0">
              <a:buNone/>
            </a:pPr>
            <a:r>
              <a:rPr lang="en-IN" dirty="0"/>
              <a:t>These operations are referred as </a:t>
            </a:r>
            <a:r>
              <a:rPr lang="en-IN" u="sng" dirty="0">
                <a:solidFill>
                  <a:srgbClr val="FF0000"/>
                </a:solidFill>
              </a:rPr>
              <a:t>CRUD</a:t>
            </a:r>
            <a:r>
              <a:rPr lang="en-IN" dirty="0"/>
              <a:t> operations</a:t>
            </a:r>
          </a:p>
        </p:txBody>
      </p:sp>
    </p:spTree>
    <p:extLst>
      <p:ext uri="{BB962C8B-B14F-4D97-AF65-F5344CB8AC3E}">
        <p14:creationId xmlns:p14="http://schemas.microsoft.com/office/powerpoint/2010/main" val="1657694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6CA3-835D-2ECC-C773-C8FABB75F49C}"/>
              </a:ext>
            </a:extLst>
          </p:cNvPr>
          <p:cNvSpPr>
            <a:spLocks noGrp="1"/>
          </p:cNvSpPr>
          <p:nvPr>
            <p:ph type="title"/>
          </p:nvPr>
        </p:nvSpPr>
        <p:spPr>
          <a:xfrm>
            <a:off x="2231136" y="590115"/>
            <a:ext cx="7729728" cy="1188720"/>
          </a:xfrm>
        </p:spPr>
        <p:txBody>
          <a:bodyPr/>
          <a:lstStyle/>
          <a:p>
            <a:r>
              <a:rPr lang="en-IN" b="0" i="0" dirty="0">
                <a:solidFill>
                  <a:srgbClr val="374151"/>
                </a:solidFill>
                <a:effectLst/>
              </a:rPr>
              <a:t>SQL commands and operations</a:t>
            </a:r>
            <a:endParaRPr lang="en-IN" dirty="0"/>
          </a:p>
        </p:txBody>
      </p:sp>
      <p:graphicFrame>
        <p:nvGraphicFramePr>
          <p:cNvPr id="4" name="Content Placeholder 3">
            <a:extLst>
              <a:ext uri="{FF2B5EF4-FFF2-40B4-BE49-F238E27FC236}">
                <a16:creationId xmlns:a16="http://schemas.microsoft.com/office/drawing/2014/main" id="{05A9CD98-D5B0-2AD8-D247-B194AC560CCD}"/>
              </a:ext>
            </a:extLst>
          </p:cNvPr>
          <p:cNvGraphicFramePr>
            <a:graphicFrameLocks noGrp="1"/>
          </p:cNvGraphicFramePr>
          <p:nvPr>
            <p:ph idx="1"/>
            <p:extLst>
              <p:ext uri="{D42A27DB-BD31-4B8C-83A1-F6EECF244321}">
                <p14:modId xmlns:p14="http://schemas.microsoft.com/office/powerpoint/2010/main" val="1900247607"/>
              </p:ext>
            </p:extLst>
          </p:nvPr>
        </p:nvGraphicFramePr>
        <p:xfrm>
          <a:off x="2231136" y="2194492"/>
          <a:ext cx="7729728" cy="4073393"/>
        </p:xfrm>
        <a:graphic>
          <a:graphicData uri="http://schemas.openxmlformats.org/drawingml/2006/table">
            <a:tbl>
              <a:tblPr firstRow="1" bandRow="1">
                <a:tableStyleId>{21E4AEA4-8DFA-4A89-87EB-49C32662AFE0}</a:tableStyleId>
              </a:tblPr>
              <a:tblGrid>
                <a:gridCol w="1686440">
                  <a:extLst>
                    <a:ext uri="{9D8B030D-6E8A-4147-A177-3AD203B41FA5}">
                      <a16:colId xmlns:a16="http://schemas.microsoft.com/office/drawing/2014/main" val="406585995"/>
                    </a:ext>
                  </a:extLst>
                </a:gridCol>
                <a:gridCol w="6043288">
                  <a:extLst>
                    <a:ext uri="{9D8B030D-6E8A-4147-A177-3AD203B41FA5}">
                      <a16:colId xmlns:a16="http://schemas.microsoft.com/office/drawing/2014/main" val="654440916"/>
                    </a:ext>
                  </a:extLst>
                </a:gridCol>
              </a:tblGrid>
              <a:tr h="382438">
                <a:tc>
                  <a:txBody>
                    <a:bodyPr/>
                    <a:lstStyle/>
                    <a:p>
                      <a:pPr algn="ctr"/>
                      <a:r>
                        <a:rPr lang="en-US" sz="1600" b="0" dirty="0">
                          <a:solidFill>
                            <a:schemeClr val="tx1">
                              <a:lumMod val="95000"/>
                              <a:lumOff val="5000"/>
                            </a:schemeClr>
                          </a:solidFill>
                        </a:rPr>
                        <a:t>SELECT</a:t>
                      </a:r>
                      <a:endParaRPr lang="en-IN" sz="1600" b="0" dirty="0">
                        <a:solidFill>
                          <a:schemeClr val="tx1">
                            <a:lumMod val="95000"/>
                            <a:lumOff val="5000"/>
                          </a:schemeClr>
                        </a:solidFill>
                      </a:endParaRPr>
                    </a:p>
                  </a:txBody>
                  <a:tcPr>
                    <a:solidFill>
                      <a:schemeClr val="accent2">
                        <a:lumMod val="60000"/>
                        <a:lumOff val="40000"/>
                      </a:schemeClr>
                    </a:solidFill>
                  </a:tcPr>
                </a:tc>
                <a:tc>
                  <a:txBody>
                    <a:bodyPr/>
                    <a:lstStyle/>
                    <a:p>
                      <a:r>
                        <a:rPr lang="en-US" sz="1600" b="0" i="0" kern="1200" dirty="0">
                          <a:solidFill>
                            <a:srgbClr val="FF0000"/>
                          </a:solidFill>
                          <a:effectLst/>
                          <a:latin typeface="+mn-lt"/>
                          <a:ea typeface="+mn-ea"/>
                          <a:cs typeface="+mn-cs"/>
                        </a:rPr>
                        <a:t>Retrieve data </a:t>
                      </a:r>
                      <a:r>
                        <a:rPr lang="en-US" sz="1600" b="0" i="0" kern="1200" dirty="0">
                          <a:solidFill>
                            <a:schemeClr val="tx1"/>
                          </a:solidFill>
                          <a:effectLst/>
                          <a:latin typeface="+mn-lt"/>
                          <a:ea typeface="+mn-ea"/>
                          <a:cs typeface="+mn-cs"/>
                        </a:rPr>
                        <a:t>from tables, specifying columns, filtering, and sorting</a:t>
                      </a:r>
                      <a:r>
                        <a:rPr lang="en-US" sz="1600" b="0" i="0" kern="1200" dirty="0">
                          <a:solidFill>
                            <a:schemeClr val="lt1"/>
                          </a:solidFill>
                          <a:effectLst/>
                          <a:latin typeface="+mn-lt"/>
                          <a:ea typeface="+mn-ea"/>
                          <a:cs typeface="+mn-cs"/>
                        </a:rPr>
                        <a:t>.</a:t>
                      </a:r>
                      <a:endParaRPr lang="en-IN" sz="1600" dirty="0"/>
                    </a:p>
                  </a:txBody>
                  <a:tcPr>
                    <a:solidFill>
                      <a:schemeClr val="accent2">
                        <a:lumMod val="20000"/>
                        <a:lumOff val="80000"/>
                      </a:schemeClr>
                    </a:solidFill>
                  </a:tcPr>
                </a:tc>
                <a:extLst>
                  <a:ext uri="{0D108BD9-81ED-4DB2-BD59-A6C34878D82A}">
                    <a16:rowId xmlns:a16="http://schemas.microsoft.com/office/drawing/2014/main" val="1269221785"/>
                  </a:ext>
                </a:extLst>
              </a:tr>
              <a:tr h="304687">
                <a:tc>
                  <a:txBody>
                    <a:bodyPr/>
                    <a:lstStyle/>
                    <a:p>
                      <a:pPr algn="ctr"/>
                      <a:r>
                        <a:rPr lang="en-US" sz="1600" dirty="0">
                          <a:solidFill>
                            <a:schemeClr val="tx1">
                              <a:lumMod val="95000"/>
                              <a:lumOff val="5000"/>
                            </a:schemeClr>
                          </a:solidFill>
                        </a:rPr>
                        <a:t>INSERT</a:t>
                      </a:r>
                      <a:endParaRPr lang="en-IN" sz="1600" dirty="0">
                        <a:solidFill>
                          <a:schemeClr val="tx1">
                            <a:lumMod val="95000"/>
                            <a:lumOff val="5000"/>
                          </a:schemeClr>
                        </a:solidFill>
                      </a:endParaRPr>
                    </a:p>
                  </a:txBody>
                  <a:tcPr>
                    <a:solidFill>
                      <a:schemeClr val="accent2">
                        <a:lumMod val="60000"/>
                        <a:lumOff val="40000"/>
                      </a:schemeClr>
                    </a:solidFill>
                  </a:tcPr>
                </a:tc>
                <a:tc>
                  <a:txBody>
                    <a:bodyPr/>
                    <a:lstStyle/>
                    <a:p>
                      <a:r>
                        <a:rPr lang="en-US" sz="1600" b="0" i="0" kern="1200" dirty="0">
                          <a:solidFill>
                            <a:srgbClr val="FF0000"/>
                          </a:solidFill>
                          <a:effectLst/>
                          <a:latin typeface="+mn-lt"/>
                          <a:ea typeface="+mn-ea"/>
                          <a:cs typeface="+mn-cs"/>
                        </a:rPr>
                        <a:t>Add new records </a:t>
                      </a:r>
                      <a:r>
                        <a:rPr lang="en-US" sz="1600" b="0" i="0" kern="1200" dirty="0">
                          <a:solidFill>
                            <a:schemeClr val="dk1"/>
                          </a:solidFill>
                          <a:effectLst/>
                          <a:latin typeface="+mn-lt"/>
                          <a:ea typeface="+mn-ea"/>
                          <a:cs typeface="+mn-cs"/>
                        </a:rPr>
                        <a:t>to a table</a:t>
                      </a:r>
                      <a:endParaRPr lang="en-IN" sz="1600" dirty="0"/>
                    </a:p>
                  </a:txBody>
                  <a:tcPr/>
                </a:tc>
                <a:extLst>
                  <a:ext uri="{0D108BD9-81ED-4DB2-BD59-A6C34878D82A}">
                    <a16:rowId xmlns:a16="http://schemas.microsoft.com/office/drawing/2014/main" val="1169551221"/>
                  </a:ext>
                </a:extLst>
              </a:tr>
              <a:tr h="304687">
                <a:tc>
                  <a:txBody>
                    <a:bodyPr/>
                    <a:lstStyle/>
                    <a:p>
                      <a:pPr algn="ctr"/>
                      <a:r>
                        <a:rPr lang="en-US" sz="1600" dirty="0">
                          <a:solidFill>
                            <a:schemeClr val="tx1">
                              <a:lumMod val="95000"/>
                              <a:lumOff val="5000"/>
                            </a:schemeClr>
                          </a:solidFill>
                        </a:rPr>
                        <a:t>UPDATE</a:t>
                      </a:r>
                      <a:endParaRPr lang="en-IN" sz="1600" dirty="0">
                        <a:solidFill>
                          <a:schemeClr val="tx1">
                            <a:lumMod val="95000"/>
                            <a:lumOff val="5000"/>
                          </a:schemeClr>
                        </a:solidFill>
                      </a:endParaRPr>
                    </a:p>
                  </a:txBody>
                  <a:tcPr>
                    <a:solidFill>
                      <a:schemeClr val="accent2">
                        <a:lumMod val="60000"/>
                        <a:lumOff val="40000"/>
                      </a:schemeClr>
                    </a:solidFill>
                  </a:tcPr>
                </a:tc>
                <a:tc>
                  <a:txBody>
                    <a:bodyPr/>
                    <a:lstStyle/>
                    <a:p>
                      <a:r>
                        <a:rPr lang="en-US" sz="1600" b="0" i="0" kern="1200" dirty="0">
                          <a:solidFill>
                            <a:srgbClr val="FF0000"/>
                          </a:solidFill>
                          <a:effectLst/>
                          <a:latin typeface="+mn-lt"/>
                          <a:ea typeface="+mn-ea"/>
                          <a:cs typeface="+mn-cs"/>
                        </a:rPr>
                        <a:t>Modify existing data </a:t>
                      </a:r>
                      <a:r>
                        <a:rPr lang="en-US" sz="1600" b="0" i="0" kern="1200" dirty="0">
                          <a:solidFill>
                            <a:schemeClr val="dk1"/>
                          </a:solidFill>
                          <a:effectLst/>
                          <a:latin typeface="+mn-lt"/>
                          <a:ea typeface="+mn-ea"/>
                          <a:cs typeface="+mn-cs"/>
                        </a:rPr>
                        <a:t>in a table.</a:t>
                      </a:r>
                      <a:endParaRPr lang="en-IN" sz="1600" dirty="0"/>
                    </a:p>
                  </a:txBody>
                  <a:tcPr/>
                </a:tc>
                <a:extLst>
                  <a:ext uri="{0D108BD9-81ED-4DB2-BD59-A6C34878D82A}">
                    <a16:rowId xmlns:a16="http://schemas.microsoft.com/office/drawing/2014/main" val="3716579129"/>
                  </a:ext>
                </a:extLst>
              </a:tr>
              <a:tr h="304687">
                <a:tc>
                  <a:txBody>
                    <a:bodyPr/>
                    <a:lstStyle/>
                    <a:p>
                      <a:pPr algn="ctr"/>
                      <a:r>
                        <a:rPr lang="en-US" sz="1600" dirty="0">
                          <a:solidFill>
                            <a:schemeClr val="tx1">
                              <a:lumMod val="95000"/>
                              <a:lumOff val="5000"/>
                            </a:schemeClr>
                          </a:solidFill>
                        </a:rPr>
                        <a:t>DELETE</a:t>
                      </a:r>
                      <a:endParaRPr lang="en-IN" sz="1600" dirty="0">
                        <a:solidFill>
                          <a:schemeClr val="tx1">
                            <a:lumMod val="95000"/>
                            <a:lumOff val="5000"/>
                          </a:schemeClr>
                        </a:solidFill>
                      </a:endParaRPr>
                    </a:p>
                  </a:txBody>
                  <a:tcPr>
                    <a:solidFill>
                      <a:schemeClr val="accent2">
                        <a:lumMod val="60000"/>
                        <a:lumOff val="40000"/>
                      </a:schemeClr>
                    </a:solidFill>
                  </a:tcPr>
                </a:tc>
                <a:tc>
                  <a:txBody>
                    <a:bodyPr/>
                    <a:lstStyle/>
                    <a:p>
                      <a:r>
                        <a:rPr lang="en-US" sz="1600" b="0" i="0" kern="1200" dirty="0">
                          <a:solidFill>
                            <a:srgbClr val="FF0000"/>
                          </a:solidFill>
                          <a:effectLst/>
                          <a:latin typeface="+mn-lt"/>
                          <a:ea typeface="+mn-ea"/>
                          <a:cs typeface="+mn-cs"/>
                        </a:rPr>
                        <a:t>Remove records </a:t>
                      </a:r>
                      <a:r>
                        <a:rPr lang="en-US" sz="1600" b="0" i="0" kern="1200" dirty="0">
                          <a:solidFill>
                            <a:schemeClr val="dk1"/>
                          </a:solidFill>
                          <a:effectLst/>
                          <a:latin typeface="+mn-lt"/>
                          <a:ea typeface="+mn-ea"/>
                          <a:cs typeface="+mn-cs"/>
                        </a:rPr>
                        <a:t>from a table.</a:t>
                      </a:r>
                      <a:endParaRPr lang="en-IN" sz="1600" dirty="0"/>
                    </a:p>
                  </a:txBody>
                  <a:tcPr/>
                </a:tc>
                <a:extLst>
                  <a:ext uri="{0D108BD9-81ED-4DB2-BD59-A6C34878D82A}">
                    <a16:rowId xmlns:a16="http://schemas.microsoft.com/office/drawing/2014/main" val="1230272038"/>
                  </a:ext>
                </a:extLst>
              </a:tr>
              <a:tr h="331254">
                <a:tc>
                  <a:txBody>
                    <a:bodyPr/>
                    <a:lstStyle/>
                    <a:p>
                      <a:pPr algn="ctr"/>
                      <a:r>
                        <a:rPr lang="en-US" sz="1600" dirty="0">
                          <a:solidFill>
                            <a:schemeClr val="tx1">
                              <a:lumMod val="95000"/>
                              <a:lumOff val="5000"/>
                            </a:schemeClr>
                          </a:solidFill>
                        </a:rPr>
                        <a:t>CREATE</a:t>
                      </a:r>
                      <a:endParaRPr lang="en-IN" sz="1600" dirty="0">
                        <a:solidFill>
                          <a:schemeClr val="tx1">
                            <a:lumMod val="95000"/>
                            <a:lumOff val="5000"/>
                          </a:schemeClr>
                        </a:solidFill>
                      </a:endParaRPr>
                    </a:p>
                  </a:txBody>
                  <a:tcPr>
                    <a:solidFill>
                      <a:schemeClr val="accent2">
                        <a:lumMod val="60000"/>
                        <a:lumOff val="40000"/>
                      </a:schemeClr>
                    </a:solidFill>
                  </a:tcPr>
                </a:tc>
                <a:tc>
                  <a:txBody>
                    <a:bodyPr/>
                    <a:lstStyle/>
                    <a:p>
                      <a:r>
                        <a:rPr lang="en-US" sz="1600" b="0" i="0" kern="1200" dirty="0">
                          <a:solidFill>
                            <a:srgbClr val="FF0000"/>
                          </a:solidFill>
                          <a:effectLst/>
                          <a:latin typeface="+mn-lt"/>
                          <a:ea typeface="+mn-ea"/>
                          <a:cs typeface="+mn-cs"/>
                        </a:rPr>
                        <a:t>Create database </a:t>
                      </a:r>
                      <a:r>
                        <a:rPr lang="en-US" sz="1600" b="0" i="0" kern="1200" dirty="0">
                          <a:solidFill>
                            <a:schemeClr val="dk1"/>
                          </a:solidFill>
                          <a:effectLst/>
                          <a:latin typeface="+mn-lt"/>
                          <a:ea typeface="+mn-ea"/>
                          <a:cs typeface="+mn-cs"/>
                        </a:rPr>
                        <a:t>objects like tables, indexes, and views.</a:t>
                      </a:r>
                      <a:endParaRPr lang="en-IN" sz="1600" dirty="0"/>
                    </a:p>
                  </a:txBody>
                  <a:tcPr/>
                </a:tc>
                <a:extLst>
                  <a:ext uri="{0D108BD9-81ED-4DB2-BD59-A6C34878D82A}">
                    <a16:rowId xmlns:a16="http://schemas.microsoft.com/office/drawing/2014/main" val="3913595023"/>
                  </a:ext>
                </a:extLst>
              </a:tr>
              <a:tr h="304687">
                <a:tc>
                  <a:txBody>
                    <a:bodyPr/>
                    <a:lstStyle/>
                    <a:p>
                      <a:pPr algn="ctr"/>
                      <a:r>
                        <a:rPr lang="en-US" sz="1600" dirty="0">
                          <a:solidFill>
                            <a:schemeClr val="tx1">
                              <a:lumMod val="95000"/>
                              <a:lumOff val="5000"/>
                            </a:schemeClr>
                          </a:solidFill>
                        </a:rPr>
                        <a:t>ALTER</a:t>
                      </a:r>
                      <a:endParaRPr lang="en-IN" sz="1600" dirty="0">
                        <a:solidFill>
                          <a:schemeClr val="tx1">
                            <a:lumMod val="95000"/>
                            <a:lumOff val="5000"/>
                          </a:schemeClr>
                        </a:solidFill>
                      </a:endParaRPr>
                    </a:p>
                  </a:txBody>
                  <a:tcPr>
                    <a:solidFill>
                      <a:schemeClr val="accent2">
                        <a:lumMod val="60000"/>
                        <a:lumOff val="40000"/>
                      </a:schemeClr>
                    </a:solidFill>
                  </a:tcPr>
                </a:tc>
                <a:tc>
                  <a:txBody>
                    <a:bodyPr/>
                    <a:lstStyle/>
                    <a:p>
                      <a:r>
                        <a:rPr lang="en-US" sz="1600" b="0" i="0" kern="1200" dirty="0">
                          <a:solidFill>
                            <a:srgbClr val="FF0000"/>
                          </a:solidFill>
                          <a:effectLst/>
                          <a:latin typeface="+mn-lt"/>
                          <a:ea typeface="+mn-ea"/>
                          <a:cs typeface="+mn-cs"/>
                        </a:rPr>
                        <a:t>Modify</a:t>
                      </a:r>
                      <a:r>
                        <a:rPr lang="en-US" sz="1600" b="0" i="0" kern="1200" dirty="0">
                          <a:solidFill>
                            <a:schemeClr val="dk1"/>
                          </a:solidFill>
                          <a:effectLst/>
                          <a:latin typeface="+mn-lt"/>
                          <a:ea typeface="+mn-ea"/>
                          <a:cs typeface="+mn-cs"/>
                        </a:rPr>
                        <a:t> the structure of an </a:t>
                      </a:r>
                      <a:r>
                        <a:rPr lang="en-US" sz="1600" b="0" i="0" kern="1200" dirty="0">
                          <a:solidFill>
                            <a:srgbClr val="FF0000"/>
                          </a:solidFill>
                          <a:effectLst/>
                          <a:latin typeface="+mn-lt"/>
                          <a:ea typeface="+mn-ea"/>
                          <a:cs typeface="+mn-cs"/>
                        </a:rPr>
                        <a:t>existing object</a:t>
                      </a:r>
                      <a:r>
                        <a:rPr lang="en-US" sz="1600" b="0" i="0" kern="1200" dirty="0">
                          <a:solidFill>
                            <a:schemeClr val="dk1"/>
                          </a:solidFill>
                          <a:effectLst/>
                          <a:latin typeface="+mn-lt"/>
                          <a:ea typeface="+mn-ea"/>
                          <a:cs typeface="+mn-cs"/>
                        </a:rPr>
                        <a:t>.</a:t>
                      </a:r>
                      <a:endParaRPr lang="en-IN" sz="1600" dirty="0"/>
                    </a:p>
                  </a:txBody>
                  <a:tcPr/>
                </a:tc>
                <a:extLst>
                  <a:ext uri="{0D108BD9-81ED-4DB2-BD59-A6C34878D82A}">
                    <a16:rowId xmlns:a16="http://schemas.microsoft.com/office/drawing/2014/main" val="764039190"/>
                  </a:ext>
                </a:extLst>
              </a:tr>
              <a:tr h="304687">
                <a:tc>
                  <a:txBody>
                    <a:bodyPr/>
                    <a:lstStyle/>
                    <a:p>
                      <a:pPr algn="ctr"/>
                      <a:r>
                        <a:rPr lang="en-US" sz="1600" dirty="0">
                          <a:solidFill>
                            <a:schemeClr val="tx1">
                              <a:lumMod val="95000"/>
                              <a:lumOff val="5000"/>
                            </a:schemeClr>
                          </a:solidFill>
                        </a:rPr>
                        <a:t>DROP</a:t>
                      </a:r>
                      <a:endParaRPr lang="en-IN" sz="1600" dirty="0">
                        <a:solidFill>
                          <a:schemeClr val="tx1">
                            <a:lumMod val="95000"/>
                            <a:lumOff val="5000"/>
                          </a:schemeClr>
                        </a:solidFill>
                      </a:endParaRPr>
                    </a:p>
                  </a:txBody>
                  <a:tcPr>
                    <a:solidFill>
                      <a:schemeClr val="accent2">
                        <a:lumMod val="60000"/>
                        <a:lumOff val="40000"/>
                      </a:schemeClr>
                    </a:solidFill>
                  </a:tcPr>
                </a:tc>
                <a:tc>
                  <a:txBody>
                    <a:bodyPr/>
                    <a:lstStyle/>
                    <a:p>
                      <a:r>
                        <a:rPr lang="en-IN" sz="1600" b="0" i="0" kern="1200" dirty="0">
                          <a:solidFill>
                            <a:schemeClr val="dk1"/>
                          </a:solidFill>
                          <a:effectLst/>
                          <a:latin typeface="+mn-lt"/>
                          <a:ea typeface="+mn-ea"/>
                          <a:cs typeface="+mn-cs"/>
                        </a:rPr>
                        <a:t>Delete a database object.</a:t>
                      </a:r>
                      <a:endParaRPr lang="en-IN" sz="1600" dirty="0"/>
                    </a:p>
                  </a:txBody>
                  <a:tcPr/>
                </a:tc>
                <a:extLst>
                  <a:ext uri="{0D108BD9-81ED-4DB2-BD59-A6C34878D82A}">
                    <a16:rowId xmlns:a16="http://schemas.microsoft.com/office/drawing/2014/main" val="3829244299"/>
                  </a:ext>
                </a:extLst>
              </a:tr>
              <a:tr h="429595">
                <a:tc>
                  <a:txBody>
                    <a:bodyPr/>
                    <a:lstStyle/>
                    <a:p>
                      <a:pPr algn="ctr"/>
                      <a:r>
                        <a:rPr lang="en-US" sz="1600" dirty="0">
                          <a:solidFill>
                            <a:schemeClr val="tx1">
                              <a:lumMod val="95000"/>
                              <a:lumOff val="5000"/>
                            </a:schemeClr>
                          </a:solidFill>
                        </a:rPr>
                        <a:t>JOIN</a:t>
                      </a:r>
                      <a:endParaRPr lang="en-IN" sz="1600" dirty="0">
                        <a:solidFill>
                          <a:schemeClr val="tx1">
                            <a:lumMod val="95000"/>
                            <a:lumOff val="5000"/>
                          </a:schemeClr>
                        </a:solidFill>
                      </a:endParaRPr>
                    </a:p>
                  </a:txBody>
                  <a:tcPr>
                    <a:solidFill>
                      <a:schemeClr val="accent2">
                        <a:lumMod val="60000"/>
                        <a:lumOff val="40000"/>
                      </a:schemeClr>
                    </a:solidFill>
                  </a:tcPr>
                </a:tc>
                <a:tc>
                  <a:txBody>
                    <a:bodyPr/>
                    <a:lstStyle/>
                    <a:p>
                      <a:r>
                        <a:rPr lang="en-US" sz="1600" b="0" i="0" kern="1200" dirty="0">
                          <a:solidFill>
                            <a:srgbClr val="FF0000"/>
                          </a:solidFill>
                          <a:effectLst/>
                          <a:latin typeface="+mn-lt"/>
                          <a:ea typeface="+mn-ea"/>
                          <a:cs typeface="+mn-cs"/>
                        </a:rPr>
                        <a:t>Combine data </a:t>
                      </a:r>
                      <a:r>
                        <a:rPr lang="en-US" sz="1600" b="0" i="0" kern="1200" dirty="0">
                          <a:solidFill>
                            <a:schemeClr val="dk1"/>
                          </a:solidFill>
                          <a:effectLst/>
                          <a:latin typeface="+mn-lt"/>
                          <a:ea typeface="+mn-ea"/>
                          <a:cs typeface="+mn-cs"/>
                        </a:rPr>
                        <a:t>from </a:t>
                      </a:r>
                      <a:r>
                        <a:rPr lang="en-US" sz="1600" b="0" i="0" kern="1200" dirty="0">
                          <a:solidFill>
                            <a:srgbClr val="FF0000"/>
                          </a:solidFill>
                          <a:effectLst/>
                          <a:latin typeface="+mn-lt"/>
                          <a:ea typeface="+mn-ea"/>
                          <a:cs typeface="+mn-cs"/>
                        </a:rPr>
                        <a:t>multiple tables </a:t>
                      </a:r>
                      <a:r>
                        <a:rPr lang="en-US" sz="1600" b="0" i="0" kern="1200" dirty="0">
                          <a:solidFill>
                            <a:schemeClr val="dk1"/>
                          </a:solidFill>
                          <a:effectLst/>
                          <a:latin typeface="+mn-lt"/>
                          <a:ea typeface="+mn-ea"/>
                          <a:cs typeface="+mn-cs"/>
                        </a:rPr>
                        <a:t>based on related columns.</a:t>
                      </a:r>
                      <a:endParaRPr lang="en-IN" sz="1600" dirty="0"/>
                    </a:p>
                  </a:txBody>
                  <a:tcPr/>
                </a:tc>
                <a:extLst>
                  <a:ext uri="{0D108BD9-81ED-4DB2-BD59-A6C34878D82A}">
                    <a16:rowId xmlns:a16="http://schemas.microsoft.com/office/drawing/2014/main" val="3874225209"/>
                  </a:ext>
                </a:extLst>
              </a:tr>
              <a:tr h="304687">
                <a:tc>
                  <a:txBody>
                    <a:bodyPr/>
                    <a:lstStyle/>
                    <a:p>
                      <a:pPr algn="ctr"/>
                      <a:r>
                        <a:rPr lang="en-US" sz="1600" dirty="0">
                          <a:solidFill>
                            <a:schemeClr val="tx1">
                              <a:lumMod val="95000"/>
                              <a:lumOff val="5000"/>
                            </a:schemeClr>
                          </a:solidFill>
                        </a:rPr>
                        <a:t>WHERE</a:t>
                      </a:r>
                      <a:endParaRPr lang="en-IN" sz="1600" dirty="0">
                        <a:solidFill>
                          <a:schemeClr val="tx1">
                            <a:lumMod val="95000"/>
                            <a:lumOff val="5000"/>
                          </a:schemeClr>
                        </a:solidFill>
                      </a:endParaRPr>
                    </a:p>
                  </a:txBody>
                  <a:tcPr>
                    <a:solidFill>
                      <a:schemeClr val="accent2">
                        <a:lumMod val="60000"/>
                        <a:lumOff val="40000"/>
                      </a:schemeClr>
                    </a:solidFill>
                  </a:tcPr>
                </a:tc>
                <a:tc>
                  <a:txBody>
                    <a:bodyPr/>
                    <a:lstStyle/>
                    <a:p>
                      <a:r>
                        <a:rPr lang="en-US" sz="1600" b="0" i="0" kern="1200" dirty="0">
                          <a:solidFill>
                            <a:srgbClr val="FF0000"/>
                          </a:solidFill>
                          <a:effectLst/>
                          <a:latin typeface="+mn-lt"/>
                          <a:ea typeface="+mn-ea"/>
                          <a:cs typeface="+mn-cs"/>
                        </a:rPr>
                        <a:t>Filter data </a:t>
                      </a:r>
                      <a:r>
                        <a:rPr lang="en-US" sz="1600" b="0" i="0" kern="1200" dirty="0">
                          <a:solidFill>
                            <a:schemeClr val="dk1"/>
                          </a:solidFill>
                          <a:effectLst/>
                          <a:latin typeface="+mn-lt"/>
                          <a:ea typeface="+mn-ea"/>
                          <a:cs typeface="+mn-cs"/>
                        </a:rPr>
                        <a:t>based on query conditions.</a:t>
                      </a:r>
                      <a:endParaRPr lang="en-IN" sz="1600" dirty="0"/>
                    </a:p>
                  </a:txBody>
                  <a:tcPr/>
                </a:tc>
                <a:extLst>
                  <a:ext uri="{0D108BD9-81ED-4DB2-BD59-A6C34878D82A}">
                    <a16:rowId xmlns:a16="http://schemas.microsoft.com/office/drawing/2014/main" val="2585501544"/>
                  </a:ext>
                </a:extLst>
              </a:tr>
              <a:tr h="355044">
                <a:tc>
                  <a:txBody>
                    <a:bodyPr/>
                    <a:lstStyle/>
                    <a:p>
                      <a:pPr algn="ctr"/>
                      <a:r>
                        <a:rPr lang="en-US" sz="1600" dirty="0">
                          <a:solidFill>
                            <a:schemeClr val="tx1">
                              <a:lumMod val="95000"/>
                              <a:lumOff val="5000"/>
                            </a:schemeClr>
                          </a:solidFill>
                        </a:rPr>
                        <a:t>GROUP BY</a:t>
                      </a:r>
                      <a:endParaRPr lang="en-IN" sz="1600" dirty="0">
                        <a:solidFill>
                          <a:schemeClr val="tx1">
                            <a:lumMod val="95000"/>
                            <a:lumOff val="5000"/>
                          </a:schemeClr>
                        </a:solidFill>
                      </a:endParaRPr>
                    </a:p>
                  </a:txBody>
                  <a:tcPr>
                    <a:solidFill>
                      <a:schemeClr val="accent2">
                        <a:lumMod val="60000"/>
                        <a:lumOff val="40000"/>
                      </a:schemeClr>
                    </a:solidFill>
                  </a:tcPr>
                </a:tc>
                <a:tc>
                  <a:txBody>
                    <a:bodyPr/>
                    <a:lstStyle/>
                    <a:p>
                      <a:r>
                        <a:rPr lang="en-US" sz="1600" b="0" i="0" kern="1200" dirty="0">
                          <a:solidFill>
                            <a:schemeClr val="dk1"/>
                          </a:solidFill>
                          <a:effectLst/>
                          <a:latin typeface="+mn-lt"/>
                          <a:ea typeface="+mn-ea"/>
                          <a:cs typeface="+mn-cs"/>
                        </a:rPr>
                        <a:t>Group data based on specified columns, often used with aggregate functions.</a:t>
                      </a:r>
                      <a:endParaRPr lang="en-IN" sz="1600" dirty="0"/>
                    </a:p>
                  </a:txBody>
                  <a:tcPr/>
                </a:tc>
                <a:extLst>
                  <a:ext uri="{0D108BD9-81ED-4DB2-BD59-A6C34878D82A}">
                    <a16:rowId xmlns:a16="http://schemas.microsoft.com/office/drawing/2014/main" val="2800132883"/>
                  </a:ext>
                </a:extLst>
              </a:tr>
              <a:tr h="304687">
                <a:tc>
                  <a:txBody>
                    <a:bodyPr/>
                    <a:lstStyle/>
                    <a:p>
                      <a:pPr algn="ctr"/>
                      <a:r>
                        <a:rPr lang="en-IN" sz="1600" b="0" i="0" kern="1200" dirty="0">
                          <a:solidFill>
                            <a:schemeClr val="tx1">
                              <a:lumMod val="95000"/>
                              <a:lumOff val="5000"/>
                            </a:schemeClr>
                          </a:solidFill>
                          <a:effectLst/>
                          <a:latin typeface="+mn-lt"/>
                          <a:ea typeface="+mn-ea"/>
                          <a:cs typeface="+mn-cs"/>
                        </a:rPr>
                        <a:t>ORDER BY</a:t>
                      </a:r>
                      <a:endParaRPr lang="en-IN" sz="1600" dirty="0">
                        <a:solidFill>
                          <a:schemeClr val="tx1">
                            <a:lumMod val="95000"/>
                            <a:lumOff val="5000"/>
                          </a:schemeClr>
                        </a:solidFill>
                      </a:endParaRPr>
                    </a:p>
                  </a:txBody>
                  <a:tcPr>
                    <a:solidFill>
                      <a:schemeClr val="accent2">
                        <a:lumMod val="60000"/>
                        <a:lumOff val="40000"/>
                      </a:schemeClr>
                    </a:solidFill>
                  </a:tcPr>
                </a:tc>
                <a:tc>
                  <a:txBody>
                    <a:bodyPr/>
                    <a:lstStyle/>
                    <a:p>
                      <a:r>
                        <a:rPr lang="en-US" sz="1600" b="0" i="0" kern="1200" dirty="0">
                          <a:solidFill>
                            <a:srgbClr val="FF0000"/>
                          </a:solidFill>
                          <a:effectLst/>
                          <a:latin typeface="+mn-lt"/>
                          <a:ea typeface="+mn-ea"/>
                          <a:cs typeface="+mn-cs"/>
                        </a:rPr>
                        <a:t>Sort query </a:t>
                      </a:r>
                      <a:r>
                        <a:rPr lang="en-US" sz="1600" b="0" i="0" kern="1200" dirty="0">
                          <a:solidFill>
                            <a:schemeClr val="dk1"/>
                          </a:solidFill>
                          <a:effectLst/>
                          <a:latin typeface="+mn-lt"/>
                          <a:ea typeface="+mn-ea"/>
                          <a:cs typeface="+mn-cs"/>
                        </a:rPr>
                        <a:t>results by one or more columns.</a:t>
                      </a:r>
                      <a:endParaRPr lang="en-IN" sz="1600" dirty="0"/>
                    </a:p>
                  </a:txBody>
                  <a:tcPr/>
                </a:tc>
                <a:extLst>
                  <a:ext uri="{0D108BD9-81ED-4DB2-BD59-A6C34878D82A}">
                    <a16:rowId xmlns:a16="http://schemas.microsoft.com/office/drawing/2014/main" val="2595655762"/>
                  </a:ext>
                </a:extLst>
              </a:tr>
            </a:tbl>
          </a:graphicData>
        </a:graphic>
      </p:graphicFrame>
    </p:spTree>
    <p:extLst>
      <p:ext uri="{BB962C8B-B14F-4D97-AF65-F5344CB8AC3E}">
        <p14:creationId xmlns:p14="http://schemas.microsoft.com/office/powerpoint/2010/main" val="316814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87DE-7C7C-51DF-CE92-2DD1FD2510F4}"/>
              </a:ext>
            </a:extLst>
          </p:cNvPr>
          <p:cNvSpPr>
            <a:spLocks noGrp="1"/>
          </p:cNvSpPr>
          <p:nvPr>
            <p:ph type="title"/>
          </p:nvPr>
        </p:nvSpPr>
        <p:spPr>
          <a:xfrm>
            <a:off x="2231136" y="831028"/>
            <a:ext cx="7729728" cy="1188720"/>
          </a:xfrm>
        </p:spPr>
        <p:txBody>
          <a:bodyPr/>
          <a:lstStyle/>
          <a:p>
            <a:r>
              <a:rPr lang="en-US" i="0" dirty="0">
                <a:solidFill>
                  <a:srgbClr val="374151"/>
                </a:solidFill>
                <a:effectLst/>
              </a:rPr>
              <a:t>types of constraints in SQL</a:t>
            </a:r>
            <a:endParaRPr lang="en-IN" dirty="0"/>
          </a:p>
        </p:txBody>
      </p:sp>
      <p:sp>
        <p:nvSpPr>
          <p:cNvPr id="3" name="Content Placeholder 2">
            <a:extLst>
              <a:ext uri="{FF2B5EF4-FFF2-40B4-BE49-F238E27FC236}">
                <a16:creationId xmlns:a16="http://schemas.microsoft.com/office/drawing/2014/main" id="{20F8E146-B928-D26E-C5C6-45F80E04C21F}"/>
              </a:ext>
            </a:extLst>
          </p:cNvPr>
          <p:cNvSpPr>
            <a:spLocks noGrp="1"/>
          </p:cNvSpPr>
          <p:nvPr>
            <p:ph idx="1"/>
          </p:nvPr>
        </p:nvSpPr>
        <p:spPr/>
        <p:txBody>
          <a:bodyPr/>
          <a:lstStyle/>
          <a:p>
            <a:pPr marL="0" indent="0">
              <a:buNone/>
            </a:pPr>
            <a:r>
              <a:rPr lang="en-US" dirty="0"/>
              <a:t>	-</a:t>
            </a:r>
          </a:p>
          <a:p>
            <a:endParaRPr lang="en-IN" dirty="0"/>
          </a:p>
        </p:txBody>
      </p:sp>
      <p:graphicFrame>
        <p:nvGraphicFramePr>
          <p:cNvPr id="5" name="Table 4">
            <a:extLst>
              <a:ext uri="{FF2B5EF4-FFF2-40B4-BE49-F238E27FC236}">
                <a16:creationId xmlns:a16="http://schemas.microsoft.com/office/drawing/2014/main" id="{F7973171-3A98-875D-E026-9D494ED0F825}"/>
              </a:ext>
            </a:extLst>
          </p:cNvPr>
          <p:cNvGraphicFramePr>
            <a:graphicFrameLocks noGrp="1"/>
          </p:cNvGraphicFramePr>
          <p:nvPr>
            <p:extLst>
              <p:ext uri="{D42A27DB-BD31-4B8C-83A1-F6EECF244321}">
                <p14:modId xmlns:p14="http://schemas.microsoft.com/office/powerpoint/2010/main" val="2759161466"/>
              </p:ext>
            </p:extLst>
          </p:nvPr>
        </p:nvGraphicFramePr>
        <p:xfrm>
          <a:off x="2231136" y="2638044"/>
          <a:ext cx="7729728" cy="3256878"/>
        </p:xfrm>
        <a:graphic>
          <a:graphicData uri="http://schemas.openxmlformats.org/drawingml/2006/table">
            <a:tbl>
              <a:tblPr firstRow="1" bandRow="1">
                <a:tableStyleId>{21E4AEA4-8DFA-4A89-87EB-49C32662AFE0}</a:tableStyleId>
              </a:tblPr>
              <a:tblGrid>
                <a:gridCol w="3864864">
                  <a:extLst>
                    <a:ext uri="{9D8B030D-6E8A-4147-A177-3AD203B41FA5}">
                      <a16:colId xmlns:a16="http://schemas.microsoft.com/office/drawing/2014/main" val="2275809779"/>
                    </a:ext>
                  </a:extLst>
                </a:gridCol>
                <a:gridCol w="3864864">
                  <a:extLst>
                    <a:ext uri="{9D8B030D-6E8A-4147-A177-3AD203B41FA5}">
                      <a16:colId xmlns:a16="http://schemas.microsoft.com/office/drawing/2014/main" val="2996279643"/>
                    </a:ext>
                  </a:extLst>
                </a:gridCol>
              </a:tblGrid>
              <a:tr h="1519518">
                <a:tc>
                  <a:txBody>
                    <a:bodyPr/>
                    <a:lstStyle/>
                    <a:p>
                      <a:pPr algn="ctr"/>
                      <a:endParaRPr lang="en-IN" sz="1800" b="1" i="0" kern="1200" dirty="0">
                        <a:solidFill>
                          <a:schemeClr val="tx1"/>
                        </a:solidFill>
                        <a:effectLst/>
                        <a:latin typeface="+mn-lt"/>
                        <a:ea typeface="+mn-ea"/>
                        <a:cs typeface="+mn-cs"/>
                      </a:endParaRPr>
                    </a:p>
                    <a:p>
                      <a:pPr algn="ctr"/>
                      <a:endParaRPr lang="en-IN" sz="1800" b="1" i="0" kern="1200" dirty="0">
                        <a:solidFill>
                          <a:schemeClr val="tx1"/>
                        </a:solidFill>
                        <a:effectLst/>
                        <a:latin typeface="+mn-lt"/>
                        <a:ea typeface="+mn-ea"/>
                        <a:cs typeface="+mn-cs"/>
                      </a:endParaRPr>
                    </a:p>
                    <a:p>
                      <a:pPr algn="ctr"/>
                      <a:r>
                        <a:rPr lang="en-IN" sz="1800" b="0" i="0" kern="1200" dirty="0">
                          <a:solidFill>
                            <a:schemeClr val="tx1"/>
                          </a:solidFill>
                          <a:effectLst/>
                          <a:latin typeface="+mn-lt"/>
                          <a:ea typeface="+mn-ea"/>
                          <a:cs typeface="+mn-cs"/>
                        </a:rPr>
                        <a:t>NOT NULL Constraint</a:t>
                      </a:r>
                      <a:endParaRPr lang="en-IN" b="0" dirty="0">
                        <a:solidFill>
                          <a:schemeClr val="tx1"/>
                        </a:solidFill>
                      </a:endParaRPr>
                    </a:p>
                  </a:txBody>
                  <a:tcPr>
                    <a:solidFill>
                      <a:schemeClr val="accent2">
                        <a:lumMod val="40000"/>
                        <a:lumOff val="60000"/>
                      </a:schemeClr>
                    </a:solidFill>
                  </a:tcPr>
                </a:tc>
                <a:tc>
                  <a:txBody>
                    <a:bodyPr/>
                    <a:lstStyle/>
                    <a:p>
                      <a:pPr marL="285750" indent="-285750">
                        <a:buFont typeface="Wingdings" panose="05000000000000000000" pitchFamily="2" charset="2"/>
                        <a:buChar char="q"/>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q"/>
                      </a:pPr>
                      <a:r>
                        <a:rPr lang="en-US" sz="1800" b="0" i="0" kern="1200" dirty="0">
                          <a:solidFill>
                            <a:schemeClr val="tx1"/>
                          </a:solidFill>
                          <a:effectLst/>
                          <a:latin typeface="+mn-lt"/>
                          <a:ea typeface="+mn-ea"/>
                          <a:cs typeface="+mn-cs"/>
                        </a:rPr>
                        <a:t>Requires a column to have non-null values, </a:t>
                      </a:r>
                      <a:r>
                        <a:rPr lang="en-US" sz="1800" b="0" i="0" kern="1200" dirty="0">
                          <a:solidFill>
                            <a:srgbClr val="FF0000"/>
                          </a:solidFill>
                          <a:effectLst/>
                          <a:latin typeface="+mn-lt"/>
                          <a:ea typeface="+mn-ea"/>
                          <a:cs typeface="+mn-cs"/>
                        </a:rPr>
                        <a:t>ensuring data presence</a:t>
                      </a:r>
                      <a:r>
                        <a:rPr lang="en-US" sz="1800" b="0" i="0" kern="1200" dirty="0">
                          <a:solidFill>
                            <a:schemeClr val="tx1"/>
                          </a:solidFill>
                          <a:effectLst/>
                          <a:latin typeface="+mn-lt"/>
                          <a:ea typeface="+mn-ea"/>
                          <a:cs typeface="+mn-cs"/>
                        </a:rPr>
                        <a:t>.</a:t>
                      </a:r>
                      <a:endParaRPr lang="en-IN"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1332103509"/>
                  </a:ext>
                </a:extLst>
              </a:tr>
              <a:tr h="1519518">
                <a:tc>
                  <a:txBody>
                    <a:bodyPr/>
                    <a:lstStyle/>
                    <a:p>
                      <a:pPr marL="285750" indent="-285750">
                        <a:buFont typeface="Wingdings" panose="05000000000000000000" pitchFamily="2" charset="2"/>
                        <a:buChar char="q"/>
                      </a:pPr>
                      <a:endParaRPr lang="en-IN" sz="1800" b="1" i="0" kern="1200" dirty="0">
                        <a:solidFill>
                          <a:schemeClr val="dk1"/>
                        </a:solidFill>
                        <a:effectLst/>
                        <a:latin typeface="+mn-lt"/>
                        <a:ea typeface="+mn-ea"/>
                        <a:cs typeface="+mn-cs"/>
                      </a:endParaRPr>
                    </a:p>
                    <a:p>
                      <a:pPr marL="0" indent="0" algn="l">
                        <a:buFontTx/>
                        <a:buNone/>
                      </a:pPr>
                      <a:r>
                        <a:rPr lang="en-IN" sz="1800" b="0" i="0" kern="1200" dirty="0">
                          <a:solidFill>
                            <a:schemeClr val="dk1"/>
                          </a:solidFill>
                          <a:effectLst/>
                          <a:latin typeface="+mn-lt"/>
                          <a:ea typeface="+mn-ea"/>
                          <a:cs typeface="+mn-cs"/>
                        </a:rPr>
                        <a:t>           UNIQUE Constraint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           PRIMARY KEY Constraint</a:t>
                      </a:r>
                      <a:endParaRPr lang="en-I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           FOREIGN KEY Constraint</a:t>
                      </a:r>
                      <a:endParaRPr lang="en-I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           DEFAULT Constraint</a:t>
                      </a:r>
                      <a:endParaRPr lang="en-IN" b="0" dirty="0"/>
                    </a:p>
                    <a:p>
                      <a:endParaRPr lang="en-IN" dirty="0"/>
                    </a:p>
                  </a:txBody>
                  <a:tcPr>
                    <a:solidFill>
                      <a:schemeClr val="accent2">
                        <a:lumMod val="40000"/>
                        <a:lumOff val="60000"/>
                      </a:schemeClr>
                    </a:solidFill>
                  </a:tcPr>
                </a:tc>
                <a:tc>
                  <a:txBody>
                    <a:bodyPr/>
                    <a:lstStyle/>
                    <a:p>
                      <a:pPr marL="285750" indent="-285750">
                        <a:buFont typeface="Wingdings" panose="05000000000000000000" pitchFamily="2" charset="2"/>
                        <a:buChar char="q"/>
                      </a:pPr>
                      <a:endParaRPr lang="en-US" sz="1800" b="0" i="0" kern="1200" dirty="0">
                        <a:solidFill>
                          <a:schemeClr val="dk1"/>
                        </a:solidFill>
                        <a:effectLst/>
                        <a:latin typeface="+mn-lt"/>
                        <a:ea typeface="+mn-ea"/>
                        <a:cs typeface="+mn-cs"/>
                      </a:endParaRPr>
                    </a:p>
                    <a:p>
                      <a:pPr marL="285750" indent="-285750">
                        <a:buFont typeface="Wingdings" panose="05000000000000000000" pitchFamily="2" charset="2"/>
                        <a:buChar char="q"/>
                      </a:pPr>
                      <a:r>
                        <a:rPr lang="en-US" sz="1800" b="0" i="0" kern="1200" dirty="0">
                          <a:solidFill>
                            <a:schemeClr val="dk1"/>
                          </a:solidFill>
                          <a:effectLst/>
                          <a:latin typeface="+mn-lt"/>
                          <a:ea typeface="+mn-ea"/>
                          <a:cs typeface="+mn-cs"/>
                        </a:rPr>
                        <a:t>Enforce </a:t>
                      </a:r>
                      <a:r>
                        <a:rPr lang="en-US" sz="1800" b="0" i="0" kern="1200" dirty="0">
                          <a:solidFill>
                            <a:srgbClr val="FF0000"/>
                          </a:solidFill>
                          <a:effectLst/>
                          <a:latin typeface="+mn-lt"/>
                          <a:ea typeface="+mn-ea"/>
                          <a:cs typeface="+mn-cs"/>
                        </a:rPr>
                        <a:t>data uniqueness</a:t>
                      </a:r>
                      <a:r>
                        <a:rPr lang="en-US" sz="1800" b="0" i="0" kern="1200" dirty="0">
                          <a:solidFill>
                            <a:schemeClr val="dk1"/>
                          </a:solidFill>
                          <a:effectLst/>
                          <a:latin typeface="+mn-lt"/>
                          <a:ea typeface="+mn-ea"/>
                          <a:cs typeface="+mn-cs"/>
                        </a:rPr>
                        <a:t>, row identification, relationships, and default values.</a:t>
                      </a:r>
                      <a:endParaRPr lang="en-IN" dirty="0"/>
                    </a:p>
                  </a:txBody>
                  <a:tcPr>
                    <a:solidFill>
                      <a:schemeClr val="accent2">
                        <a:lumMod val="40000"/>
                        <a:lumOff val="60000"/>
                      </a:schemeClr>
                    </a:solidFill>
                  </a:tcPr>
                </a:tc>
                <a:extLst>
                  <a:ext uri="{0D108BD9-81ED-4DB2-BD59-A6C34878D82A}">
                    <a16:rowId xmlns:a16="http://schemas.microsoft.com/office/drawing/2014/main" val="3185334084"/>
                  </a:ext>
                </a:extLst>
              </a:tr>
            </a:tbl>
          </a:graphicData>
        </a:graphic>
      </p:graphicFrame>
    </p:spTree>
    <p:extLst>
      <p:ext uri="{BB962C8B-B14F-4D97-AF65-F5344CB8AC3E}">
        <p14:creationId xmlns:p14="http://schemas.microsoft.com/office/powerpoint/2010/main" val="2767066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83A1-1A27-B9EC-AB21-58B869E93635}"/>
              </a:ext>
            </a:extLst>
          </p:cNvPr>
          <p:cNvSpPr>
            <a:spLocks noGrp="1"/>
          </p:cNvSpPr>
          <p:nvPr>
            <p:ph type="title"/>
          </p:nvPr>
        </p:nvSpPr>
        <p:spPr>
          <a:xfrm>
            <a:off x="2088261" y="652750"/>
            <a:ext cx="7729728" cy="1188720"/>
          </a:xfrm>
        </p:spPr>
        <p:txBody>
          <a:bodyPr>
            <a:normAutofit/>
          </a:bodyPr>
          <a:lstStyle/>
          <a:p>
            <a:r>
              <a:rPr lang="en-US" dirty="0"/>
              <a:t>DISTINCT COMMANDS</a:t>
            </a:r>
            <a:endParaRPr lang="en-IN" dirty="0"/>
          </a:p>
        </p:txBody>
      </p:sp>
      <p:sp>
        <p:nvSpPr>
          <p:cNvPr id="10" name="Rectangle 9">
            <a:extLst>
              <a:ext uri="{FF2B5EF4-FFF2-40B4-BE49-F238E27FC236}">
                <a16:creationId xmlns:a16="http://schemas.microsoft.com/office/drawing/2014/main" id="{3A3684E4-73D7-AAD8-91FA-060A1789E2C9}"/>
              </a:ext>
            </a:extLst>
          </p:cNvPr>
          <p:cNvSpPr/>
          <p:nvPr/>
        </p:nvSpPr>
        <p:spPr>
          <a:xfrm>
            <a:off x="2628180" y="2651823"/>
            <a:ext cx="2562046" cy="7138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ALTER</a:t>
            </a:r>
            <a:endParaRPr lang="en-IN" dirty="0"/>
          </a:p>
        </p:txBody>
      </p:sp>
      <p:sp>
        <p:nvSpPr>
          <p:cNvPr id="11" name="Rectangle 10">
            <a:extLst>
              <a:ext uri="{FF2B5EF4-FFF2-40B4-BE49-F238E27FC236}">
                <a16:creationId xmlns:a16="http://schemas.microsoft.com/office/drawing/2014/main" id="{AB55AAB5-9DE6-FEF4-5D35-728C6F44CC23}"/>
              </a:ext>
            </a:extLst>
          </p:cNvPr>
          <p:cNvSpPr/>
          <p:nvPr/>
        </p:nvSpPr>
        <p:spPr>
          <a:xfrm>
            <a:off x="6783597" y="2651823"/>
            <a:ext cx="2562046" cy="7332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UPDATE</a:t>
            </a:r>
            <a:endParaRPr lang="en-IN" dirty="0"/>
          </a:p>
        </p:txBody>
      </p:sp>
      <p:sp>
        <p:nvSpPr>
          <p:cNvPr id="28" name="Rectangle: Diagonal Corners Rounded 27">
            <a:extLst>
              <a:ext uri="{FF2B5EF4-FFF2-40B4-BE49-F238E27FC236}">
                <a16:creationId xmlns:a16="http://schemas.microsoft.com/office/drawing/2014/main" id="{A55B4A7F-4ABB-E1FD-9C2B-C61CDABD989D}"/>
              </a:ext>
            </a:extLst>
          </p:cNvPr>
          <p:cNvSpPr/>
          <p:nvPr/>
        </p:nvSpPr>
        <p:spPr>
          <a:xfrm>
            <a:off x="1400175" y="3962400"/>
            <a:ext cx="9391650" cy="2400300"/>
          </a:xfrm>
          <a:prstGeom prst="round2DiagRect">
            <a:avLst/>
          </a:prstGeom>
          <a:solidFill>
            <a:schemeClr val="accent2">
              <a:lumMod val="60000"/>
              <a:lumOff val="40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600" b="1" i="0" dirty="0">
                <a:solidFill>
                  <a:srgbClr val="374151"/>
                </a:solidFill>
                <a:effectLst/>
              </a:rPr>
              <a:t>ALTER TABLE</a:t>
            </a:r>
            <a:r>
              <a:rPr lang="en-US" b="0" i="0" dirty="0">
                <a:solidFill>
                  <a:srgbClr val="374151"/>
                </a:solidFill>
                <a:effectLst/>
              </a:rPr>
              <a:t>: It is used to </a:t>
            </a:r>
            <a:r>
              <a:rPr lang="en-US" b="0" i="0" dirty="0">
                <a:solidFill>
                  <a:srgbClr val="FF0000"/>
                </a:solidFill>
                <a:effectLst/>
              </a:rPr>
              <a:t>modify the structure of an existing table</a:t>
            </a:r>
            <a:r>
              <a:rPr lang="en-US" b="0" i="0" dirty="0">
                <a:solidFill>
                  <a:srgbClr val="374151"/>
                </a:solidFill>
                <a:effectLst/>
              </a:rPr>
              <a:t>, such as adding, modifying, or dropping columns, constraints, or indexes.</a:t>
            </a:r>
          </a:p>
          <a:p>
            <a:pPr algn="l"/>
            <a:r>
              <a:rPr lang="en-US" sz="1600" b="1" i="0" dirty="0">
                <a:solidFill>
                  <a:srgbClr val="374151"/>
                </a:solidFill>
                <a:effectLst/>
              </a:rPr>
              <a:t>ALTER DATABASE</a:t>
            </a:r>
            <a:r>
              <a:rPr lang="en-US" sz="1600" b="0" i="0" dirty="0">
                <a:solidFill>
                  <a:srgbClr val="374151"/>
                </a:solidFill>
                <a:effectLst/>
              </a:rPr>
              <a:t>: </a:t>
            </a:r>
            <a:r>
              <a:rPr lang="en-US" b="0" i="0" dirty="0">
                <a:solidFill>
                  <a:srgbClr val="374151"/>
                </a:solidFill>
                <a:effectLst/>
              </a:rPr>
              <a:t>This command is used to </a:t>
            </a:r>
            <a:r>
              <a:rPr lang="en-US" b="0" i="0" dirty="0">
                <a:solidFill>
                  <a:srgbClr val="FF0000"/>
                </a:solidFill>
                <a:effectLst/>
              </a:rPr>
              <a:t>modify the properties and configuration of a database</a:t>
            </a:r>
            <a:r>
              <a:rPr lang="en-US" b="0" i="0" dirty="0">
                <a:solidFill>
                  <a:srgbClr val="374151"/>
                </a:solidFill>
                <a:effectLst/>
              </a:rPr>
              <a:t>, like changing collation, setting options, or renaming the database.</a:t>
            </a:r>
            <a:endParaRPr lang="en-US" b="1" dirty="0">
              <a:solidFill>
                <a:srgbClr val="374151"/>
              </a:solidFill>
            </a:endParaRPr>
          </a:p>
          <a:p>
            <a:pPr algn="l"/>
            <a:r>
              <a:rPr lang="en-US" sz="1600" b="1" i="0" dirty="0">
                <a:solidFill>
                  <a:schemeClr val="tx1"/>
                </a:solidFill>
                <a:effectLst/>
              </a:rPr>
              <a:t>UPDATE</a:t>
            </a:r>
            <a:r>
              <a:rPr lang="en-US" sz="1600" b="0" i="0" dirty="0">
                <a:solidFill>
                  <a:schemeClr val="tx1"/>
                </a:solidFill>
                <a:effectLst/>
              </a:rPr>
              <a:t>: </a:t>
            </a:r>
            <a:r>
              <a:rPr lang="en-US" b="0" i="0" dirty="0">
                <a:solidFill>
                  <a:srgbClr val="374151"/>
                </a:solidFill>
                <a:effectLst/>
              </a:rPr>
              <a:t>It is used to modify existing records in a table </a:t>
            </a:r>
            <a:r>
              <a:rPr lang="en-US" b="0" i="0" dirty="0">
                <a:solidFill>
                  <a:srgbClr val="FF0000"/>
                </a:solidFill>
                <a:effectLst/>
              </a:rPr>
              <a:t>by changing the values of one or more columns</a:t>
            </a:r>
            <a:r>
              <a:rPr lang="en-US" b="0" i="0" dirty="0">
                <a:solidFill>
                  <a:srgbClr val="374151"/>
                </a:solidFill>
                <a:effectLst/>
              </a:rPr>
              <a:t>. You can specify a condition to identify the rows to be updated.</a:t>
            </a:r>
            <a:endParaRPr lang="en-IN" dirty="0"/>
          </a:p>
        </p:txBody>
      </p:sp>
      <p:cxnSp>
        <p:nvCxnSpPr>
          <p:cNvPr id="41" name="Connector: Curved 40">
            <a:extLst>
              <a:ext uri="{FF2B5EF4-FFF2-40B4-BE49-F238E27FC236}">
                <a16:creationId xmlns:a16="http://schemas.microsoft.com/office/drawing/2014/main" id="{0899C833-FE33-01EA-DB0D-C080CDB03E8D}"/>
              </a:ext>
            </a:extLst>
          </p:cNvPr>
          <p:cNvCxnSpPr>
            <a:cxnSpLocks/>
            <a:stCxn id="10" idx="0"/>
            <a:endCxn id="2" idx="2"/>
          </p:cNvCxnSpPr>
          <p:nvPr/>
        </p:nvCxnSpPr>
        <p:spPr>
          <a:xfrm rot="5400000" flipH="1" flipV="1">
            <a:off x="4525988" y="1224686"/>
            <a:ext cx="810353" cy="2043922"/>
          </a:xfrm>
          <a:prstGeom prst="curvedConnector3">
            <a:avLst/>
          </a:prstGeom>
          <a:ln/>
        </p:spPr>
        <p:style>
          <a:lnRef idx="3">
            <a:schemeClr val="dk1"/>
          </a:lnRef>
          <a:fillRef idx="0">
            <a:schemeClr val="dk1"/>
          </a:fillRef>
          <a:effectRef idx="2">
            <a:schemeClr val="dk1"/>
          </a:effectRef>
          <a:fontRef idx="minor">
            <a:schemeClr val="tx1"/>
          </a:fontRef>
        </p:style>
      </p:cxnSp>
      <p:cxnSp>
        <p:nvCxnSpPr>
          <p:cNvPr id="44" name="Connector: Curved 43">
            <a:extLst>
              <a:ext uri="{FF2B5EF4-FFF2-40B4-BE49-F238E27FC236}">
                <a16:creationId xmlns:a16="http://schemas.microsoft.com/office/drawing/2014/main" id="{2872E476-930F-F873-6B2D-51116DBFE78F}"/>
              </a:ext>
            </a:extLst>
          </p:cNvPr>
          <p:cNvCxnSpPr>
            <a:cxnSpLocks/>
            <a:stCxn id="11" idx="0"/>
            <a:endCxn id="2" idx="2"/>
          </p:cNvCxnSpPr>
          <p:nvPr/>
        </p:nvCxnSpPr>
        <p:spPr>
          <a:xfrm rot="16200000" flipV="1">
            <a:off x="6603697" y="1190899"/>
            <a:ext cx="810353" cy="2111495"/>
          </a:xfrm>
          <a:prstGeom prst="curvedConnector3">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3372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F0D5-291F-7440-20E4-6CE67079479D}"/>
              </a:ext>
            </a:extLst>
          </p:cNvPr>
          <p:cNvSpPr>
            <a:spLocks noGrp="1"/>
          </p:cNvSpPr>
          <p:nvPr>
            <p:ph type="title"/>
          </p:nvPr>
        </p:nvSpPr>
        <p:spPr/>
        <p:txBody>
          <a:bodyPr/>
          <a:lstStyle/>
          <a:p>
            <a:r>
              <a:rPr lang="en-US" dirty="0"/>
              <a:t>DATA TYPES</a:t>
            </a:r>
            <a:endParaRPr lang="en-IN" dirty="0"/>
          </a:p>
        </p:txBody>
      </p:sp>
      <p:sp>
        <p:nvSpPr>
          <p:cNvPr id="3" name="Content Placeholder 2">
            <a:extLst>
              <a:ext uri="{FF2B5EF4-FFF2-40B4-BE49-F238E27FC236}">
                <a16:creationId xmlns:a16="http://schemas.microsoft.com/office/drawing/2014/main" id="{16F37AE2-02D9-3B6C-B7F7-8FAD37895CDA}"/>
              </a:ext>
            </a:extLst>
          </p:cNvPr>
          <p:cNvSpPr>
            <a:spLocks noGrp="1"/>
          </p:cNvSpPr>
          <p:nvPr>
            <p:ph idx="1"/>
          </p:nvPr>
        </p:nvSpPr>
        <p:spPr>
          <a:xfrm>
            <a:off x="4870820" y="2863968"/>
            <a:ext cx="4299060" cy="3554083"/>
          </a:xfrm>
        </p:spPr>
        <p:txBody>
          <a:bodyPr/>
          <a:lstStyle/>
          <a:p>
            <a:pPr>
              <a:buFont typeface="Wingdings" panose="05000000000000000000" pitchFamily="2" charset="2"/>
              <a:buChar char="q"/>
            </a:pPr>
            <a:r>
              <a:rPr lang="en-IN" i="0" dirty="0">
                <a:effectLst/>
              </a:rPr>
              <a:t>Numeric Data Types</a:t>
            </a:r>
          </a:p>
          <a:p>
            <a:pPr>
              <a:buFont typeface="Wingdings" panose="05000000000000000000" pitchFamily="2" charset="2"/>
              <a:buChar char="q"/>
            </a:pPr>
            <a:r>
              <a:rPr lang="en-US" i="0" dirty="0">
                <a:effectLst/>
              </a:rPr>
              <a:t>Date and Time Data Types</a:t>
            </a:r>
            <a:endParaRPr lang="en-IN" dirty="0"/>
          </a:p>
          <a:p>
            <a:pPr>
              <a:buFont typeface="Wingdings" panose="05000000000000000000" pitchFamily="2" charset="2"/>
              <a:buChar char="q"/>
            </a:pPr>
            <a:r>
              <a:rPr lang="en-IN" i="0" dirty="0">
                <a:effectLst/>
              </a:rPr>
              <a:t>String Data Types</a:t>
            </a:r>
          </a:p>
          <a:p>
            <a:pPr>
              <a:buFont typeface="Wingdings" panose="05000000000000000000" pitchFamily="2" charset="2"/>
              <a:buChar char="q"/>
            </a:pPr>
            <a:r>
              <a:rPr lang="en-IN" i="0" dirty="0">
                <a:effectLst/>
              </a:rPr>
              <a:t>Binary Data Types</a:t>
            </a:r>
            <a:endParaRPr lang="en-IN" dirty="0"/>
          </a:p>
          <a:p>
            <a:pPr>
              <a:buFont typeface="Wingdings" panose="05000000000000000000" pitchFamily="2" charset="2"/>
              <a:buChar char="q"/>
            </a:pPr>
            <a:r>
              <a:rPr lang="en-IN" i="0" dirty="0">
                <a:effectLst/>
              </a:rPr>
              <a:t>Spatial Data Types</a:t>
            </a:r>
          </a:p>
          <a:p>
            <a:pPr>
              <a:buFont typeface="Wingdings" panose="05000000000000000000" pitchFamily="2" charset="2"/>
              <a:buChar char="q"/>
            </a:pPr>
            <a:r>
              <a:rPr lang="en-IN" i="0" dirty="0">
                <a:effectLst/>
              </a:rPr>
              <a:t>JSON Data Type</a:t>
            </a:r>
            <a:endParaRPr lang="en-IN" dirty="0"/>
          </a:p>
          <a:p>
            <a:pPr>
              <a:buFont typeface="Wingdings" panose="05000000000000000000" pitchFamily="2" charset="2"/>
              <a:buChar char="q"/>
            </a:pPr>
            <a:r>
              <a:rPr lang="en-IN" i="0" dirty="0">
                <a:effectLst/>
              </a:rPr>
              <a:t>Enumerated Types</a:t>
            </a:r>
            <a:endParaRPr lang="en-IN" dirty="0"/>
          </a:p>
        </p:txBody>
      </p:sp>
    </p:spTree>
    <p:extLst>
      <p:ext uri="{BB962C8B-B14F-4D97-AF65-F5344CB8AC3E}">
        <p14:creationId xmlns:p14="http://schemas.microsoft.com/office/powerpoint/2010/main" val="122722095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382</TotalTime>
  <Words>1135</Words>
  <Application>Microsoft Office PowerPoint</Application>
  <PresentationFormat>Widescreen</PresentationFormat>
  <Paragraphs>221</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Gill Sans MT</vt:lpstr>
      <vt:lpstr>Söhne</vt:lpstr>
      <vt:lpstr>Wingdings</vt:lpstr>
      <vt:lpstr>Parcel</vt:lpstr>
      <vt:lpstr>Structured Query Language</vt:lpstr>
      <vt:lpstr>OVERVIEW</vt:lpstr>
      <vt:lpstr>INTRODUCTION</vt:lpstr>
      <vt:lpstr>BASIC SQL</vt:lpstr>
      <vt:lpstr>DEFINITION</vt:lpstr>
      <vt:lpstr>SQL commands and operations</vt:lpstr>
      <vt:lpstr>types of constraints in SQL</vt:lpstr>
      <vt:lpstr>DISTINCT COMMANDS</vt:lpstr>
      <vt:lpstr>DATA TYPES</vt:lpstr>
      <vt:lpstr>Numeric DATA TYPES</vt:lpstr>
      <vt:lpstr>Date and Time DATA TYPES</vt:lpstr>
      <vt:lpstr>String DATA TYPES</vt:lpstr>
      <vt:lpstr>Binary DATA TYPES</vt:lpstr>
      <vt:lpstr>Spatial DATA TYPES</vt:lpstr>
      <vt:lpstr>JSON DATA TYPES</vt:lpstr>
      <vt:lpstr>Enumerated TYPES</vt:lpstr>
      <vt:lpstr>TABLE CREATION</vt:lpstr>
      <vt:lpstr>SELECT</vt:lpstr>
      <vt:lpstr>INSERT</vt:lpstr>
      <vt:lpstr>DISTINCT</vt:lpstr>
      <vt:lpstr>ORDER BY</vt:lpstr>
      <vt:lpstr>ORDER BY ASCENDING</vt:lpstr>
      <vt:lpstr>ORDER BY DESCENDING</vt:lpstr>
      <vt:lpstr>WHERE</vt:lpstr>
      <vt:lpstr>DELETE</vt:lpstr>
      <vt:lpstr>ALTER</vt:lpstr>
      <vt:lpstr>LENGTH</vt:lpstr>
      <vt:lpstr>LIKE</vt:lpstr>
      <vt:lpstr>TIMESTAMPDIFF</vt:lpstr>
      <vt:lpstr>GROUP BY</vt:lpstr>
      <vt:lpstr>COUNT</vt:lpstr>
      <vt:lpstr>CALCULATE FUNCTION</vt:lpstr>
      <vt:lpstr>AS-YEAR-AVG</vt:lpstr>
      <vt:lpstr>SUM</vt:lpstr>
      <vt:lpstr>MAX</vt:lpstr>
      <vt:lpstr>MIN</vt:lpstr>
      <vt:lpstr>TYPES OF JOINS</vt:lpstr>
      <vt:lpstr>INNER JOIN</vt:lpstr>
      <vt:lpstr>RIGHT JOIN</vt:lpstr>
      <vt:lpstr>LEFT JOIN</vt:lpstr>
      <vt:lpstr>FULL JOIN</vt:lpstr>
      <vt:lpstr>SUMMARY</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dc:title>
  <dc:creator>ABHISHEK GURU</dc:creator>
  <cp:lastModifiedBy>ABHISHEK GURU</cp:lastModifiedBy>
  <cp:revision>11</cp:revision>
  <dcterms:created xsi:type="dcterms:W3CDTF">2023-10-22T04:17:40Z</dcterms:created>
  <dcterms:modified xsi:type="dcterms:W3CDTF">2024-07-31T06:41:17Z</dcterms:modified>
</cp:coreProperties>
</file>