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FBE512A-0AB9-48F2-9904-770AC0058C0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8375871-4623-470C-B633-4F976BC2D4E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BA4AF45-CC4A-4F5B-999D-4C13CBC04261}"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9F66576-4AA5-4F78-9025-54394719A5F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8340E6B-D43B-4413-909A-20E76557770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8A0CA1C-E1DE-4DF7-A462-2228586383F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E80441F-42F3-491C-9C51-019117F21C6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DE1602A-96C2-4D49-9447-118B3722802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C3594EF-5614-4D5D-A3AB-8BDADD69EF9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4582924-6201-4C8D-A036-CA2E8346D4F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0AAEFF3-7A36-4CDE-AFD1-3C81DF1AB91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9F61FD4-2807-43EF-9E5B-CF7F0905531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77BDE8D-B3DF-4EE5-A39A-F8BDE58291A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CEB3CBC-083D-4BC8-9B70-6A9F77EE398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B4235B3-F868-4465-9468-9FE317F8542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172327B-5EAA-4D18-A32B-135367FE83AB}"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552F672-C119-4250-884F-7EA4D1E91B76}"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475B6C8-86D8-49FF-A853-1B98A612C3E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1B1014C-B660-404F-9C80-D4DC271D8AB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041A046-7C8C-419E-89D6-B2BF0C61DA1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F1BD1D2-2D87-46C1-8478-23F2D62F5B8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CFB30ED-46C4-48CD-A130-6227989846E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2ED0ADF-BF4E-4F63-BBAF-A5960A691B1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pl-PL"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pl-PL"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120BB2A-48D9-48C8-BD7E-EAC595EA857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pl-PL" sz="6000" spc="-1" strike="noStrike">
                <a:solidFill>
                  <a:srgbClr val="000000"/>
                </a:solidFill>
                <a:latin typeface="Calibri Light"/>
              </a:rPr>
              <a:t>Kliknij, aby edytować styl</a:t>
            </a:r>
            <a:endParaRPr b="0" lang="pl-PL"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pl-PL" sz="1200" spc="-1" strike="noStrike">
                <a:solidFill>
                  <a:srgbClr val="8b8b8b"/>
                </a:solidFill>
                <a:latin typeface="Calibri"/>
              </a:defRPr>
            </a:lvl1pPr>
          </a:lstStyle>
          <a:p>
            <a:pPr>
              <a:lnSpc>
                <a:spcPct val="100000"/>
              </a:lnSpc>
              <a:buNone/>
            </a:pPr>
            <a:r>
              <a:rPr b="0" lang="pl-PL"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pl-PL" sz="1200" spc="-1" strike="noStrike">
                <a:solidFill>
                  <a:srgbClr val="8b8b8b"/>
                </a:solidFill>
                <a:latin typeface="Calibri"/>
              </a:defRPr>
            </a:lvl1pPr>
          </a:lstStyle>
          <a:p>
            <a:pPr algn="r">
              <a:lnSpc>
                <a:spcPct val="100000"/>
              </a:lnSpc>
              <a:buNone/>
            </a:pPr>
            <a:fld id="{3AB2D01B-7787-41FE-A596-EE3C91E40AF1}" type="slidenum">
              <a:rPr b="0" lang="pl-PL"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pl-PL" sz="2800" spc="-1" strike="noStrike">
                <a:solidFill>
                  <a:srgbClr val="000000"/>
                </a:solidFill>
                <a:latin typeface="Calibri"/>
              </a:rPr>
              <a:t>Click to edit the outline text format</a:t>
            </a:r>
            <a:endParaRPr b="0" lang="pl-PL"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pl-PL" sz="2000" spc="-1" strike="noStrike">
                <a:solidFill>
                  <a:srgbClr val="000000"/>
                </a:solidFill>
                <a:latin typeface="Calibri"/>
              </a:rPr>
              <a:t>Second Outline Level</a:t>
            </a:r>
            <a:endParaRPr b="0" lang="pl-PL"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pl-PL" sz="1800" spc="-1" strike="noStrike">
                <a:solidFill>
                  <a:srgbClr val="000000"/>
                </a:solidFill>
                <a:latin typeface="Calibri"/>
              </a:rPr>
              <a:t>Third Outline Level</a:t>
            </a:r>
            <a:endParaRPr b="0" lang="pl-PL"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pl-PL" sz="1800" spc="-1" strike="noStrike">
                <a:solidFill>
                  <a:srgbClr val="000000"/>
                </a:solidFill>
                <a:latin typeface="Calibri"/>
              </a:rPr>
              <a:t>Fourth Outline Level</a:t>
            </a:r>
            <a:endParaRPr b="0" lang="pl-PL"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pl-PL" sz="2000" spc="-1" strike="noStrike">
                <a:solidFill>
                  <a:srgbClr val="000000"/>
                </a:solidFill>
                <a:latin typeface="Calibri"/>
              </a:rPr>
              <a:t>Fifth Outline Level</a:t>
            </a:r>
            <a:endParaRPr b="0" lang="pl-PL"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pl-PL" sz="2000" spc="-1" strike="noStrike">
                <a:solidFill>
                  <a:srgbClr val="000000"/>
                </a:solidFill>
                <a:latin typeface="Calibri"/>
              </a:rPr>
              <a:t>Sixth Outline Level</a:t>
            </a:r>
            <a:endParaRPr b="0" lang="pl-PL"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pl-PL" sz="2000" spc="-1" strike="noStrike">
                <a:solidFill>
                  <a:srgbClr val="000000"/>
                </a:solidFill>
                <a:latin typeface="Calibri"/>
              </a:rPr>
              <a:t>Seventh Outline Level</a:t>
            </a:r>
            <a:endParaRPr b="0" lang="pl-PL"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Kliknij, aby edytować styl</a:t>
            </a:r>
            <a:endParaRPr b="0" lang="pl-PL"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pl-PL" sz="2800" spc="-1" strike="noStrike">
                <a:solidFill>
                  <a:srgbClr val="000000"/>
                </a:solidFill>
                <a:latin typeface="Calibri"/>
              </a:rPr>
              <a:t>Kliknij, aby edytować style wzorca tekstu</a:t>
            </a:r>
            <a:endParaRPr b="0" lang="pl-PL"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pl-PL" sz="2400" spc="-1" strike="noStrike">
                <a:solidFill>
                  <a:srgbClr val="000000"/>
                </a:solidFill>
                <a:latin typeface="Calibri"/>
              </a:rPr>
              <a:t>Drugi poziom</a:t>
            </a:r>
            <a:endParaRPr b="0" lang="pl-PL"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pl-PL" sz="2000" spc="-1" strike="noStrike">
                <a:solidFill>
                  <a:srgbClr val="000000"/>
                </a:solidFill>
                <a:latin typeface="Calibri"/>
              </a:rPr>
              <a:t>Trzeci poziom</a:t>
            </a:r>
            <a:endParaRPr b="0" lang="pl-PL"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pl-PL" sz="1800" spc="-1" strike="noStrike">
                <a:solidFill>
                  <a:srgbClr val="000000"/>
                </a:solidFill>
                <a:latin typeface="Calibri"/>
              </a:rPr>
              <a:t>Czwarty poziom</a:t>
            </a:r>
            <a:endParaRPr b="0" lang="pl-PL"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pl-PL" sz="1800" spc="-1" strike="noStrike">
                <a:solidFill>
                  <a:srgbClr val="000000"/>
                </a:solidFill>
                <a:latin typeface="Calibri"/>
              </a:rPr>
              <a:t>Piąty poziom</a:t>
            </a:r>
            <a:endParaRPr b="0" lang="pl-PL"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pl-PL" sz="1200" spc="-1" strike="noStrike">
                <a:solidFill>
                  <a:srgbClr val="8b8b8b"/>
                </a:solidFill>
                <a:latin typeface="Calibri"/>
              </a:defRPr>
            </a:lvl1pPr>
          </a:lstStyle>
          <a:p>
            <a:pPr>
              <a:lnSpc>
                <a:spcPct val="100000"/>
              </a:lnSpc>
              <a:buNone/>
            </a:pPr>
            <a:r>
              <a:rPr b="0" lang="pl-PL"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pl-PL" sz="1200" spc="-1" strike="noStrike">
                <a:solidFill>
                  <a:srgbClr val="8b8b8b"/>
                </a:solidFill>
                <a:latin typeface="Calibri"/>
              </a:defRPr>
            </a:lvl1pPr>
          </a:lstStyle>
          <a:p>
            <a:pPr algn="r">
              <a:lnSpc>
                <a:spcPct val="100000"/>
              </a:lnSpc>
              <a:buNone/>
            </a:pPr>
            <a:fld id="{7A379CBA-FC06-4264-B60E-0BB7BCC8B3ED}" type="slidenum">
              <a:rPr b="0" lang="pl-PL"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rmAutofit/>
          </a:bodyPr>
          <a:p>
            <a:pPr algn="ctr">
              <a:lnSpc>
                <a:spcPct val="90000"/>
              </a:lnSpc>
              <a:buNone/>
            </a:pPr>
            <a:r>
              <a:rPr b="0" lang="pl-PL" sz="3200" spc="-1" strike="noStrike">
                <a:solidFill>
                  <a:srgbClr val="222222"/>
                </a:solidFill>
                <a:latin typeface="Arial"/>
                <a:ea typeface="Calibri"/>
              </a:rPr>
              <a:t>Introduction to Advanced Data Structures: Sets, Dictionaries, and Tuples</a:t>
            </a:r>
            <a:endParaRPr b="0" lang="pl-PL"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Dictionaries</a:t>
            </a:r>
            <a:endParaRPr b="0" lang="pl-PL" sz="4400" spc="-1" strike="noStrike">
              <a:solidFill>
                <a:srgbClr val="000000"/>
              </a:solidFill>
              <a:latin typeface="Calibri"/>
            </a:endParaRPr>
          </a:p>
        </p:txBody>
      </p:sp>
      <p:sp>
        <p:nvSpPr>
          <p:cNvPr id="99" name="PlaceHolder 2"/>
          <p:cNvSpPr>
            <a:spLocks noGrp="1"/>
          </p:cNvSpPr>
          <p:nvPr>
            <p:ph/>
          </p:nvPr>
        </p:nvSpPr>
        <p:spPr>
          <a:xfrm>
            <a:off x="838080" y="1842480"/>
            <a:ext cx="10515240" cy="4350960"/>
          </a:xfrm>
          <a:prstGeom prst="rect">
            <a:avLst/>
          </a:prstGeom>
          <a:noFill/>
          <a:ln w="0">
            <a:noFill/>
          </a:ln>
        </p:spPr>
        <p:txBody>
          <a:bodyPr anchor="t">
            <a:normAutofit/>
          </a:bodyPr>
          <a:p>
            <a:pPr>
              <a:lnSpc>
                <a:spcPct val="107000"/>
              </a:lnSpc>
              <a:spcBef>
                <a:spcPts val="1001"/>
              </a:spcBef>
              <a:spcAft>
                <a:spcPts val="799"/>
              </a:spcAft>
              <a:buNone/>
              <a:tabLst>
                <a:tab algn="l" pos="0"/>
              </a:tabLst>
            </a:pPr>
            <a:r>
              <a:rPr b="0" lang="pl-PL" sz="1800" spc="-1" strike="noStrike" u="sng">
                <a:solidFill>
                  <a:srgbClr val="000000"/>
                </a:solidFill>
                <a:uFillTx/>
                <a:latin typeface="Calibri"/>
                <a:ea typeface="Calibri"/>
              </a:rPr>
              <a:t>Operations and Manipulations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student_grades = {'Alice': 90, 'Bob': 85, 'Charlie': 78} student_grades_2 = {Sarah': 90, ‚Tom': 85}</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Merging dictionaries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all_grades = {** student_grades , ** student_grades_2 }</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print(all_grades )  # Output: {'Alice': 90, 'Bob’: 85, 'Charlie': 78, Sarah': 90, ‚Tom': 85}</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Return dictionary keys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print(list(all_grades.keys()) )  # Output: ['Alice, 'Bob’, 'Charlie’, Sarah’, ‚Tom’]</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90000"/>
              </a:lnSpc>
              <a:spcBef>
                <a:spcPts val="1001"/>
              </a:spcBef>
              <a:buNone/>
              <a:tabLst>
                <a:tab algn="l" pos="0"/>
              </a:tabLst>
            </a:pPr>
            <a:endParaRPr b="0" lang="pl-PL"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Tuples</a:t>
            </a:r>
            <a:endParaRPr b="0" lang="pl-PL" sz="4400" spc="-1" strike="noStrike">
              <a:solidFill>
                <a:srgbClr val="000000"/>
              </a:solidFill>
              <a:latin typeface="Calibri"/>
            </a:endParaRPr>
          </a:p>
        </p:txBody>
      </p:sp>
      <p:sp>
        <p:nvSpPr>
          <p:cNvPr id="101" name="PlaceHolder 2"/>
          <p:cNvSpPr>
            <a:spLocks noGrp="1"/>
          </p:cNvSpPr>
          <p:nvPr>
            <p:ph/>
          </p:nvPr>
        </p:nvSpPr>
        <p:spPr>
          <a:xfrm>
            <a:off x="838080" y="1825560"/>
            <a:ext cx="10515240" cy="4350960"/>
          </a:xfrm>
          <a:prstGeom prst="rect">
            <a:avLst/>
          </a:prstGeom>
          <a:noFill/>
          <a:ln w="0">
            <a:noFill/>
          </a:ln>
        </p:spPr>
        <p:txBody>
          <a:bodyPr anchor="t">
            <a:normAutofit/>
          </a:bodyPr>
          <a:p>
            <a:pPr>
              <a:lnSpc>
                <a:spcPct val="90000"/>
              </a:lnSpc>
              <a:spcBef>
                <a:spcPts val="1001"/>
              </a:spcBef>
              <a:buNone/>
              <a:tabLst>
                <a:tab algn="l" pos="0"/>
              </a:tabLst>
            </a:pPr>
            <a:r>
              <a:rPr b="0" lang="pl-PL" sz="1800" spc="-1" strike="noStrike">
                <a:solidFill>
                  <a:srgbClr val="222222"/>
                </a:solidFill>
                <a:latin typeface="Arial"/>
                <a:ea typeface="Calibri"/>
              </a:rPr>
              <a:t>Tuples, are similar to lists but with one crucial difference: tuples are immutable, meaning their elements cannot be changed once defined. Tuples are commonly used to group related data together, especially when you want to make sure the data remains constant.</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point_2d = (3, 5)</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Properties:</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Immutable: Once created, the elements in a tuple cannot be changed.</a:t>
            </a:r>
            <a:endParaRPr b="0" lang="pl-PL"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pl-PL" sz="1800" spc="-1" strike="noStrike">
                <a:solidFill>
                  <a:srgbClr val="000000"/>
                </a:solidFill>
                <a:latin typeface="Calibri"/>
                <a:ea typeface="Calibri"/>
              </a:rPr>
              <a:t>Heterogeneous: Tuples can contain elements of different data types</a:t>
            </a:r>
            <a:endParaRPr b="0" lang="pl-PL" sz="1800" spc="-1" strike="noStrike">
              <a:solidFill>
                <a:srgbClr val="000000"/>
              </a:solidFill>
              <a:latin typeface="Calibri"/>
            </a:endParaRPr>
          </a:p>
          <a:p>
            <a:pPr>
              <a:lnSpc>
                <a:spcPct val="90000"/>
              </a:lnSpc>
              <a:spcBef>
                <a:spcPts val="1001"/>
              </a:spcBef>
              <a:buNone/>
              <a:tabLst>
                <a:tab algn="l" pos="0"/>
              </a:tabLst>
            </a:pPr>
            <a:r>
              <a:rPr b="0" lang="pl-PL" sz="1800" spc="-1" strike="noStrike">
                <a:solidFill>
                  <a:srgbClr val="000000"/>
                </a:solidFill>
                <a:latin typeface="Calibri"/>
                <a:ea typeface="Calibri"/>
              </a:rPr>
              <a:t>Use cases:</a:t>
            </a:r>
            <a:endParaRPr b="0" lang="pl-PL"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pl-PL" sz="1800" spc="-1" strike="noStrike">
                <a:solidFill>
                  <a:srgbClr val="000000"/>
                </a:solidFill>
                <a:latin typeface="Calibri"/>
                <a:ea typeface="Calibri"/>
              </a:rPr>
              <a:t>Keeping data integrity</a:t>
            </a:r>
            <a:endParaRPr b="0" lang="pl-PL"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Tuples</a:t>
            </a:r>
            <a:endParaRPr b="0" lang="pl-PL" sz="4400" spc="-1" strike="noStrike">
              <a:solidFill>
                <a:srgbClr val="000000"/>
              </a:solidFill>
              <a:latin typeface="Calibri"/>
            </a:endParaRPr>
          </a:p>
        </p:txBody>
      </p:sp>
      <p:sp>
        <p:nvSpPr>
          <p:cNvPr id="103" name="PlaceHolder 2"/>
          <p:cNvSpPr>
            <a:spLocks noGrp="1"/>
          </p:cNvSpPr>
          <p:nvPr>
            <p:ph/>
          </p:nvPr>
        </p:nvSpPr>
        <p:spPr>
          <a:xfrm>
            <a:off x="838080" y="1825560"/>
            <a:ext cx="10515240" cy="4350960"/>
          </a:xfrm>
          <a:prstGeom prst="rect">
            <a:avLst/>
          </a:prstGeom>
          <a:noFill/>
          <a:ln w="0">
            <a:noFill/>
          </a:ln>
        </p:spPr>
        <p:txBody>
          <a:bodyPr anchor="t">
            <a:normAutofit/>
          </a:bodyPr>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point_2d = (3, 5)</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print("point_2d:", point_2d)</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222222"/>
              </a:buClr>
              <a:buFont typeface="Arial"/>
              <a:buChar char="•"/>
              <a:tabLst>
                <a:tab algn="l" pos="0"/>
              </a:tabLst>
            </a:pPr>
            <a:r>
              <a:rPr b="0" lang="pl-PL" sz="1800" spc="-1" strike="noStrike" u="sng">
                <a:solidFill>
                  <a:srgbClr val="222222"/>
                </a:solidFill>
                <a:uFillTx/>
                <a:latin typeface="Arial"/>
                <a:ea typeface="Calibri"/>
              </a:rPr>
              <a:t>Accessing values in a tuple</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print("x-coordinate:", point_2d[0])</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print("y-coordinate:", point_2d[1])</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222222"/>
              </a:buClr>
              <a:buFont typeface="Arial"/>
              <a:buChar char="•"/>
              <a:tabLst>
                <a:tab algn="l" pos="0"/>
              </a:tabLst>
            </a:pPr>
            <a:r>
              <a:rPr b="0" lang="pl-PL" sz="1800" spc="-1" strike="noStrike" u="sng">
                <a:solidFill>
                  <a:srgbClr val="222222"/>
                </a:solidFill>
                <a:uFillTx/>
                <a:latin typeface="Arial"/>
                <a:ea typeface="Calibri"/>
              </a:rPr>
              <a:t>Tuple unpacking</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x, y = point_2d</a:t>
            </a:r>
            <a:endParaRPr b="0" lang="pl-PL" sz="1800" spc="-1" strike="noStrike">
              <a:solidFill>
                <a:srgbClr val="000000"/>
              </a:solidFill>
              <a:latin typeface="Calibri"/>
            </a:endParaRPr>
          </a:p>
          <a:p>
            <a:pPr>
              <a:lnSpc>
                <a:spcPct val="90000"/>
              </a:lnSpc>
              <a:spcBef>
                <a:spcPts val="1001"/>
              </a:spcBef>
              <a:buNone/>
              <a:tabLst>
                <a:tab algn="l" pos="0"/>
              </a:tabLst>
            </a:pPr>
            <a:r>
              <a:rPr b="0" lang="pl-PL" sz="1800" spc="-1" strike="noStrike">
                <a:solidFill>
                  <a:srgbClr val="222222"/>
                </a:solidFill>
                <a:latin typeface="Arial"/>
                <a:ea typeface="Calibri"/>
              </a:rPr>
              <a:t>print("Unpacked x and y coordinates:", x, y)</a:t>
            </a:r>
            <a:endParaRPr b="0" lang="pl-PL"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Tuples</a:t>
            </a:r>
            <a:endParaRPr b="0" lang="pl-PL" sz="4400" spc="-1" strike="noStrike">
              <a:solidFill>
                <a:srgbClr val="000000"/>
              </a:solidFill>
              <a:latin typeface="Calibri"/>
            </a:endParaRPr>
          </a:p>
        </p:txBody>
      </p:sp>
      <p:sp>
        <p:nvSpPr>
          <p:cNvPr id="105" name="PlaceHolder 2"/>
          <p:cNvSpPr>
            <a:spLocks noGrp="1"/>
          </p:cNvSpPr>
          <p:nvPr>
            <p:ph/>
          </p:nvPr>
        </p:nvSpPr>
        <p:spPr>
          <a:xfrm>
            <a:off x="838080" y="1842480"/>
            <a:ext cx="10515240" cy="4350960"/>
          </a:xfrm>
          <a:prstGeom prst="rect">
            <a:avLst/>
          </a:prstGeom>
          <a:noFill/>
          <a:ln w="0">
            <a:noFill/>
          </a:ln>
        </p:spPr>
        <p:txBody>
          <a:bodyPr anchor="t">
            <a:normAutofit/>
          </a:bodyPr>
          <a:p>
            <a:pPr>
              <a:lnSpc>
                <a:spcPct val="107000"/>
              </a:lnSpc>
              <a:spcBef>
                <a:spcPts val="1001"/>
              </a:spcBef>
              <a:spcAft>
                <a:spcPts val="799"/>
              </a:spcAft>
              <a:buNone/>
              <a:tabLst>
                <a:tab algn="l" pos="0"/>
              </a:tabLst>
            </a:pPr>
            <a:r>
              <a:rPr b="0" lang="pl-PL" sz="1800" spc="-1" strike="noStrike" u="sng">
                <a:solidFill>
                  <a:srgbClr val="000000"/>
                </a:solidFill>
                <a:uFillTx/>
                <a:latin typeface="Calibri"/>
                <a:ea typeface="Calibri"/>
              </a:rPr>
              <a:t>Operations and Manipulations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tuple_a = (1, 2, 3)  </a:t>
            </a:r>
            <a:r>
              <a:rPr b="0" lang="pl-PL" sz="1800" spc="-1" strike="noStrike">
                <a:solidFill>
                  <a:srgbClr val="000000"/>
                </a:solidFill>
                <a:latin typeface="Calibri"/>
                <a:ea typeface="Calibri"/>
              </a:rPr>
              <a:t>	</a:t>
            </a:r>
            <a:r>
              <a:rPr b="0" lang="pl-PL" sz="1800" spc="-1" strike="noStrike">
                <a:solidFill>
                  <a:srgbClr val="000000"/>
                </a:solidFill>
                <a:latin typeface="Calibri"/>
                <a:ea typeface="Calibri"/>
              </a:rPr>
              <a:t>tuple_b = (4, 5, 6)</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Concatenating Tuples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result_tuple = tuple_a + tuple_b</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print(result_tuple)  # Output: (1, 2, 3, 4, 5, 6)</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Finding the Length of a Tuple</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length = len(result_tuple)</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print("Length of the tuple:", length)  # Output: 6</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90000"/>
              </a:lnSpc>
              <a:spcBef>
                <a:spcPts val="1001"/>
              </a:spcBef>
              <a:buNone/>
              <a:tabLst>
                <a:tab algn="l" pos="0"/>
              </a:tabLst>
            </a:pPr>
            <a:endParaRPr b="0" lang="pl-PL"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Practice</a:t>
            </a:r>
            <a:endParaRPr b="0" lang="pl-PL" sz="4400" spc="-1" strike="noStrike">
              <a:solidFill>
                <a:srgbClr val="000000"/>
              </a:solidFill>
              <a:latin typeface="Calibri"/>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anchor="t">
            <a:normAutofit fontScale="61000"/>
          </a:bodyPr>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two sets as input and returns their union.</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two dictionaries as input and merges them into a single dictionary.</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two tuples as input and returns their concatenation.</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two sets as input and returns their intersection.</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a dictionary and a key as input and checks if the key exists in the dictionary.</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a tuple as input and unpacks its elements into separate variables.</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a dictionary, a key, and a new value as input and updates the value associated with the key.</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two sets as input and returns their difference.</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a dictionary and a key as input and removes the key-value pair from the dictionary.</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a tuple as input and returns its length.</a:t>
            </a:r>
            <a:endParaRPr b="0" lang="pl-PL"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Homework</a:t>
            </a:r>
            <a:endParaRPr b="0" lang="pl-PL" sz="4400" spc="-1" strike="noStrike">
              <a:solidFill>
                <a:srgbClr val="000000"/>
              </a:solidFill>
              <a:latin typeface="Calibri"/>
            </a:endParaRPr>
          </a:p>
        </p:txBody>
      </p:sp>
      <p:sp>
        <p:nvSpPr>
          <p:cNvPr id="109" name="PlaceHolder 2"/>
          <p:cNvSpPr>
            <a:spLocks noGrp="1"/>
          </p:cNvSpPr>
          <p:nvPr>
            <p:ph/>
          </p:nvPr>
        </p:nvSpPr>
        <p:spPr>
          <a:xfrm>
            <a:off x="838080" y="1825560"/>
            <a:ext cx="5257440" cy="4350960"/>
          </a:xfrm>
          <a:prstGeom prst="rect">
            <a:avLst/>
          </a:prstGeom>
          <a:noFill/>
          <a:ln w="0">
            <a:noFill/>
          </a:ln>
        </p:spPr>
        <p:txBody>
          <a:bodyPr anchor="t">
            <a:normAutofit fontScale="43000"/>
          </a:bodyPr>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two sets as input and returns their symmetric difference.</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a dictionary as input and returns a list of its keys.</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a tuple and an element as input and returns the number of occurrences of the element in the tuple.</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two sets as input and checks if the first set is a subset of the second set.</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a dictionary as input and returns a list of its values.</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a tuple and an element as input and returns the index of the first occurrence of the element in the tuple.</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two sets as input and updates the first set with elements that are not present in the second set.</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a dictionary and a key as input and checks if the key exists in the dictionary.</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a tuple and two indices as input and returns a new tuple with elements between the given indices.</a:t>
            </a:r>
            <a:endParaRPr b="0" lang="pl-PL" sz="2800" spc="-1" strike="noStrike">
              <a:solidFill>
                <a:srgbClr val="000000"/>
              </a:solidFill>
              <a:latin typeface="Calibri"/>
            </a:endParaRPr>
          </a:p>
          <a:p>
            <a:pPr marL="514440" indent="-5144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Write a function that takes two sets as input and checks if the first set is a superset of the second set.</a:t>
            </a:r>
            <a:endParaRPr b="0" lang="pl-PL" sz="2800" spc="-1" strike="noStrike">
              <a:solidFill>
                <a:srgbClr val="000000"/>
              </a:solidFill>
              <a:latin typeface="Calibri"/>
            </a:endParaRPr>
          </a:p>
        </p:txBody>
      </p:sp>
      <p:sp>
        <p:nvSpPr>
          <p:cNvPr id="110" name="pole tekstowe 3"/>
          <p:cNvSpPr/>
          <p:nvPr/>
        </p:nvSpPr>
        <p:spPr>
          <a:xfrm>
            <a:off x="6095880" y="1821600"/>
            <a:ext cx="5542920" cy="4841640"/>
          </a:xfrm>
          <a:prstGeom prst="rect">
            <a:avLst/>
          </a:prstGeom>
          <a:noFill/>
          <a:ln w="0">
            <a:noFill/>
          </a:ln>
        </p:spPr>
        <p:style>
          <a:lnRef idx="0"/>
          <a:fillRef idx="0"/>
          <a:effectRef idx="0"/>
          <a:fontRef idx="minor"/>
        </p:style>
        <p:txBody>
          <a:bodyPr lIns="90000" rIns="90000" tIns="45000" bIns="45000" anchor="t">
            <a:spAutoFit/>
          </a:bodyPr>
          <a:p>
            <a:pPr marL="514440" indent="-514440">
              <a:lnSpc>
                <a:spcPct val="100000"/>
              </a:lnSpc>
              <a:buClr>
                <a:srgbClr val="000000"/>
              </a:buClr>
              <a:buFont typeface="Calibri Light"/>
              <a:buAutoNum type="arabicPeriod" startAt="11"/>
            </a:pPr>
            <a:r>
              <a:rPr b="0" lang="en-US" sz="1300" spc="-1" strike="noStrike">
                <a:solidFill>
                  <a:srgbClr val="000000"/>
                </a:solidFill>
                <a:latin typeface="Calibri"/>
              </a:rPr>
              <a:t>Write a function that takes a dictionary as input and returns its length (the number of key-value pairs).</a:t>
            </a:r>
            <a:endParaRPr b="0" lang="en-US" sz="1300" spc="-1" strike="noStrike">
              <a:latin typeface="Arial"/>
            </a:endParaRPr>
          </a:p>
          <a:p>
            <a:pPr marL="514440" indent="-514440">
              <a:lnSpc>
                <a:spcPct val="100000"/>
              </a:lnSpc>
              <a:buClr>
                <a:srgbClr val="000000"/>
              </a:buClr>
              <a:buFont typeface="Calibri Light"/>
              <a:buAutoNum type="arabicPeriod" startAt="11"/>
            </a:pPr>
            <a:r>
              <a:rPr b="0" lang="en-US" sz="1300" spc="-1" strike="noStrike">
                <a:solidFill>
                  <a:srgbClr val="000000"/>
                </a:solidFill>
                <a:latin typeface="Calibri"/>
              </a:rPr>
              <a:t>Write a function that takes a tuple as input and returns a new tuple with its elements reversed.</a:t>
            </a:r>
            <a:endParaRPr b="0" lang="en-US" sz="1300" spc="-1" strike="noStrike">
              <a:latin typeface="Arial"/>
            </a:endParaRPr>
          </a:p>
          <a:p>
            <a:pPr marL="514440" indent="-514440">
              <a:lnSpc>
                <a:spcPct val="100000"/>
              </a:lnSpc>
              <a:buClr>
                <a:srgbClr val="000000"/>
              </a:buClr>
              <a:buFont typeface="Calibri Light"/>
              <a:buAutoNum type="arabicPeriod" startAt="11"/>
            </a:pPr>
            <a:r>
              <a:rPr b="0" lang="en-US" sz="1300" spc="-1" strike="noStrike">
                <a:solidFill>
                  <a:srgbClr val="000000"/>
                </a:solidFill>
                <a:latin typeface="Calibri"/>
              </a:rPr>
              <a:t>Write a function that takes two sets as input and updates the first set with elements that are also present in the second set.</a:t>
            </a:r>
            <a:endParaRPr b="0" lang="en-US" sz="1300" spc="-1" strike="noStrike">
              <a:latin typeface="Arial"/>
            </a:endParaRPr>
          </a:p>
          <a:p>
            <a:pPr marL="514440" indent="-514440">
              <a:lnSpc>
                <a:spcPct val="100000"/>
              </a:lnSpc>
              <a:buClr>
                <a:srgbClr val="000000"/>
              </a:buClr>
              <a:buFont typeface="Calibri Light"/>
              <a:buAutoNum type="arabicPeriod" startAt="11"/>
            </a:pPr>
            <a:r>
              <a:rPr b="0" lang="en-US" sz="1300" spc="-1" strike="noStrike">
                <a:solidFill>
                  <a:srgbClr val="000000"/>
                </a:solidFill>
                <a:latin typeface="Calibri"/>
              </a:rPr>
              <a:t>Write a function that takes two dictionaries as input and merges them into a single dictionary, with duplicate keys updating the values.</a:t>
            </a:r>
            <a:endParaRPr b="0" lang="en-US" sz="1300" spc="-1" strike="noStrike">
              <a:latin typeface="Arial"/>
            </a:endParaRPr>
          </a:p>
          <a:p>
            <a:pPr marL="514440" indent="-514440">
              <a:lnSpc>
                <a:spcPct val="100000"/>
              </a:lnSpc>
              <a:buClr>
                <a:srgbClr val="000000"/>
              </a:buClr>
              <a:buFont typeface="Calibri Light"/>
              <a:buAutoNum type="arabicPeriod" startAt="11"/>
            </a:pPr>
            <a:r>
              <a:rPr b="0" lang="en-US" sz="1300" spc="-1" strike="noStrike">
                <a:solidFill>
                  <a:srgbClr val="000000"/>
                </a:solidFill>
                <a:latin typeface="Calibri"/>
              </a:rPr>
              <a:t>Write a function that takes a tuple and an element as input and checks if the element is present in the tuple.</a:t>
            </a:r>
            <a:endParaRPr b="0" lang="en-US" sz="1300" spc="-1" strike="noStrike">
              <a:latin typeface="Arial"/>
            </a:endParaRPr>
          </a:p>
          <a:p>
            <a:pPr marL="514440" indent="-514440">
              <a:lnSpc>
                <a:spcPct val="100000"/>
              </a:lnSpc>
              <a:buClr>
                <a:srgbClr val="000000"/>
              </a:buClr>
              <a:buFont typeface="Calibri Light"/>
              <a:buAutoNum type="arabicPeriod" startAt="11"/>
            </a:pPr>
            <a:r>
              <a:rPr b="0" lang="en-US" sz="1300" spc="-1" strike="noStrike">
                <a:solidFill>
                  <a:srgbClr val="000000"/>
                </a:solidFill>
                <a:latin typeface="Calibri"/>
              </a:rPr>
              <a:t>Write a function that takes a set as input and clears all its elements, making it an empty set.</a:t>
            </a:r>
            <a:endParaRPr b="0" lang="en-US" sz="1300" spc="-1" strike="noStrike">
              <a:latin typeface="Arial"/>
            </a:endParaRPr>
          </a:p>
          <a:p>
            <a:pPr marL="514440" indent="-514440">
              <a:lnSpc>
                <a:spcPct val="100000"/>
              </a:lnSpc>
              <a:buClr>
                <a:srgbClr val="000000"/>
              </a:buClr>
              <a:buFont typeface="Calibri Light"/>
              <a:buAutoNum type="arabicPeriod" startAt="11"/>
            </a:pPr>
            <a:r>
              <a:rPr b="0" lang="en-US" sz="1300" spc="-1" strike="noStrike">
                <a:solidFill>
                  <a:srgbClr val="000000"/>
                </a:solidFill>
                <a:latin typeface="Calibri"/>
              </a:rPr>
              <a:t>Write a function that takes a dictionary and a key as input and removes the key-value pair from the dictionary.</a:t>
            </a:r>
            <a:endParaRPr b="0" lang="en-US" sz="1300" spc="-1" strike="noStrike">
              <a:latin typeface="Arial"/>
            </a:endParaRPr>
          </a:p>
          <a:p>
            <a:pPr marL="514440" indent="-514440">
              <a:lnSpc>
                <a:spcPct val="100000"/>
              </a:lnSpc>
              <a:buClr>
                <a:srgbClr val="000000"/>
              </a:buClr>
              <a:buFont typeface="Calibri Light"/>
              <a:buAutoNum type="arabicPeriod" startAt="11"/>
            </a:pPr>
            <a:r>
              <a:rPr b="0" lang="en-US" sz="1300" spc="-1" strike="noStrike">
                <a:solidFill>
                  <a:srgbClr val="000000"/>
                </a:solidFill>
                <a:latin typeface="Calibri"/>
              </a:rPr>
              <a:t>Write a function that takes a list as input and converts it into a tuple.</a:t>
            </a:r>
            <a:endParaRPr b="0" lang="en-US" sz="1300" spc="-1" strike="noStrike">
              <a:latin typeface="Arial"/>
            </a:endParaRPr>
          </a:p>
          <a:p>
            <a:pPr marL="514440" indent="-514440">
              <a:lnSpc>
                <a:spcPct val="100000"/>
              </a:lnSpc>
              <a:buClr>
                <a:srgbClr val="000000"/>
              </a:buClr>
              <a:buFont typeface="Calibri Light"/>
              <a:buAutoNum type="arabicPeriod" startAt="11"/>
            </a:pPr>
            <a:r>
              <a:rPr b="0" lang="en-US" sz="1300" spc="-1" strike="noStrike">
                <a:solidFill>
                  <a:srgbClr val="000000"/>
                </a:solidFill>
                <a:latin typeface="Calibri"/>
              </a:rPr>
              <a:t>Write a function that takes a set as input and creates a shallow copy of the set.</a:t>
            </a:r>
            <a:endParaRPr b="0" lang="en-US" sz="1300" spc="-1" strike="noStrike">
              <a:latin typeface="Arial"/>
            </a:endParaRPr>
          </a:p>
          <a:p>
            <a:pPr marL="514440" indent="-514440">
              <a:lnSpc>
                <a:spcPct val="100000"/>
              </a:lnSpc>
              <a:buClr>
                <a:srgbClr val="000000"/>
              </a:buClr>
              <a:buFont typeface="Calibri Light"/>
              <a:buAutoNum type="arabicPeriod" startAt="11"/>
            </a:pPr>
            <a:r>
              <a:rPr b="0" lang="en-US" sz="1300" spc="-1" strike="noStrike">
                <a:solidFill>
                  <a:srgbClr val="000000"/>
                </a:solidFill>
                <a:latin typeface="Calibri"/>
              </a:rPr>
              <a:t>Write a function that takes a dictionary and a key as input and removes the key-value pair from the dictionary, returning the value.</a:t>
            </a:r>
            <a:endParaRPr b="0" lang="en-US" sz="1300" spc="-1" strike="noStrike">
              <a:latin typeface="Arial"/>
            </a:endParaRPr>
          </a:p>
          <a:p>
            <a:pPr>
              <a:lnSpc>
                <a:spcPct val="100000"/>
              </a:lnSpc>
              <a:buNone/>
            </a:pP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pl-PL" sz="2800" spc="-1" strike="noStrike">
                <a:solidFill>
                  <a:srgbClr val="000000"/>
                </a:solidFill>
                <a:latin typeface="Calibri"/>
              </a:rPr>
              <a:t>Sets</a:t>
            </a:r>
            <a:endParaRPr b="0" lang="pl-PL"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pl-PL" sz="2800" spc="-1" strike="noStrike">
                <a:solidFill>
                  <a:srgbClr val="000000"/>
                </a:solidFill>
                <a:latin typeface="Calibri"/>
              </a:rPr>
              <a:t>Dictionaries</a:t>
            </a:r>
            <a:endParaRPr b="0" lang="pl-PL"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pl-PL" sz="2800" spc="-1" strike="noStrike">
                <a:solidFill>
                  <a:srgbClr val="000000"/>
                </a:solidFill>
                <a:latin typeface="Calibri"/>
              </a:rPr>
              <a:t>Tuples</a:t>
            </a:r>
            <a:endParaRPr b="0" lang="pl-PL"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Sets</a:t>
            </a:r>
            <a:endParaRPr b="0" lang="pl-PL" sz="4400" spc="-1" strike="noStrike">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rmAutofit/>
          </a:bodyPr>
          <a:p>
            <a:pPr>
              <a:lnSpc>
                <a:spcPct val="90000"/>
              </a:lnSpc>
              <a:spcBef>
                <a:spcPts val="1001"/>
              </a:spcBef>
              <a:buNone/>
              <a:tabLst>
                <a:tab algn="l" pos="0"/>
              </a:tabLst>
            </a:pPr>
            <a:r>
              <a:rPr b="0" lang="pl-PL" sz="1800" spc="-1" strike="noStrike">
                <a:solidFill>
                  <a:srgbClr val="222222"/>
                </a:solidFill>
                <a:latin typeface="Arial"/>
                <a:ea typeface="Calibri"/>
              </a:rPr>
              <a:t>A set is an unordered collection of unique elements. In Python, you can create a set using curly braces or the `set()` function. Sets are incredibly useful when you want to store unique items and perform various set operations.</a:t>
            </a:r>
            <a:endParaRPr b="0" lang="pl-PL" sz="1800" spc="-1" strike="noStrike">
              <a:solidFill>
                <a:srgbClr val="000000"/>
              </a:solidFill>
              <a:latin typeface="Calibri"/>
            </a:endParaRPr>
          </a:p>
          <a:p>
            <a:pPr>
              <a:lnSpc>
                <a:spcPct val="90000"/>
              </a:lnSpc>
              <a:spcBef>
                <a:spcPts val="1001"/>
              </a:spcBef>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set_a = {1, 2, 3, 4, 5}</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set_b = {3, 4, 5, 6, 7}</a:t>
            </a:r>
            <a:endParaRPr b="0" lang="pl-PL" sz="1800" spc="-1" strike="noStrike">
              <a:solidFill>
                <a:srgbClr val="000000"/>
              </a:solidFill>
              <a:latin typeface="Calibri"/>
            </a:endParaRPr>
          </a:p>
          <a:p>
            <a:pPr>
              <a:lnSpc>
                <a:spcPct val="90000"/>
              </a:lnSpc>
              <a:spcBef>
                <a:spcPts val="1001"/>
              </a:spcBef>
              <a:buNone/>
              <a:tabLst>
                <a:tab algn="l" pos="0"/>
              </a:tabLst>
            </a:pPr>
            <a:r>
              <a:rPr b="0" lang="pl-PL" sz="1800" spc="-1" strike="noStrike">
                <a:solidFill>
                  <a:srgbClr val="000000"/>
                </a:solidFill>
                <a:latin typeface="Calibri"/>
                <a:ea typeface="Calibri"/>
              </a:rPr>
              <a:t>Properties:</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Unordered: Sets have no defined order, so the elements are not indexed.</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Unique Elements: Sets automatically eliminate duplicate values, ensuring each element is unique.</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90000"/>
              </a:lnSpc>
              <a:spcBef>
                <a:spcPts val="1001"/>
              </a:spcBef>
              <a:buNone/>
              <a:tabLst>
                <a:tab algn="l" pos="0"/>
              </a:tabLst>
            </a:pPr>
            <a:endParaRPr b="0" lang="pl-PL"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Sets</a:t>
            </a:r>
            <a:endParaRPr b="0" lang="pl-PL" sz="4400" spc="-1" strike="noStrike">
              <a:solidFill>
                <a:srgbClr val="000000"/>
              </a:solidFill>
              <a:latin typeface="Calibri"/>
            </a:endParaRPr>
          </a:p>
        </p:txBody>
      </p:sp>
      <p:sp>
        <p:nvSpPr>
          <p:cNvPr id="87"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107000"/>
              </a:lnSpc>
              <a:spcBef>
                <a:spcPts val="1001"/>
              </a:spcBef>
              <a:spcAft>
                <a:spcPts val="799"/>
              </a:spcAft>
              <a:buNone/>
              <a:tabLst>
                <a:tab algn="l" pos="0"/>
              </a:tabLst>
            </a:pPr>
            <a:r>
              <a:rPr b="0" lang="pl-PL" sz="1800" spc="-1" strike="noStrike" u="sng">
                <a:solidFill>
                  <a:srgbClr val="222222"/>
                </a:solidFill>
                <a:uFillTx/>
                <a:latin typeface="Arial"/>
                <a:ea typeface="Calibri"/>
              </a:rPr>
              <a:t>Operations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set_a = {1, 2, 3, 4, 5}</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set_b = {3, 4, 5, 6, 7}</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222222"/>
              </a:buClr>
              <a:buFont typeface="Arial"/>
              <a:buChar char="•"/>
              <a:tabLst>
                <a:tab algn="l" pos="0"/>
              </a:tabLst>
            </a:pPr>
            <a:r>
              <a:rPr b="0" lang="pl-PL" sz="1800" spc="-1" strike="noStrike">
                <a:solidFill>
                  <a:srgbClr val="222222"/>
                </a:solidFill>
                <a:latin typeface="Arial"/>
                <a:ea typeface="Calibri"/>
              </a:rPr>
              <a:t>print("Union of set_a and set_b:", set_a.union(set_b))</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222222"/>
              </a:buClr>
              <a:buFont typeface="Arial"/>
              <a:buChar char="•"/>
              <a:tabLst>
                <a:tab algn="l" pos="0"/>
              </a:tabLst>
            </a:pPr>
            <a:r>
              <a:rPr b="0" lang="pl-PL" sz="1800" spc="-1" strike="noStrike">
                <a:solidFill>
                  <a:srgbClr val="222222"/>
                </a:solidFill>
                <a:latin typeface="Arial"/>
                <a:ea typeface="Calibri"/>
              </a:rPr>
              <a:t>print("Intersection of set_a and set_b:", set_a.intersection(set_b))</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222222"/>
              </a:buClr>
              <a:buFont typeface="Arial"/>
              <a:buChar char="•"/>
              <a:tabLst>
                <a:tab algn="l" pos="0"/>
              </a:tabLst>
            </a:pPr>
            <a:r>
              <a:rPr b="0" lang="pl-PL" sz="1800" spc="-1" strike="noStrike">
                <a:solidFill>
                  <a:srgbClr val="222222"/>
                </a:solidFill>
                <a:latin typeface="Arial"/>
                <a:ea typeface="Calibri"/>
              </a:rPr>
              <a:t>print("Difference between set_a and set_b:", set_a.difference(set_b))</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222222"/>
              </a:buClr>
              <a:buFont typeface="Arial"/>
              <a:buChar char="•"/>
              <a:tabLst>
                <a:tab algn="l" pos="0"/>
              </a:tabLst>
            </a:pPr>
            <a:r>
              <a:rPr b="0" lang="pl-PL" sz="1800" spc="-1" strike="noStrike">
                <a:solidFill>
                  <a:srgbClr val="222222"/>
                </a:solidFill>
                <a:latin typeface="Arial"/>
                <a:ea typeface="Calibri"/>
              </a:rPr>
              <a:t>print("Symmetric difference between set_a and set_b:", set_a.symmetric_difference(set_b))</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90000"/>
              </a:lnSpc>
              <a:spcBef>
                <a:spcPts val="1001"/>
              </a:spcBef>
              <a:buNone/>
              <a:tabLst>
                <a:tab algn="l" pos="0"/>
              </a:tabLst>
            </a:pPr>
            <a:endParaRPr b="0" lang="pl-PL"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Sets</a:t>
            </a:r>
            <a:endParaRPr b="0" lang="pl-PL" sz="4400" spc="-1" strike="noStrike">
              <a:solidFill>
                <a:srgbClr val="000000"/>
              </a:solidFill>
              <a:latin typeface="Calibri"/>
            </a:endParaRPr>
          </a:p>
        </p:txBody>
      </p:sp>
      <p:sp>
        <p:nvSpPr>
          <p:cNvPr id="89" name="PlaceHolder 2"/>
          <p:cNvSpPr>
            <a:spLocks noGrp="1"/>
          </p:cNvSpPr>
          <p:nvPr>
            <p:ph/>
          </p:nvPr>
        </p:nvSpPr>
        <p:spPr>
          <a:xfrm>
            <a:off x="838080" y="1825560"/>
            <a:ext cx="10515240" cy="4350960"/>
          </a:xfrm>
          <a:prstGeom prst="rect">
            <a:avLst/>
          </a:prstGeom>
          <a:noFill/>
          <a:ln w="0">
            <a:noFill/>
          </a:ln>
        </p:spPr>
        <p:txBody>
          <a:bodyPr anchor="t">
            <a:normAutofit/>
          </a:bodyPr>
          <a:p>
            <a:pPr>
              <a:lnSpc>
                <a:spcPct val="107000"/>
              </a:lnSpc>
              <a:spcBef>
                <a:spcPts val="1001"/>
              </a:spcBef>
              <a:spcAft>
                <a:spcPts val="799"/>
              </a:spcAft>
              <a:buNone/>
              <a:tabLst>
                <a:tab algn="l" pos="0"/>
              </a:tabLst>
            </a:pPr>
            <a:r>
              <a:rPr b="0" lang="pl-PL" sz="1800" spc="-1" strike="noStrike" u="sng">
                <a:solidFill>
                  <a:srgbClr val="222222"/>
                </a:solidFill>
                <a:uFillTx/>
                <a:latin typeface="Arial"/>
                <a:ea typeface="Calibri"/>
              </a:rPr>
              <a:t>Operations and manipulations</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Removing Duplicates: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my_list = [1, 2, 3, 3, 4, 5, 5, 6]</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unique_set = set(my_list)</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print(unique_set)  # Output: {1, 2, 3, 4, 5, 6}</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90000"/>
              </a:lnSpc>
              <a:spcBef>
                <a:spcPts val="1001"/>
              </a:spcBef>
              <a:buNone/>
              <a:tabLst>
                <a:tab algn="l" pos="0"/>
              </a:tabLst>
            </a:pPr>
            <a:endParaRPr b="0" lang="pl-PL"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Sets</a:t>
            </a:r>
            <a:endParaRPr b="0" lang="pl-PL" sz="4400" spc="-1" strike="noStrike">
              <a:solidFill>
                <a:srgbClr val="000000"/>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anchor="t">
            <a:normAutofit/>
          </a:bodyPr>
          <a:p>
            <a:pPr>
              <a:lnSpc>
                <a:spcPct val="107000"/>
              </a:lnSpc>
              <a:spcBef>
                <a:spcPts val="1001"/>
              </a:spcBef>
              <a:spcAft>
                <a:spcPts val="799"/>
              </a:spcAft>
              <a:buNone/>
              <a:tabLst>
                <a:tab algn="l" pos="0"/>
              </a:tabLst>
            </a:pPr>
            <a:r>
              <a:rPr b="0" lang="pl-PL" sz="1800" spc="-1" strike="noStrike" u="sng">
                <a:solidFill>
                  <a:srgbClr val="000000"/>
                </a:solidFill>
                <a:uFillTx/>
                <a:latin typeface="Calibri"/>
                <a:ea typeface="Calibri"/>
              </a:rPr>
              <a:t>Operations and Manipulations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my_set = set()</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Adding Elements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my_set.add(10). add(20)</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print(my_set)  # Output: {10}</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Removing Elements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my_set. remove(10)</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print(my_set)  # Output: {20}</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90000"/>
              </a:lnSpc>
              <a:spcBef>
                <a:spcPts val="1001"/>
              </a:spcBef>
              <a:buNone/>
              <a:tabLst>
                <a:tab algn="l" pos="0"/>
              </a:tabLst>
            </a:pPr>
            <a:endParaRPr b="0" lang="pl-PL"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Dictionaries</a:t>
            </a:r>
            <a:endParaRPr b="0" lang="pl-PL" sz="4400" spc="-1" strike="noStrike">
              <a:solidFill>
                <a:srgbClr val="000000"/>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anchor="t">
            <a:normAutofit/>
          </a:bodyPr>
          <a:p>
            <a:pPr>
              <a:lnSpc>
                <a:spcPct val="90000"/>
              </a:lnSpc>
              <a:spcBef>
                <a:spcPts val="1001"/>
              </a:spcBef>
              <a:buNone/>
              <a:tabLst>
                <a:tab algn="l" pos="0"/>
              </a:tabLst>
            </a:pPr>
            <a:r>
              <a:rPr b="0" lang="pl-PL" sz="1800" spc="-1" strike="noStrike">
                <a:solidFill>
                  <a:srgbClr val="222222"/>
                </a:solidFill>
                <a:latin typeface="Arial"/>
                <a:ea typeface="Calibri"/>
              </a:rPr>
              <a:t>Dictionaries are one of Python's most versatile data structures. Dictionaries are collections of key-value pairs, where each key maps to a specific value. You can think of a dictionary like an address book where names (keys) are associated with corresponding phone numbers (values).</a:t>
            </a:r>
            <a:endParaRPr b="0" lang="pl-PL" sz="1800" spc="-1" strike="noStrike">
              <a:solidFill>
                <a:srgbClr val="000000"/>
              </a:solidFill>
              <a:latin typeface="Calibri"/>
            </a:endParaRPr>
          </a:p>
          <a:p>
            <a:pPr>
              <a:lnSpc>
                <a:spcPct val="90000"/>
              </a:lnSpc>
              <a:spcBef>
                <a:spcPts val="1001"/>
              </a:spcBef>
              <a:buNone/>
              <a:tabLst>
                <a:tab algn="l" pos="0"/>
              </a:tabLst>
            </a:pPr>
            <a:r>
              <a:rPr b="0" lang="pl-PL" sz="1800" spc="-1" strike="noStrike">
                <a:solidFill>
                  <a:srgbClr val="222222"/>
                </a:solidFill>
                <a:latin typeface="Arial"/>
                <a:ea typeface="Calibri"/>
              </a:rPr>
              <a:t>student_grades = {'Alice': 90, 'Bob': 85, 'Charlie': 78, 'Diana': 92}</a:t>
            </a:r>
            <a:endParaRPr b="0" lang="pl-PL" sz="1800" spc="-1" strike="noStrike">
              <a:solidFill>
                <a:srgbClr val="000000"/>
              </a:solidFill>
              <a:latin typeface="Calibri"/>
            </a:endParaRPr>
          </a:p>
          <a:p>
            <a:pPr>
              <a:lnSpc>
                <a:spcPct val="90000"/>
              </a:lnSpc>
              <a:spcBef>
                <a:spcPts val="1001"/>
              </a:spcBef>
              <a:buNone/>
              <a:tabLst>
                <a:tab algn="l" pos="0"/>
              </a:tabLst>
            </a:pPr>
            <a:r>
              <a:rPr b="0" lang="pl-PL" sz="1800" spc="-1" strike="noStrike">
                <a:solidFill>
                  <a:srgbClr val="222222"/>
                </a:solidFill>
                <a:latin typeface="Arial"/>
                <a:ea typeface="Calibri"/>
              </a:rPr>
              <a:t>Properties:</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Key-Value Pairs: Each element in a dictionary is a key-value pair, where keys are unique identifiers for the associated values.</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Mutable: Dictionaries can be modified after creation, allowing updates and additions.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u="sng">
                <a:solidFill>
                  <a:srgbClr val="000000"/>
                </a:solidFill>
                <a:uFillTx/>
                <a:latin typeface="Calibri"/>
                <a:ea typeface="Calibri"/>
              </a:rPr>
              <a:t>Use Cases</a:t>
            </a:r>
            <a:r>
              <a:rPr b="0" lang="pl-PL" sz="1800" spc="-1" strike="noStrike">
                <a:solidFill>
                  <a:srgbClr val="000000"/>
                </a:solidFill>
                <a:latin typeface="Calibri"/>
                <a:ea typeface="Calibri"/>
              </a:rPr>
              <a:t>:</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Data organization</a:t>
            </a:r>
            <a:endParaRPr b="0" lang="pl-PL" sz="1800" spc="-1" strike="noStrike">
              <a:solidFill>
                <a:srgbClr val="000000"/>
              </a:solidFill>
              <a:latin typeface="Calibri"/>
            </a:endParaRPr>
          </a:p>
          <a:p>
            <a:pPr>
              <a:lnSpc>
                <a:spcPct val="90000"/>
              </a:lnSpc>
              <a:spcBef>
                <a:spcPts val="1001"/>
              </a:spcBef>
              <a:buNone/>
              <a:tabLst>
                <a:tab algn="l" pos="0"/>
              </a:tabLst>
            </a:pPr>
            <a:endParaRPr b="0" lang="pl-PL" sz="1800" spc="-1" strike="noStrike">
              <a:solidFill>
                <a:srgbClr val="000000"/>
              </a:solidFill>
              <a:latin typeface="Calibri"/>
            </a:endParaRPr>
          </a:p>
          <a:p>
            <a:pPr>
              <a:lnSpc>
                <a:spcPct val="90000"/>
              </a:lnSpc>
              <a:spcBef>
                <a:spcPts val="1001"/>
              </a:spcBef>
              <a:buNone/>
              <a:tabLst>
                <a:tab algn="l" pos="0"/>
              </a:tabLst>
            </a:pPr>
            <a:endParaRPr b="0" lang="pl-PL"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Dictionaries</a:t>
            </a:r>
            <a:endParaRPr b="0" lang="pl-PL" sz="4400" spc="-1" strike="noStrike">
              <a:solidFill>
                <a:srgbClr val="000000"/>
              </a:solidFill>
              <a:latin typeface="Calibri"/>
            </a:endParaRPr>
          </a:p>
        </p:txBody>
      </p:sp>
      <p:sp>
        <p:nvSpPr>
          <p:cNvPr id="95" name="PlaceHolder 2"/>
          <p:cNvSpPr>
            <a:spLocks noGrp="1"/>
          </p:cNvSpPr>
          <p:nvPr>
            <p:ph/>
          </p:nvPr>
        </p:nvSpPr>
        <p:spPr>
          <a:xfrm>
            <a:off x="838080" y="1825560"/>
            <a:ext cx="10515240" cy="4350960"/>
          </a:xfrm>
          <a:prstGeom prst="rect">
            <a:avLst/>
          </a:prstGeom>
          <a:noFill/>
          <a:ln w="0">
            <a:noFill/>
          </a:ln>
        </p:spPr>
        <p:txBody>
          <a:bodyPr anchor="t">
            <a:normAutofit fontScale="91000"/>
          </a:bodyPr>
          <a:p>
            <a:pPr>
              <a:lnSpc>
                <a:spcPct val="90000"/>
              </a:lnSpc>
              <a:spcBef>
                <a:spcPts val="1001"/>
              </a:spcBef>
              <a:buNone/>
              <a:tabLst>
                <a:tab algn="l" pos="0"/>
              </a:tabLst>
            </a:pPr>
            <a:r>
              <a:rPr b="0" lang="pl-PL" sz="1800" spc="-1" strike="noStrike" u="sng">
                <a:solidFill>
                  <a:srgbClr val="222222"/>
                </a:solidFill>
                <a:uFillTx/>
                <a:latin typeface="Arial"/>
                <a:ea typeface="Calibri"/>
              </a:rPr>
              <a:t>Operations:</a:t>
            </a:r>
            <a:endParaRPr b="0" lang="pl-PL" sz="1800" spc="-1" strike="noStrike">
              <a:solidFill>
                <a:srgbClr val="000000"/>
              </a:solidFill>
              <a:latin typeface="Calibri"/>
            </a:endParaRPr>
          </a:p>
          <a:p>
            <a:pPr>
              <a:lnSpc>
                <a:spcPct val="90000"/>
              </a:lnSpc>
              <a:spcBef>
                <a:spcPts val="1001"/>
              </a:spcBef>
              <a:buNone/>
              <a:tabLst>
                <a:tab algn="l" pos="0"/>
              </a:tabLst>
            </a:pPr>
            <a:r>
              <a:rPr b="0" lang="pl-PL" sz="1800" spc="-1" strike="noStrike">
                <a:solidFill>
                  <a:srgbClr val="222222"/>
                </a:solidFill>
                <a:latin typeface="Arial"/>
                <a:ea typeface="Calibri"/>
              </a:rPr>
              <a:t>student_grades = {'Alice': 90, 'Bob': 85, 'Charlie': 78, 'Diana': 92}</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222222"/>
              </a:buClr>
              <a:buFont typeface="Arial"/>
              <a:buChar char="•"/>
              <a:tabLst>
                <a:tab algn="l" pos="0"/>
              </a:tabLst>
            </a:pPr>
            <a:r>
              <a:rPr b="0" lang="pl-PL" sz="1800" spc="-1" strike="noStrike" u="sng">
                <a:solidFill>
                  <a:srgbClr val="222222"/>
                </a:solidFill>
                <a:uFillTx/>
                <a:latin typeface="Arial"/>
                <a:ea typeface="Calibri"/>
              </a:rPr>
              <a:t>Accessing values in a dictionary</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print("Bob's grade:", student_grades['Bob'])</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222222"/>
              </a:buClr>
              <a:buFont typeface="Arial"/>
              <a:buChar char="•"/>
              <a:tabLst>
                <a:tab algn="l" pos="0"/>
              </a:tabLst>
            </a:pPr>
            <a:r>
              <a:rPr b="0" lang="pl-PL" sz="1800" spc="-1" strike="noStrike" u="sng">
                <a:solidFill>
                  <a:srgbClr val="222222"/>
                </a:solidFill>
                <a:uFillTx/>
                <a:latin typeface="Arial"/>
                <a:ea typeface="Calibri"/>
              </a:rPr>
              <a:t>Adding a new entry to the dictionary</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student_grades['Eva'] = 87</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print("Updated student_grades:", student_grades)</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222222"/>
              </a:buClr>
              <a:buFont typeface="Arial"/>
              <a:buChar char="•"/>
              <a:tabLst>
                <a:tab algn="l" pos="0"/>
              </a:tabLst>
            </a:pPr>
            <a:r>
              <a:rPr b="0" lang="pl-PL" sz="1800" spc="-1" strike="noStrike" u="sng">
                <a:solidFill>
                  <a:srgbClr val="222222"/>
                </a:solidFill>
                <a:uFillTx/>
                <a:latin typeface="Arial"/>
                <a:ea typeface="Calibri"/>
              </a:rPr>
              <a:t>Iterating through a dictionary</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222222"/>
                </a:solidFill>
                <a:latin typeface="Arial"/>
                <a:ea typeface="Calibri"/>
              </a:rPr>
              <a:t>for name, grade in student_grades.items():</a:t>
            </a:r>
            <a:endParaRPr b="0" lang="pl-PL" sz="1800" spc="-1" strike="noStrike">
              <a:solidFill>
                <a:srgbClr val="000000"/>
              </a:solidFill>
              <a:latin typeface="Calibri"/>
            </a:endParaRPr>
          </a:p>
          <a:p>
            <a:pPr>
              <a:lnSpc>
                <a:spcPct val="90000"/>
              </a:lnSpc>
              <a:spcBef>
                <a:spcPts val="1001"/>
              </a:spcBef>
              <a:buNone/>
              <a:tabLst>
                <a:tab algn="l" pos="0"/>
              </a:tabLst>
            </a:pPr>
            <a:r>
              <a:rPr b="0" lang="pl-PL" sz="1800" spc="-1" strike="noStrike">
                <a:solidFill>
                  <a:srgbClr val="222222"/>
                </a:solidFill>
                <a:latin typeface="Arial"/>
                <a:ea typeface="Calibri"/>
              </a:rPr>
              <a:t>	</a:t>
            </a:r>
            <a:r>
              <a:rPr b="0" lang="pl-PL" sz="1800" spc="-1" strike="noStrike">
                <a:solidFill>
                  <a:srgbClr val="222222"/>
                </a:solidFill>
                <a:latin typeface="Arial"/>
                <a:ea typeface="Calibri"/>
              </a:rPr>
              <a:t>print(name, ":", grade)</a:t>
            </a:r>
            <a:endParaRPr b="0" lang="pl-PL"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pl-PL" sz="4400" spc="-1" strike="noStrike">
                <a:solidFill>
                  <a:srgbClr val="000000"/>
                </a:solidFill>
                <a:latin typeface="Calibri Light"/>
              </a:rPr>
              <a:t>Dictionaries</a:t>
            </a:r>
            <a:endParaRPr b="0" lang="pl-PL" sz="4400" spc="-1" strike="noStrike">
              <a:solidFill>
                <a:srgbClr val="000000"/>
              </a:solidFill>
              <a:latin typeface="Calibri"/>
            </a:endParaRPr>
          </a:p>
        </p:txBody>
      </p:sp>
      <p:sp>
        <p:nvSpPr>
          <p:cNvPr id="97" name="PlaceHolder 2"/>
          <p:cNvSpPr>
            <a:spLocks noGrp="1"/>
          </p:cNvSpPr>
          <p:nvPr>
            <p:ph/>
          </p:nvPr>
        </p:nvSpPr>
        <p:spPr>
          <a:xfrm>
            <a:off x="838080" y="1842480"/>
            <a:ext cx="10515240" cy="4350960"/>
          </a:xfrm>
          <a:prstGeom prst="rect">
            <a:avLst/>
          </a:prstGeom>
          <a:noFill/>
          <a:ln w="0">
            <a:noFill/>
          </a:ln>
        </p:spPr>
        <p:txBody>
          <a:bodyPr anchor="t">
            <a:normAutofit/>
          </a:bodyPr>
          <a:p>
            <a:pPr>
              <a:lnSpc>
                <a:spcPct val="107000"/>
              </a:lnSpc>
              <a:spcBef>
                <a:spcPts val="1001"/>
              </a:spcBef>
              <a:spcAft>
                <a:spcPts val="799"/>
              </a:spcAft>
              <a:buNone/>
              <a:tabLst>
                <a:tab algn="l" pos="0"/>
              </a:tabLst>
            </a:pPr>
            <a:r>
              <a:rPr b="0" lang="pl-PL" sz="1800" spc="-1" strike="noStrike" u="sng">
                <a:solidFill>
                  <a:srgbClr val="000000"/>
                </a:solidFill>
                <a:uFillTx/>
                <a:latin typeface="Calibri"/>
                <a:ea typeface="Calibri"/>
              </a:rPr>
              <a:t>Operations and Manipulations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student_grades = {'Alice': 90, 'Bob': 85, 'Charlie': 78}</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pl-PL" sz="1800" spc="-1" strike="noStrike">
                <a:solidFill>
                  <a:srgbClr val="000000"/>
                </a:solidFill>
                <a:latin typeface="Calibri"/>
                <a:ea typeface="Calibri"/>
              </a:rPr>
              <a:t>Adding Elements</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student_grades['Bob'] = 87</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print(student_grades)  # Output: {'Alice': 90, 'Bob': 87, 'Charlie': 78}</a:t>
            </a:r>
            <a:endParaRPr b="0" lang="pl-PL" sz="1800" spc="-1" strike="noStrike">
              <a:solidFill>
                <a:srgbClr val="000000"/>
              </a:solidFill>
              <a:latin typeface="Calibri"/>
            </a:endParaRPr>
          </a:p>
          <a:p>
            <a:pPr marL="228600" indent="-228600">
              <a:lnSpc>
                <a:spcPct val="107000"/>
              </a:lnSpc>
              <a:spcBef>
                <a:spcPts val="1001"/>
              </a:spcBef>
              <a:spcAft>
                <a:spcPts val="799"/>
              </a:spcAft>
              <a:buClr>
                <a:srgbClr val="000000"/>
              </a:buClr>
              <a:buFont typeface="Arial"/>
              <a:buChar char="•"/>
              <a:tabLst>
                <a:tab algn="l" pos="0"/>
              </a:tabLst>
            </a:pPr>
            <a:r>
              <a:rPr b="0" lang="en-US" sz="1800" spc="-1" strike="noStrike">
                <a:solidFill>
                  <a:srgbClr val="000000"/>
                </a:solidFill>
                <a:latin typeface="Calibri"/>
                <a:ea typeface="Calibri"/>
              </a:rPr>
              <a:t>Removing a key-value pair from the dictionary</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del student_grades['Alice'] </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r>
              <a:rPr b="0" lang="pl-PL" sz="1800" spc="-1" strike="noStrike">
                <a:solidFill>
                  <a:srgbClr val="000000"/>
                </a:solidFill>
                <a:latin typeface="Calibri"/>
                <a:ea typeface="Calibri"/>
              </a:rPr>
              <a:t>print(student_grades)  # Output: {'Bob': 87, 'Charlie': 78}</a:t>
            </a: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107000"/>
              </a:lnSpc>
              <a:spcBef>
                <a:spcPts val="1001"/>
              </a:spcBef>
              <a:spcAft>
                <a:spcPts val="799"/>
              </a:spcAft>
              <a:buNone/>
              <a:tabLst>
                <a:tab algn="l" pos="0"/>
              </a:tabLst>
            </a:pPr>
            <a:endParaRPr b="0" lang="pl-PL" sz="1800" spc="-1" strike="noStrike">
              <a:solidFill>
                <a:srgbClr val="000000"/>
              </a:solidFill>
              <a:latin typeface="Calibri"/>
            </a:endParaRPr>
          </a:p>
          <a:p>
            <a:pPr>
              <a:lnSpc>
                <a:spcPct val="90000"/>
              </a:lnSpc>
              <a:spcBef>
                <a:spcPts val="1001"/>
              </a:spcBef>
              <a:buNone/>
              <a:tabLst>
                <a:tab algn="l" pos="0"/>
              </a:tabLst>
            </a:pPr>
            <a:endParaRPr b="0" lang="pl-PL"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TotalTime>
  <Application>LibreOffice/7.3.7.2$Linux_X86_64 LibreOffice_project/30$Build-2</Application>
  <AppVersion>15.0000</AppVersion>
  <Words>1618</Words>
  <Paragraphs>140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2023-07-20T17:03:50Z</dcterms:created>
  <dc:creator>Kamil Hudaszek (161375)</dc:creator>
  <dc:description/>
  <dc:language>en-US</dc:language>
  <cp:lastModifiedBy>Kamil Hudaszek (161375)</cp:lastModifiedBy>
  <dcterms:modified xsi:type="dcterms:W3CDTF">2023-07-20T18:46:51Z</dcterms:modified>
  <cp:revision>5</cp:revision>
  <dc:subject/>
  <dc:title>Introduction to Advanced Data Structures: Sets, Dictionaries, and Tuples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Panoramiczny</vt:lpwstr>
  </property>
  <property fmtid="{D5CDD505-2E9C-101B-9397-08002B2CF9AE}" pid="3" name="Slides">
    <vt:i4>15</vt:i4>
  </property>
</Properties>
</file>