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11"/>
  </p:notesMasterIdLst>
  <p:sldIdLst>
    <p:sldId id="257" r:id="rId3"/>
    <p:sldId id="294" r:id="rId4"/>
    <p:sldId id="295" r:id="rId5"/>
    <p:sldId id="296" r:id="rId6"/>
    <p:sldId id="297" r:id="rId7"/>
    <p:sldId id="298" r:id="rId8"/>
    <p:sldId id="299" r:id="rId9"/>
    <p:sldId id="292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唐 泽" initials="唐" lastIdx="1" clrIdx="0">
    <p:extLst>
      <p:ext uri="{19B8F6BF-5375-455C-9EA6-DF929625EA0E}">
        <p15:presenceInfo xmlns:p15="http://schemas.microsoft.com/office/powerpoint/2012/main" userId="230d2f78d39e22e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3"/>
    <p:restoredTop sz="80092"/>
  </p:normalViewPr>
  <p:slideViewPr>
    <p:cSldViewPr snapToGrid="0" snapToObjects="1">
      <p:cViewPr varScale="1">
        <p:scale>
          <a:sx n="73" d="100"/>
          <a:sy n="73" d="100"/>
        </p:scale>
        <p:origin x="15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FA83E2-270D-2E45-BE64-98E7117AAE2D}" type="datetimeFigureOut">
              <a:t>2021/7/16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83451E-2CCF-CB40-B62B-5CCE14DFA75F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5990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90078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58658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4986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99707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44492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17052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25935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谢谢！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83451E-2CCF-CB40-B62B-5CCE14DFA75F}" type="slidenum"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4216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852671-6FEE-BC47-BDF9-990058EBC9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2C4E798-3FFC-BC4E-A38A-3F73865E39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411757-51FC-1B4F-8715-A0E1A0CAF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D4D5E-A8B3-C14D-B4FD-816127198871}" type="datetimeFigureOut">
              <a:t>2021/7/16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7A6F2F-DC5B-0949-957E-745B54A15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E22524-8813-8844-B8D8-94E35D735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CB1F1-64CD-4F44-B8F4-44FEAD58688F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3725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53A241-F037-DB48-B990-48BEDB96C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AABA942-6E33-2643-8C75-629263A0E9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2D3569-71D7-8D49-990A-5DD367A5B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D4D5E-A8B3-C14D-B4FD-816127198871}" type="datetimeFigureOut">
              <a:t>2021/7/16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009E44-A6B0-BF4B-8897-42BC6560D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384370-1411-D144-AF26-64CE76D46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CB1F1-64CD-4F44-B8F4-44FEAD58688F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6337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ED778F3-F0A5-154E-924B-A0AFA34CDB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D4FB389-133A-9A43-A55E-2BD1CAD461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59B073-66A4-F94A-9EC5-43B22F8BD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D4D5E-A8B3-C14D-B4FD-816127198871}" type="datetimeFigureOut">
              <a:t>2021/7/16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D7FC73-1C61-7D4E-A72B-5C6F95ED6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DDB41A-2915-A141-B5DC-50820B5A0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CB1F1-64CD-4F44-B8F4-44FEAD58688F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592942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35856525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57111921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831850" y="1709740"/>
            <a:ext cx="10515601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31850" y="4589464"/>
            <a:ext cx="10515601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82927385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29041113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839787" y="365127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39788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6172201" y="1681163"/>
            <a:ext cx="5183189" cy="823913"/>
          </a:xfrm>
          <a:prstGeom prst="rect">
            <a:avLst/>
          </a:prstGeom>
        </p:spPr>
        <p:txBody>
          <a:bodyPr anchor="b"/>
          <a:lstStyle/>
          <a:p>
            <a:pPr marL="0" lvl="0" indent="0">
              <a:buSzTx/>
              <a:buFontTx/>
              <a:buNone/>
              <a:defRPr sz="2400" b="1"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30918688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12343532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08116677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5183187" y="987427"/>
            <a:ext cx="6172201" cy="4873626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185" indent="-260985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lvl="0" indent="0">
              <a:buSzTx/>
              <a:buFontTx/>
              <a:buNone/>
              <a:defRPr sz="1600"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7096142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B0471-ADD4-6F49-8C8F-7DB28D174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7532F7-F601-004C-865C-8EC522A46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8CB68C-3AB7-AA48-94BA-36D7B2B1C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D4D5E-A8B3-C14D-B4FD-816127198871}" type="datetimeFigureOut">
              <a:t>2021/7/16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7ED541-73F4-EB45-BBFA-3A00D5E3A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53C785-BA2C-2D4D-A7B2-B8E0767E3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CB1F1-64CD-4F44-B8F4-44FEAD58688F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72393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83" name="图片占位符 2"/>
          <p:cNvSpPr>
            <a:spLocks noGrp="1"/>
          </p:cNvSpPr>
          <p:nvPr>
            <p:ph type="pic" sz="half" idx="13"/>
          </p:nvPr>
        </p:nvSpPr>
        <p:spPr>
          <a:xfrm>
            <a:off x="5183187" y="987427"/>
            <a:ext cx="6172201" cy="487362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r>
              <a:rPr lang="zh-CN" altLang="en-US"/>
              <a:t>单击图标添加图片</a:t>
            </a:r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93911334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3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90596793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8724900" y="365125"/>
            <a:ext cx="2628901" cy="581183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2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838200" y="365125"/>
            <a:ext cx="7734301" cy="58118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67065549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E2A8EA-B6DC-4D46-8FE7-128FE485E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8ACA20-9AF8-7F44-BEB1-2714A30B1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24837C-9905-8546-AE4B-5A2EE6377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D4D5E-A8B3-C14D-B4FD-816127198871}" type="datetimeFigureOut">
              <a:t>2021/7/16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7BA10A-7FF6-2546-975B-15C647401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630C18-08DA-0C48-ADE4-A85480675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CB1F1-64CD-4F44-B8F4-44FEAD58688F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9276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E0A400-CEEA-1448-9185-F569F0FF6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B83D21-6A27-AB4D-8E04-AA3B48E6C0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82C5829-38D8-6644-95F9-FA84141352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9356DA-3336-1643-B5B0-0178F56E7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D4D5E-A8B3-C14D-B4FD-816127198871}" type="datetimeFigureOut">
              <a:t>2021/7/16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064F2A-A9FF-5D4F-872E-24B8C637C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3211F8-B5DE-8247-B1AE-57FA6FD16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CB1F1-64CD-4F44-B8F4-44FEAD58688F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05626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DB085D-1826-E54D-B34C-F6ED32792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B30419-9F15-364D-B962-BBBE31F080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D176F54-9345-2A4D-8705-9A5A537A43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BEBB5D7-E14C-9040-8C89-2DDD2B32E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AEA103A-F22A-894D-8BD1-4C1F1D3BB5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DCA14BF-ADC8-684E-B427-28D4E44BA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D4D5E-A8B3-C14D-B4FD-816127198871}" type="datetimeFigureOut">
              <a:t>2021/7/16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259AFFF-4862-004E-A3DF-06260CD0E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F0A00CA-01D2-264A-817B-A648B8294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CB1F1-64CD-4F44-B8F4-44FEAD58688F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2308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A4EDD5-BF83-BD4F-8B36-6FEEC3E8D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DD0B001-3D76-8A47-8947-08710CB7D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D4D5E-A8B3-C14D-B4FD-816127198871}" type="datetimeFigureOut">
              <a:t>2021/7/16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A0B5690-4E93-E044-BB71-CE2A70605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F049F13-62BF-8E42-88B3-14F3AB543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CB1F1-64CD-4F44-B8F4-44FEAD58688F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7737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A2DD43C-5007-3F41-843D-E57D0F23F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D4D5E-A8B3-C14D-B4FD-816127198871}" type="datetimeFigureOut">
              <a:t>2021/7/16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CF4B007-AF78-524C-AADB-BEE6BA40E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92E7915-A441-FC44-858F-2CB72FDCC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CB1F1-64CD-4F44-B8F4-44FEAD58688F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7545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BBC55A-1B8C-4740-91C3-D2EBC7DCD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F356AD-12BD-7949-8979-F19D0A71F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A25BA05-2456-FB4D-B78B-3F86D3EA55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DED121-4594-4C4D-9EE1-4A29B3159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D4D5E-A8B3-C14D-B4FD-816127198871}" type="datetimeFigureOut">
              <a:t>2021/7/16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A57AF47-5A3B-EC4E-9C53-32980E71C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E1511F-7060-0D45-80E6-686D597F1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CB1F1-64CD-4F44-B8F4-44FEAD58688F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8547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EC8B2B-D2E5-9D44-8E91-66ADA4E2B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8F13954-9239-2843-980E-5EFD9EB484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4AF6733-A4E5-EE41-8EF7-33B0C41611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A39026-7D5F-9A4C-B93B-3F31CE3C7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D4D5E-A8B3-C14D-B4FD-816127198871}" type="datetimeFigureOut">
              <a:t>2021/7/16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1287D20-18D6-D445-8452-DB35EB656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9AE24D-16DF-4D42-8F04-FC7D0B01D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CB1F1-64CD-4F44-B8F4-44FEAD58688F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88675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766D737-0F13-B142-BC7B-0BC373118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518448-FEF3-EF4D-95B2-FFEA1025D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915760-1EDE-1E46-AE82-2C43C3860E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D4D5E-A8B3-C14D-B4FD-816127198871}" type="datetimeFigureOut">
              <a:t>2021/7/16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E0A670-779C-9242-9ED1-E75A187337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F03B91-D7A2-184B-85F5-C541842276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CB1F1-64CD-4F44-B8F4-44FEAD58688F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30617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80144" y="6404294"/>
            <a:ext cx="27365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55910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/>
  <p:txStyles>
    <p:titleStyle>
      <a:lvl1pPr marL="0" marR="0" indent="0" algn="l" defTabSz="913765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1pPr>
      <a:lvl2pPr marL="0" marR="0" indent="0" algn="l" defTabSz="913765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2pPr>
      <a:lvl3pPr marL="0" marR="0" indent="0" algn="l" defTabSz="913765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3pPr>
      <a:lvl4pPr marL="0" marR="0" indent="0" algn="l" defTabSz="913765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4pPr>
      <a:lvl5pPr marL="0" marR="0" indent="0" algn="l" defTabSz="913765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5pPr>
      <a:lvl6pPr marL="0" marR="0" indent="0" algn="l" defTabSz="913765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6pPr>
      <a:lvl7pPr marL="0" marR="0" indent="0" algn="l" defTabSz="913765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7pPr>
      <a:lvl8pPr marL="0" marR="0" indent="0" algn="l" defTabSz="913765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8pPr>
      <a:lvl9pPr marL="0" marR="0" indent="0" algn="l" defTabSz="913765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9pPr>
    </p:titleStyle>
    <p:bodyStyle>
      <a:lvl1pPr marL="228600" marR="0" indent="-228600" algn="l" defTabSz="913765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" panose="02010600030101010101" charset="-122"/>
          <a:ea typeface="等线" panose="02010600030101010101" charset="-122"/>
          <a:cs typeface="等线" panose="02010600030101010101" charset="-122"/>
          <a:sym typeface="等线" panose="02010600030101010101" charset="-122"/>
        </a:defRPr>
      </a:lvl1pPr>
      <a:lvl2pPr marL="723900" marR="0" indent="-266700" algn="l" defTabSz="913765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" panose="02010600030101010101" charset="-122"/>
          <a:ea typeface="等线" panose="02010600030101010101" charset="-122"/>
          <a:cs typeface="等线" panose="02010600030101010101" charset="-122"/>
          <a:sym typeface="等线" panose="02010600030101010101" charset="-122"/>
        </a:defRPr>
      </a:lvl2pPr>
      <a:lvl3pPr marL="1234440" marR="0" indent="-320040" algn="l" defTabSz="913765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" panose="02010600030101010101" charset="-122"/>
          <a:ea typeface="等线" panose="02010600030101010101" charset="-122"/>
          <a:cs typeface="等线" panose="02010600030101010101" charset="-122"/>
          <a:sym typeface="等线" panose="02010600030101010101" charset="-122"/>
        </a:defRPr>
      </a:lvl3pPr>
      <a:lvl4pPr marL="1727200" marR="0" indent="-355600" algn="l" defTabSz="913765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" panose="02010600030101010101" charset="-122"/>
          <a:ea typeface="等线" panose="02010600030101010101" charset="-122"/>
          <a:cs typeface="等线" panose="02010600030101010101" charset="-122"/>
          <a:sym typeface="等线" panose="02010600030101010101" charset="-122"/>
        </a:defRPr>
      </a:lvl4pPr>
      <a:lvl5pPr marL="2184400" marR="0" indent="-355600" algn="l" defTabSz="913765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" panose="02010600030101010101" charset="-122"/>
          <a:ea typeface="等线" panose="02010600030101010101" charset="-122"/>
          <a:cs typeface="等线" panose="02010600030101010101" charset="-122"/>
          <a:sym typeface="等线" panose="02010600030101010101" charset="-122"/>
        </a:defRPr>
      </a:lvl5pPr>
      <a:lvl6pPr marL="2641600" marR="0" indent="-355600" algn="l" defTabSz="913765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" panose="02010600030101010101" charset="-122"/>
          <a:ea typeface="等线" panose="02010600030101010101" charset="-122"/>
          <a:cs typeface="等线" panose="02010600030101010101" charset="-122"/>
          <a:sym typeface="等线" panose="02010600030101010101" charset="-122"/>
        </a:defRPr>
      </a:lvl6pPr>
      <a:lvl7pPr marL="3098800" marR="0" indent="-355600" algn="l" defTabSz="913765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" panose="02010600030101010101" charset="-122"/>
          <a:ea typeface="等线" panose="02010600030101010101" charset="-122"/>
          <a:cs typeface="等线" panose="02010600030101010101" charset="-122"/>
          <a:sym typeface="等线" panose="02010600030101010101" charset="-122"/>
        </a:defRPr>
      </a:lvl7pPr>
      <a:lvl8pPr marL="3556000" marR="0" indent="-355600" algn="l" defTabSz="913765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" panose="02010600030101010101" charset="-122"/>
          <a:ea typeface="等线" panose="02010600030101010101" charset="-122"/>
          <a:cs typeface="等线" panose="02010600030101010101" charset="-122"/>
          <a:sym typeface="等线" panose="02010600030101010101" charset="-122"/>
        </a:defRPr>
      </a:lvl8pPr>
      <a:lvl9pPr marL="4013200" marR="0" indent="-355600" algn="l" defTabSz="913765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" panose="02010600030101010101" charset="-122"/>
          <a:ea typeface="等线" panose="02010600030101010101" charset="-122"/>
          <a:cs typeface="等线" panose="02010600030101010101" charset="-122"/>
          <a:sym typeface="等线" panose="02010600030101010101" charset="-122"/>
        </a:defRPr>
      </a:lvl9pPr>
    </p:bodyStyle>
    <p:otherStyle>
      <a:lvl1pPr marL="0" marR="0" indent="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1pPr>
      <a:lvl2pPr marL="0" marR="0" indent="4572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2pPr>
      <a:lvl3pPr marL="0" marR="0" indent="9144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3pPr>
      <a:lvl4pPr marL="0" marR="0" indent="13716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4pPr>
      <a:lvl5pPr marL="0" marR="0" indent="18288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5pPr>
      <a:lvl6pPr marL="0" marR="0" indent="22860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6pPr>
      <a:lvl7pPr marL="0" marR="0" indent="27432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7pPr>
      <a:lvl8pPr marL="0" marR="0" indent="32004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8pPr>
      <a:lvl9pPr marL="0" marR="0" indent="36576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图片 3"/>
          <p:cNvGrpSpPr/>
          <p:nvPr/>
        </p:nvGrpSpPr>
        <p:grpSpPr>
          <a:xfrm>
            <a:off x="-44280" y="-12300"/>
            <a:ext cx="12274380" cy="6848348"/>
            <a:chOff x="0" y="0"/>
            <a:chExt cx="12274378" cy="6848346"/>
          </a:xfrm>
        </p:grpSpPr>
        <p:sp>
          <p:nvSpPr>
            <p:cNvPr id="112" name="Rectangle"/>
            <p:cNvSpPr/>
            <p:nvPr/>
          </p:nvSpPr>
          <p:spPr>
            <a:xfrm>
              <a:off x="0" y="0"/>
              <a:ext cx="12274379" cy="6848347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113" name="image1.png" descr="image1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12274379" cy="6848347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</p:grpSp>
      <p:sp>
        <p:nvSpPr>
          <p:cNvPr id="115" name="矩形 1"/>
          <p:cNvSpPr/>
          <p:nvPr/>
        </p:nvSpPr>
        <p:spPr>
          <a:xfrm>
            <a:off x="-57150" y="1826822"/>
            <a:ext cx="12306300" cy="3284700"/>
          </a:xfrm>
          <a:prstGeom prst="rect">
            <a:avLst/>
          </a:prstGeom>
          <a:solidFill>
            <a:srgbClr val="6E0F6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6" name="文本框 2"/>
          <p:cNvSpPr txBox="1"/>
          <p:nvPr/>
        </p:nvSpPr>
        <p:spPr>
          <a:xfrm>
            <a:off x="3741847" y="3007507"/>
            <a:ext cx="5632309" cy="92333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5400">
                <a:solidFill>
                  <a:srgbClr val="F2F2F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en-CN" dirty="0"/>
              <a:t>电影评论情感分类</a:t>
            </a:r>
            <a:endParaRPr dirty="0"/>
          </a:p>
        </p:txBody>
      </p:sp>
      <p:sp>
        <p:nvSpPr>
          <p:cNvPr id="117" name="文本框 3"/>
          <p:cNvSpPr txBox="1"/>
          <p:nvPr/>
        </p:nvSpPr>
        <p:spPr>
          <a:xfrm>
            <a:off x="3386006" y="3685532"/>
            <a:ext cx="92396" cy="4616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F2F2F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endParaRPr dirty="0"/>
          </a:p>
        </p:txBody>
      </p:sp>
      <p:pic>
        <p:nvPicPr>
          <p:cNvPr id="122" name="图片 31" descr="图片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495" y="432100"/>
            <a:ext cx="799989" cy="950324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41394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304149D-292A-5348-9766-8E57D6E6D008}"/>
              </a:ext>
            </a:extLst>
          </p:cNvPr>
          <p:cNvSpPr/>
          <p:nvPr/>
        </p:nvSpPr>
        <p:spPr>
          <a:xfrm rot="16200000">
            <a:off x="-2464291" y="2451099"/>
            <a:ext cx="6880929" cy="1955802"/>
          </a:xfrm>
          <a:prstGeom prst="rect">
            <a:avLst/>
          </a:prstGeom>
          <a:solidFill>
            <a:srgbClr val="6E0F6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71FA6A19-BD43-7645-B64A-A832CCEED21F}"/>
              </a:ext>
            </a:extLst>
          </p:cNvPr>
          <p:cNvGrpSpPr/>
          <p:nvPr/>
        </p:nvGrpSpPr>
        <p:grpSpPr>
          <a:xfrm>
            <a:off x="-1727" y="22098"/>
            <a:ext cx="2554128" cy="6880929"/>
            <a:chOff x="-1727" y="22098"/>
            <a:chExt cx="2554128" cy="6880929"/>
          </a:xfrm>
        </p:grpSpPr>
        <p:sp>
          <p:nvSpPr>
            <p:cNvPr id="3" name="矩形 1">
              <a:extLst>
                <a:ext uri="{FF2B5EF4-FFF2-40B4-BE49-F238E27FC236}">
                  <a16:creationId xmlns:a16="http://schemas.microsoft.com/office/drawing/2014/main" id="{FE0962CC-7575-3042-8D41-CC0EEC80EDBE}"/>
                </a:ext>
              </a:extLst>
            </p:cNvPr>
            <p:cNvSpPr/>
            <p:nvPr/>
          </p:nvSpPr>
          <p:spPr>
            <a:xfrm rot="16200000">
              <a:off x="-2464291" y="2484662"/>
              <a:ext cx="6880929" cy="1955802"/>
            </a:xfrm>
            <a:prstGeom prst="rect">
              <a:avLst/>
            </a:prstGeom>
            <a:solidFill>
              <a:srgbClr val="6E0F6D"/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dirty="0"/>
            </a:p>
          </p:txBody>
        </p:sp>
        <p:sp>
          <p:nvSpPr>
            <p:cNvPr id="4" name="文本框 2">
              <a:extLst>
                <a:ext uri="{FF2B5EF4-FFF2-40B4-BE49-F238E27FC236}">
                  <a16:creationId xmlns:a16="http://schemas.microsoft.com/office/drawing/2014/main" id="{998F9021-2701-C848-B50A-7E7062A76920}"/>
                </a:ext>
              </a:extLst>
            </p:cNvPr>
            <p:cNvSpPr txBox="1"/>
            <p:nvPr/>
          </p:nvSpPr>
          <p:spPr>
            <a:xfrm>
              <a:off x="210453" y="801914"/>
              <a:ext cx="1645861" cy="461665"/>
            </a:xfrm>
            <a:prstGeom prst="rect">
              <a:avLst/>
            </a:prstGeom>
            <a:ln w="12700">
              <a:miter lim="400000"/>
            </a:ln>
          </p:spPr>
          <p:txBody>
            <a:bodyPr lIns="45719" rIns="45719">
              <a:spAutoFit/>
            </a:bodyPr>
            <a:lstStyle>
              <a:lvl1pPr>
                <a:defRPr sz="2400" b="1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r>
                <a:rPr lang="en-CN" dirty="0"/>
                <a:t>数据集</a:t>
              </a:r>
              <a:endParaRPr dirty="0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AA00105F-DB4F-1B4B-91A5-A82CE720D594}"/>
                </a:ext>
              </a:extLst>
            </p:cNvPr>
            <p:cNvSpPr txBox="1"/>
            <p:nvPr/>
          </p:nvSpPr>
          <p:spPr>
            <a:xfrm>
              <a:off x="210453" y="1728868"/>
              <a:ext cx="2340193" cy="461665"/>
            </a:xfrm>
            <a:prstGeom prst="rect">
              <a:avLst/>
            </a:prstGeom>
            <a:ln w="12700">
              <a:miter lim="400000"/>
            </a:ln>
          </p:spPr>
          <p:txBody>
            <a:bodyPr lIns="45719" rIns="45719">
              <a:spAutoFit/>
            </a:bodyPr>
            <a:lstStyle>
              <a:lvl1pPr>
                <a:defRPr sz="2400">
                  <a:solidFill>
                    <a:srgbClr val="BFBFB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r>
                <a:rPr lang="en-CN" dirty="0"/>
                <a:t>预处理</a:t>
              </a:r>
              <a:endParaRPr dirty="0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97B57F69-678D-0F42-87D3-F2F8CA1C9AB9}"/>
                </a:ext>
              </a:extLst>
            </p:cNvPr>
            <p:cNvSpPr txBox="1"/>
            <p:nvPr/>
          </p:nvSpPr>
          <p:spPr>
            <a:xfrm>
              <a:off x="210453" y="2656876"/>
              <a:ext cx="2340193" cy="461665"/>
            </a:xfrm>
            <a:prstGeom prst="rect">
              <a:avLst/>
            </a:prstGeom>
            <a:ln w="12700">
              <a:miter lim="400000"/>
            </a:ln>
          </p:spPr>
          <p:txBody>
            <a:bodyPr lIns="45719" rIns="45719">
              <a:spAutoFit/>
            </a:bodyPr>
            <a:lstStyle>
              <a:lvl1pPr>
                <a:defRPr sz="2400">
                  <a:solidFill>
                    <a:srgbClr val="BFBFB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r>
                <a:rPr lang="en-CN" dirty="0"/>
                <a:t>构建模型</a:t>
              </a:r>
              <a:endParaRPr dirty="0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8D681F00-F952-A14F-B6CF-ED3285275FB8}"/>
                </a:ext>
              </a:extLst>
            </p:cNvPr>
            <p:cNvSpPr txBox="1"/>
            <p:nvPr/>
          </p:nvSpPr>
          <p:spPr>
            <a:xfrm>
              <a:off x="210656" y="3582777"/>
              <a:ext cx="2340193" cy="461665"/>
            </a:xfrm>
            <a:prstGeom prst="rect">
              <a:avLst/>
            </a:prstGeom>
            <a:ln w="12700">
              <a:miter lim="400000"/>
            </a:ln>
          </p:spPr>
          <p:txBody>
            <a:bodyPr lIns="45719" rIns="45719">
              <a:spAutoFit/>
            </a:bodyPr>
            <a:lstStyle>
              <a:lvl1pPr>
                <a:defRPr sz="2400">
                  <a:solidFill>
                    <a:srgbClr val="BFBFB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r>
                <a:rPr lang="zh-CN" altLang="en-US" dirty="0"/>
                <a:t>训练模型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D1EEB7F0-6A50-5349-863E-E3EA4807D9C1}"/>
                </a:ext>
              </a:extLst>
            </p:cNvPr>
            <p:cNvSpPr txBox="1"/>
            <p:nvPr/>
          </p:nvSpPr>
          <p:spPr>
            <a:xfrm>
              <a:off x="212208" y="5336221"/>
              <a:ext cx="2340193" cy="461665"/>
            </a:xfrm>
            <a:prstGeom prst="rect">
              <a:avLst/>
            </a:prstGeom>
            <a:ln w="12700">
              <a:miter lim="400000"/>
            </a:ln>
          </p:spPr>
          <p:txBody>
            <a:bodyPr lIns="45719" rIns="45719">
              <a:spAutoFit/>
            </a:bodyPr>
            <a:lstStyle>
              <a:lvl1pPr>
                <a:defRPr sz="2400">
                  <a:solidFill>
                    <a:srgbClr val="BFBFB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r>
                <a:rPr lang="en-CN" dirty="0"/>
                <a:t>测试集效果</a:t>
              </a:r>
              <a:endParaRPr dirty="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2EF0BC7C-B438-8048-A237-CDEA4FFD965D}"/>
                </a:ext>
              </a:extLst>
            </p:cNvPr>
            <p:cNvSpPr txBox="1"/>
            <p:nvPr/>
          </p:nvSpPr>
          <p:spPr>
            <a:xfrm>
              <a:off x="212207" y="4457089"/>
              <a:ext cx="2340193" cy="461665"/>
            </a:xfrm>
            <a:prstGeom prst="rect">
              <a:avLst/>
            </a:prstGeom>
            <a:ln w="12700">
              <a:miter lim="400000"/>
            </a:ln>
          </p:spPr>
          <p:txBody>
            <a:bodyPr lIns="45719" rIns="45719">
              <a:spAutoFit/>
            </a:bodyPr>
            <a:lstStyle>
              <a:lvl1pPr>
                <a:defRPr sz="2400">
                  <a:solidFill>
                    <a:srgbClr val="BFBFB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r>
                <a:rPr lang="zh-CN" altLang="en-US" dirty="0"/>
                <a:t>训练可视化</a:t>
              </a:r>
            </a:p>
          </p:txBody>
        </p:sp>
      </p:grpSp>
      <p:sp>
        <p:nvSpPr>
          <p:cNvPr id="10" name="等腰三角形 8">
            <a:extLst>
              <a:ext uri="{FF2B5EF4-FFF2-40B4-BE49-F238E27FC236}">
                <a16:creationId xmlns:a16="http://schemas.microsoft.com/office/drawing/2014/main" id="{FD541314-B450-4C47-938E-B61A10EDF88D}"/>
              </a:ext>
            </a:extLst>
          </p:cNvPr>
          <p:cNvSpPr/>
          <p:nvPr/>
        </p:nvSpPr>
        <p:spPr>
          <a:xfrm rot="5400000">
            <a:off x="1876147" y="974926"/>
            <a:ext cx="237270" cy="158079"/>
          </a:xfrm>
          <a:prstGeom prst="triangle">
            <a:avLst/>
          </a:prstGeom>
          <a:solidFill>
            <a:srgbClr val="6E0F6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0DBC293-EE01-E64A-9FA0-045CC0AFFB64}"/>
              </a:ext>
            </a:extLst>
          </p:cNvPr>
          <p:cNvSpPr/>
          <p:nvPr/>
        </p:nvSpPr>
        <p:spPr>
          <a:xfrm>
            <a:off x="2550646" y="1295105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CN" sz="2400" b="1" dirty="0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数据集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77CECB0-4D17-AE42-9C87-4F817F7F5A63}"/>
              </a:ext>
            </a:extLst>
          </p:cNvPr>
          <p:cNvSpPr txBox="1"/>
          <p:nvPr/>
        </p:nvSpPr>
        <p:spPr>
          <a:xfrm>
            <a:off x="2550646" y="1846486"/>
            <a:ext cx="9236327" cy="147732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IMDB: 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  英文电影评论数据集 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hangingPunct="0"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25000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条训练数据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+25000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条测试数据</a:t>
            </a:r>
            <a:b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http://</a:t>
            </a: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</a:rPr>
              <a:t>ai.stanford.edu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/~</a:t>
            </a: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</a:rPr>
              <a:t>amaas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/data/sentiment/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文本框 17">
            <a:extLst>
              <a:ext uri="{FF2B5EF4-FFF2-40B4-BE49-F238E27FC236}">
                <a16:creationId xmlns:a16="http://schemas.microsoft.com/office/drawing/2014/main" id="{54C45161-4C84-064C-809B-C0F3C3FF62E4}"/>
              </a:ext>
            </a:extLst>
          </p:cNvPr>
          <p:cNvSpPr txBox="1"/>
          <p:nvPr/>
        </p:nvSpPr>
        <p:spPr>
          <a:xfrm>
            <a:off x="2550646" y="3582777"/>
            <a:ext cx="5958502" cy="295465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举例</a:t>
            </a:r>
            <a:endParaRPr lang="en-US" altLang="zh-CN" sz="24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hangingPunct="0"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评论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en-US" sz="2000" dirty="0">
                <a:latin typeface="微软雅黑" panose="020B0503020204020204" charset="-122"/>
                <a:ea typeface="微软雅黑" panose="020B0503020204020204" charset="-122"/>
              </a:rPr>
              <a:t>My boyfriend and I went to watch The Guardian.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sz="2000" dirty="0">
                <a:latin typeface="微软雅黑" panose="020B0503020204020204" charset="-122"/>
                <a:ea typeface="微软雅黑" panose="020B0503020204020204" charset="-122"/>
              </a:rPr>
              <a:t>At first I didn't want to watch it, but I loved the movie- It was definitely the best movie I have seen in sometime.</a:t>
            </a:r>
          </a:p>
          <a:p>
            <a:pPr hangingPunct="0"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极性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：正向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99BE8D7-7105-844A-B8C5-1E7737AD1E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3085" y="2293541"/>
            <a:ext cx="3407377" cy="4457596"/>
          </a:xfrm>
          <a:prstGeom prst="rect">
            <a:avLst/>
          </a:prstGeom>
        </p:spPr>
      </p:pic>
      <p:sp>
        <p:nvSpPr>
          <p:cNvPr id="16" name="文本框 17">
            <a:extLst>
              <a:ext uri="{FF2B5EF4-FFF2-40B4-BE49-F238E27FC236}">
                <a16:creationId xmlns:a16="http://schemas.microsoft.com/office/drawing/2014/main" id="{96E0F255-CFAF-3B4F-9F31-C588DD34063D}"/>
              </a:ext>
            </a:extLst>
          </p:cNvPr>
          <p:cNvSpPr txBox="1"/>
          <p:nvPr/>
        </p:nvSpPr>
        <p:spPr>
          <a:xfrm>
            <a:off x="2915519" y="289001"/>
            <a:ext cx="8649587" cy="6463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>
              <a:lnSpc>
                <a:spcPct val="150000"/>
              </a:lnSpc>
            </a:pPr>
            <a:r>
              <a:rPr lang="zh-CN" altLang="en-US" sz="2400" dirty="0">
                <a:latin typeface="Microsoft YaHei UI" panose="020B0400000000000000" pitchFamily="34" charset="-122"/>
                <a:ea typeface="Microsoft YaHei UI" panose="020B0400000000000000" pitchFamily="34" charset="-122"/>
              </a:rPr>
              <a:t>目标：输入电影评论，输出评论的极性</a:t>
            </a:r>
            <a:r>
              <a:rPr lang="en-US" altLang="zh-CN" sz="2400" dirty="0">
                <a:latin typeface="Microsoft YaHei UI" panose="020B0400000000000000" pitchFamily="34" charset="-122"/>
                <a:ea typeface="Microsoft YaHei UI" panose="020B0400000000000000" pitchFamily="34" charset="-122"/>
              </a:rPr>
              <a:t>(</a:t>
            </a:r>
            <a:r>
              <a:rPr lang="zh-CN" altLang="en-US" sz="2400" dirty="0">
                <a:latin typeface="Microsoft YaHei UI" panose="020B0400000000000000" pitchFamily="34" charset="-122"/>
                <a:ea typeface="Microsoft YaHei UI" panose="020B0400000000000000" pitchFamily="34" charset="-122"/>
              </a:rPr>
              <a:t>正向 或</a:t>
            </a:r>
            <a:r>
              <a:rPr lang="en-US" altLang="zh-CN" sz="2400" dirty="0">
                <a:latin typeface="Microsoft YaHei UI" panose="020B0400000000000000" pitchFamily="34" charset="-122"/>
                <a:ea typeface="Microsoft YaHei UI" panose="020B0400000000000000" pitchFamily="34" charset="-122"/>
              </a:rPr>
              <a:t> </a:t>
            </a:r>
            <a:r>
              <a:rPr lang="zh-CN" altLang="en-US" sz="2400" dirty="0">
                <a:latin typeface="Microsoft YaHei UI" panose="020B0400000000000000" pitchFamily="34" charset="-122"/>
                <a:ea typeface="Microsoft YaHei UI" panose="020B0400000000000000" pitchFamily="34" charset="-122"/>
              </a:rPr>
              <a:t>负向</a:t>
            </a:r>
            <a:r>
              <a:rPr lang="en-US" altLang="zh-CN" sz="2400" dirty="0">
                <a:latin typeface="Microsoft YaHei UI" panose="020B0400000000000000" pitchFamily="34" charset="-122"/>
                <a:ea typeface="Microsoft YaHei UI" panose="020B0400000000000000" pitchFamily="34" charset="-122"/>
              </a:rPr>
              <a:t>)</a:t>
            </a:r>
            <a:endParaRPr lang="zh-CN" altLang="en-US" sz="2400" dirty="0">
              <a:latin typeface="Microsoft YaHei UI" panose="020B0400000000000000" pitchFamily="34" charset="-122"/>
              <a:ea typeface="Microsoft YaHei UI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2735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304149D-292A-5348-9766-8E57D6E6D008}"/>
              </a:ext>
            </a:extLst>
          </p:cNvPr>
          <p:cNvSpPr/>
          <p:nvPr/>
        </p:nvSpPr>
        <p:spPr>
          <a:xfrm rot="16200000">
            <a:off x="-2464291" y="2451099"/>
            <a:ext cx="6880929" cy="1955802"/>
          </a:xfrm>
          <a:prstGeom prst="rect">
            <a:avLst/>
          </a:prstGeom>
          <a:solidFill>
            <a:srgbClr val="6E0F6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" name="等腰三角形 8">
            <a:extLst>
              <a:ext uri="{FF2B5EF4-FFF2-40B4-BE49-F238E27FC236}">
                <a16:creationId xmlns:a16="http://schemas.microsoft.com/office/drawing/2014/main" id="{FD541314-B450-4C47-938E-B61A10EDF88D}"/>
              </a:ext>
            </a:extLst>
          </p:cNvPr>
          <p:cNvSpPr/>
          <p:nvPr/>
        </p:nvSpPr>
        <p:spPr>
          <a:xfrm rot="5400000">
            <a:off x="1876142" y="1925012"/>
            <a:ext cx="237270" cy="158079"/>
          </a:xfrm>
          <a:prstGeom prst="triangle">
            <a:avLst/>
          </a:prstGeom>
          <a:solidFill>
            <a:srgbClr val="6E0F6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0DBC293-EE01-E64A-9FA0-045CC0AFFB64}"/>
              </a:ext>
            </a:extLst>
          </p:cNvPr>
          <p:cNvSpPr/>
          <p:nvPr/>
        </p:nvSpPr>
        <p:spPr>
          <a:xfrm>
            <a:off x="2722632" y="136787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预处理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77CECB0-4D17-AE42-9C87-4F817F7F5A63}"/>
              </a:ext>
            </a:extLst>
          </p:cNvPr>
          <p:cNvSpPr txBox="1"/>
          <p:nvPr/>
        </p:nvSpPr>
        <p:spPr>
          <a:xfrm>
            <a:off x="2745219" y="869755"/>
            <a:ext cx="9236327" cy="240065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，读取数据集，获得文本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+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标签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hangingPunct="0"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，用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TF- IDF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表示文本特征（用统计学信息表达文字）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hangingPunct="0"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	2.1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，分词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hangingPunct="0"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	2.2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，构建词表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hangingPunct="0"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	2.3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，计算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TF-IDF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值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CDA2E8-FB01-1D45-ACA5-93A0BF51F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6034" y="2656875"/>
            <a:ext cx="5925965" cy="3765761"/>
          </a:xfrm>
          <a:prstGeom prst="rect">
            <a:avLst/>
          </a:prstGeom>
        </p:spPr>
      </p:pic>
      <p:grpSp>
        <p:nvGrpSpPr>
          <p:cNvPr id="17" name="组合 13">
            <a:extLst>
              <a:ext uri="{FF2B5EF4-FFF2-40B4-BE49-F238E27FC236}">
                <a16:creationId xmlns:a16="http://schemas.microsoft.com/office/drawing/2014/main" id="{6425A646-53AD-7E4C-9893-57B22AC7BE15}"/>
              </a:ext>
            </a:extLst>
          </p:cNvPr>
          <p:cNvGrpSpPr/>
          <p:nvPr/>
        </p:nvGrpSpPr>
        <p:grpSpPr>
          <a:xfrm>
            <a:off x="-1727" y="22098"/>
            <a:ext cx="2554128" cy="6880929"/>
            <a:chOff x="-1727" y="22098"/>
            <a:chExt cx="2554128" cy="6880929"/>
          </a:xfrm>
        </p:grpSpPr>
        <p:sp>
          <p:nvSpPr>
            <p:cNvPr id="20" name="矩形 1">
              <a:extLst>
                <a:ext uri="{FF2B5EF4-FFF2-40B4-BE49-F238E27FC236}">
                  <a16:creationId xmlns:a16="http://schemas.microsoft.com/office/drawing/2014/main" id="{37615729-1730-9243-972F-932C8BA9B310}"/>
                </a:ext>
              </a:extLst>
            </p:cNvPr>
            <p:cNvSpPr/>
            <p:nvPr/>
          </p:nvSpPr>
          <p:spPr>
            <a:xfrm rot="16200000">
              <a:off x="-2464291" y="2484662"/>
              <a:ext cx="6880929" cy="1955802"/>
            </a:xfrm>
            <a:prstGeom prst="rect">
              <a:avLst/>
            </a:prstGeom>
            <a:solidFill>
              <a:srgbClr val="6E0F6D"/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dirty="0"/>
            </a:p>
          </p:txBody>
        </p:sp>
        <p:sp>
          <p:nvSpPr>
            <p:cNvPr id="21" name="文本框 2">
              <a:extLst>
                <a:ext uri="{FF2B5EF4-FFF2-40B4-BE49-F238E27FC236}">
                  <a16:creationId xmlns:a16="http://schemas.microsoft.com/office/drawing/2014/main" id="{222E6D81-D721-2049-94FB-BFECD4B09C15}"/>
                </a:ext>
              </a:extLst>
            </p:cNvPr>
            <p:cNvSpPr txBox="1"/>
            <p:nvPr/>
          </p:nvSpPr>
          <p:spPr>
            <a:xfrm>
              <a:off x="210453" y="801914"/>
              <a:ext cx="1645861" cy="461665"/>
            </a:xfrm>
            <a:prstGeom prst="rect">
              <a:avLst/>
            </a:prstGeom>
            <a:ln w="12700">
              <a:miter lim="400000"/>
            </a:ln>
          </p:spPr>
          <p:txBody>
            <a:bodyPr lIns="45719" rIns="45719">
              <a:spAutoFit/>
            </a:bodyPr>
            <a:lstStyle>
              <a:lvl1pPr>
                <a:defRPr sz="2400" b="1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r>
                <a:rPr lang="en-CN" dirty="0">
                  <a:solidFill>
                    <a:srgbClr val="BFBFBF"/>
                  </a:solidFill>
                </a:rPr>
                <a:t>数据集</a:t>
              </a:r>
              <a:endParaRPr dirty="0">
                <a:solidFill>
                  <a:srgbClr val="BFBFBF"/>
                </a:solidFill>
              </a:endParaRPr>
            </a:p>
          </p:txBody>
        </p:sp>
        <p:sp>
          <p:nvSpPr>
            <p:cNvPr id="22" name="文本框 4">
              <a:extLst>
                <a:ext uri="{FF2B5EF4-FFF2-40B4-BE49-F238E27FC236}">
                  <a16:creationId xmlns:a16="http://schemas.microsoft.com/office/drawing/2014/main" id="{AFF36972-D173-DB42-B7B2-C35E48C8FB83}"/>
                </a:ext>
              </a:extLst>
            </p:cNvPr>
            <p:cNvSpPr txBox="1"/>
            <p:nvPr/>
          </p:nvSpPr>
          <p:spPr>
            <a:xfrm>
              <a:off x="210453" y="1728868"/>
              <a:ext cx="2340193" cy="461665"/>
            </a:xfrm>
            <a:prstGeom prst="rect">
              <a:avLst/>
            </a:prstGeom>
            <a:ln w="12700">
              <a:miter lim="400000"/>
            </a:ln>
          </p:spPr>
          <p:txBody>
            <a:bodyPr lIns="45719" rIns="45719">
              <a:spAutoFit/>
            </a:bodyPr>
            <a:lstStyle>
              <a:lvl1pPr>
                <a:defRPr sz="2400">
                  <a:solidFill>
                    <a:srgbClr val="BFBFB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r>
                <a:rPr lang="en-CN" b="1" dirty="0">
                  <a:solidFill>
                    <a:srgbClr val="FFFFFF"/>
                  </a:solidFill>
                </a:rPr>
                <a:t>预处理</a:t>
              </a:r>
              <a:endParaRPr b="1" dirty="0">
                <a:solidFill>
                  <a:srgbClr val="FFFFFF"/>
                </a:solidFill>
              </a:endParaRPr>
            </a:p>
          </p:txBody>
        </p:sp>
        <p:sp>
          <p:nvSpPr>
            <p:cNvPr id="23" name="文本框 5">
              <a:extLst>
                <a:ext uri="{FF2B5EF4-FFF2-40B4-BE49-F238E27FC236}">
                  <a16:creationId xmlns:a16="http://schemas.microsoft.com/office/drawing/2014/main" id="{B406B3F2-425F-B046-A6F7-AF798F0389B7}"/>
                </a:ext>
              </a:extLst>
            </p:cNvPr>
            <p:cNvSpPr txBox="1"/>
            <p:nvPr/>
          </p:nvSpPr>
          <p:spPr>
            <a:xfrm>
              <a:off x="210453" y="2656876"/>
              <a:ext cx="2340193" cy="461665"/>
            </a:xfrm>
            <a:prstGeom prst="rect">
              <a:avLst/>
            </a:prstGeom>
            <a:ln w="12700">
              <a:miter lim="400000"/>
            </a:ln>
          </p:spPr>
          <p:txBody>
            <a:bodyPr lIns="45719" rIns="45719">
              <a:spAutoFit/>
            </a:bodyPr>
            <a:lstStyle>
              <a:lvl1pPr>
                <a:defRPr sz="2400">
                  <a:solidFill>
                    <a:srgbClr val="BFBFB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r>
                <a:rPr lang="en-CN" dirty="0"/>
                <a:t>构建模型</a:t>
              </a:r>
              <a:endParaRPr dirty="0"/>
            </a:p>
          </p:txBody>
        </p:sp>
        <p:sp>
          <p:nvSpPr>
            <p:cNvPr id="24" name="文本框 6">
              <a:extLst>
                <a:ext uri="{FF2B5EF4-FFF2-40B4-BE49-F238E27FC236}">
                  <a16:creationId xmlns:a16="http://schemas.microsoft.com/office/drawing/2014/main" id="{B8345443-31C4-C643-A546-9B294E5205D2}"/>
                </a:ext>
              </a:extLst>
            </p:cNvPr>
            <p:cNvSpPr txBox="1"/>
            <p:nvPr/>
          </p:nvSpPr>
          <p:spPr>
            <a:xfrm>
              <a:off x="210656" y="3582777"/>
              <a:ext cx="2340193" cy="461665"/>
            </a:xfrm>
            <a:prstGeom prst="rect">
              <a:avLst/>
            </a:prstGeom>
            <a:ln w="12700">
              <a:miter lim="400000"/>
            </a:ln>
          </p:spPr>
          <p:txBody>
            <a:bodyPr lIns="45719" rIns="45719">
              <a:spAutoFit/>
            </a:bodyPr>
            <a:lstStyle>
              <a:lvl1pPr>
                <a:defRPr sz="2400">
                  <a:solidFill>
                    <a:srgbClr val="BFBFB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r>
                <a:rPr lang="zh-CN" altLang="en-US" dirty="0"/>
                <a:t>训练模型</a:t>
              </a:r>
            </a:p>
          </p:txBody>
        </p:sp>
        <p:sp>
          <p:nvSpPr>
            <p:cNvPr id="25" name="文本框 7">
              <a:extLst>
                <a:ext uri="{FF2B5EF4-FFF2-40B4-BE49-F238E27FC236}">
                  <a16:creationId xmlns:a16="http://schemas.microsoft.com/office/drawing/2014/main" id="{1896F9CD-E890-924B-9AF0-327A69D6DF5F}"/>
                </a:ext>
              </a:extLst>
            </p:cNvPr>
            <p:cNvSpPr txBox="1"/>
            <p:nvPr/>
          </p:nvSpPr>
          <p:spPr>
            <a:xfrm>
              <a:off x="212208" y="5336221"/>
              <a:ext cx="2340193" cy="461665"/>
            </a:xfrm>
            <a:prstGeom prst="rect">
              <a:avLst/>
            </a:prstGeom>
            <a:ln w="12700">
              <a:miter lim="400000"/>
            </a:ln>
          </p:spPr>
          <p:txBody>
            <a:bodyPr lIns="45719" rIns="45719">
              <a:spAutoFit/>
            </a:bodyPr>
            <a:lstStyle>
              <a:lvl1pPr>
                <a:defRPr sz="2400">
                  <a:solidFill>
                    <a:srgbClr val="BFBFB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r>
                <a:rPr lang="en-CN" dirty="0"/>
                <a:t>测试集效果</a:t>
              </a:r>
              <a:endParaRPr dirty="0"/>
            </a:p>
          </p:txBody>
        </p:sp>
        <p:sp>
          <p:nvSpPr>
            <p:cNvPr id="26" name="文本框 8">
              <a:extLst>
                <a:ext uri="{FF2B5EF4-FFF2-40B4-BE49-F238E27FC236}">
                  <a16:creationId xmlns:a16="http://schemas.microsoft.com/office/drawing/2014/main" id="{263E700A-8B5E-3A42-87FD-E651D414CBEA}"/>
                </a:ext>
              </a:extLst>
            </p:cNvPr>
            <p:cNvSpPr txBox="1"/>
            <p:nvPr/>
          </p:nvSpPr>
          <p:spPr>
            <a:xfrm>
              <a:off x="212207" y="4457089"/>
              <a:ext cx="2340193" cy="461665"/>
            </a:xfrm>
            <a:prstGeom prst="rect">
              <a:avLst/>
            </a:prstGeom>
            <a:ln w="12700">
              <a:miter lim="400000"/>
            </a:ln>
          </p:spPr>
          <p:txBody>
            <a:bodyPr lIns="45719" rIns="45719">
              <a:spAutoFit/>
            </a:bodyPr>
            <a:lstStyle>
              <a:lvl1pPr>
                <a:defRPr sz="2400">
                  <a:solidFill>
                    <a:srgbClr val="BFBFB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r>
                <a:rPr lang="zh-CN" altLang="en-US" dirty="0"/>
                <a:t>训练可视化</a:t>
              </a:r>
            </a:p>
          </p:txBody>
        </p:sp>
      </p:grpSp>
      <p:sp>
        <p:nvSpPr>
          <p:cNvPr id="15" name="文本框 17">
            <a:extLst>
              <a:ext uri="{FF2B5EF4-FFF2-40B4-BE49-F238E27FC236}">
                <a16:creationId xmlns:a16="http://schemas.microsoft.com/office/drawing/2014/main" id="{3E04FD2E-D88F-834A-9277-49355BC60813}"/>
              </a:ext>
            </a:extLst>
          </p:cNvPr>
          <p:cNvSpPr txBox="1"/>
          <p:nvPr/>
        </p:nvSpPr>
        <p:spPr>
          <a:xfrm>
            <a:off x="2324328" y="3949258"/>
            <a:ext cx="4166677" cy="19389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实验环境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:</a:t>
            </a:r>
          </a:p>
          <a:p>
            <a:pPr hangingPunct="0"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python </a:t>
            </a:r>
          </a:p>
          <a:p>
            <a:pPr hangingPunct="0">
              <a:lnSpc>
                <a:spcPct val="150000"/>
              </a:lnSpc>
            </a:pP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</a:rPr>
              <a:t>keras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基于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python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的深度学习库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)</a:t>
            </a:r>
          </a:p>
          <a:p>
            <a:pPr hangingPunct="0">
              <a:lnSpc>
                <a:spcPct val="150000"/>
              </a:lnSpc>
            </a:pP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</a:rPr>
              <a:t>Colab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谷歌免费云服务器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)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3146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304149D-292A-5348-9766-8E57D6E6D008}"/>
              </a:ext>
            </a:extLst>
          </p:cNvPr>
          <p:cNvSpPr/>
          <p:nvPr/>
        </p:nvSpPr>
        <p:spPr>
          <a:xfrm rot="16200000">
            <a:off x="-2464291" y="2451099"/>
            <a:ext cx="6880929" cy="1955802"/>
          </a:xfrm>
          <a:prstGeom prst="rect">
            <a:avLst/>
          </a:prstGeom>
          <a:solidFill>
            <a:srgbClr val="6E0F6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" name="等腰三角形 8">
            <a:extLst>
              <a:ext uri="{FF2B5EF4-FFF2-40B4-BE49-F238E27FC236}">
                <a16:creationId xmlns:a16="http://schemas.microsoft.com/office/drawing/2014/main" id="{FD541314-B450-4C47-938E-B61A10EDF88D}"/>
              </a:ext>
            </a:extLst>
          </p:cNvPr>
          <p:cNvSpPr/>
          <p:nvPr/>
        </p:nvSpPr>
        <p:spPr>
          <a:xfrm rot="5400000">
            <a:off x="1914479" y="2830776"/>
            <a:ext cx="237270" cy="158079"/>
          </a:xfrm>
          <a:prstGeom prst="triangle">
            <a:avLst/>
          </a:prstGeom>
          <a:solidFill>
            <a:srgbClr val="6E0F6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0DBC293-EE01-E64A-9FA0-045CC0AFFB64}"/>
              </a:ext>
            </a:extLst>
          </p:cNvPr>
          <p:cNvSpPr/>
          <p:nvPr/>
        </p:nvSpPr>
        <p:spPr>
          <a:xfrm>
            <a:off x="2722632" y="136787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构建模型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77CECB0-4D17-AE42-9C87-4F817F7F5A63}"/>
              </a:ext>
            </a:extLst>
          </p:cNvPr>
          <p:cNvSpPr txBox="1"/>
          <p:nvPr/>
        </p:nvSpPr>
        <p:spPr>
          <a:xfrm>
            <a:off x="2745219" y="869755"/>
            <a:ext cx="9236327" cy="147732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输入层：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1000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个神经元，对应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1000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个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TF- IDF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特征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hangingPunct="0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中间层：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层全连接，每层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100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个神经元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hangingPunct="0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输出层：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个神经元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B1B48FC-87D5-D440-B27D-9DD440835D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9678" y="1984138"/>
            <a:ext cx="6720114" cy="4798047"/>
          </a:xfrm>
          <a:prstGeom prst="rect">
            <a:avLst/>
          </a:prstGeom>
        </p:spPr>
      </p:pic>
      <p:grpSp>
        <p:nvGrpSpPr>
          <p:cNvPr id="16" name="组合 13">
            <a:extLst>
              <a:ext uri="{FF2B5EF4-FFF2-40B4-BE49-F238E27FC236}">
                <a16:creationId xmlns:a16="http://schemas.microsoft.com/office/drawing/2014/main" id="{FE3E44A5-CB2C-4040-8937-62724082A345}"/>
              </a:ext>
            </a:extLst>
          </p:cNvPr>
          <p:cNvGrpSpPr/>
          <p:nvPr/>
        </p:nvGrpSpPr>
        <p:grpSpPr>
          <a:xfrm>
            <a:off x="-1727" y="22098"/>
            <a:ext cx="2554128" cy="6880929"/>
            <a:chOff x="-1727" y="22098"/>
            <a:chExt cx="2554128" cy="6880929"/>
          </a:xfrm>
        </p:grpSpPr>
        <p:sp>
          <p:nvSpPr>
            <p:cNvPr id="17" name="矩形 1">
              <a:extLst>
                <a:ext uri="{FF2B5EF4-FFF2-40B4-BE49-F238E27FC236}">
                  <a16:creationId xmlns:a16="http://schemas.microsoft.com/office/drawing/2014/main" id="{07567161-8073-4046-A051-3D3FF610207B}"/>
                </a:ext>
              </a:extLst>
            </p:cNvPr>
            <p:cNvSpPr/>
            <p:nvPr/>
          </p:nvSpPr>
          <p:spPr>
            <a:xfrm rot="16200000">
              <a:off x="-2464291" y="2484662"/>
              <a:ext cx="6880929" cy="1955802"/>
            </a:xfrm>
            <a:prstGeom prst="rect">
              <a:avLst/>
            </a:prstGeom>
            <a:solidFill>
              <a:srgbClr val="6E0F6D"/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dirty="0"/>
            </a:p>
          </p:txBody>
        </p:sp>
        <p:sp>
          <p:nvSpPr>
            <p:cNvPr id="19" name="文本框 2">
              <a:extLst>
                <a:ext uri="{FF2B5EF4-FFF2-40B4-BE49-F238E27FC236}">
                  <a16:creationId xmlns:a16="http://schemas.microsoft.com/office/drawing/2014/main" id="{90270A11-B4A8-A54B-8EA2-172C18B6C118}"/>
                </a:ext>
              </a:extLst>
            </p:cNvPr>
            <p:cNvSpPr txBox="1"/>
            <p:nvPr/>
          </p:nvSpPr>
          <p:spPr>
            <a:xfrm>
              <a:off x="210453" y="801914"/>
              <a:ext cx="1645861" cy="461665"/>
            </a:xfrm>
            <a:prstGeom prst="rect">
              <a:avLst/>
            </a:prstGeom>
            <a:ln w="12700">
              <a:miter lim="400000"/>
            </a:ln>
          </p:spPr>
          <p:txBody>
            <a:bodyPr lIns="45719" rIns="45719">
              <a:spAutoFit/>
            </a:bodyPr>
            <a:lstStyle>
              <a:lvl1pPr>
                <a:defRPr sz="2400" b="1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r>
                <a:rPr lang="en-CN" dirty="0">
                  <a:solidFill>
                    <a:srgbClr val="BFBFBF"/>
                  </a:solidFill>
                </a:rPr>
                <a:t>数据集</a:t>
              </a:r>
              <a:endParaRPr dirty="0">
                <a:solidFill>
                  <a:srgbClr val="BFBFBF"/>
                </a:solidFill>
              </a:endParaRPr>
            </a:p>
          </p:txBody>
        </p:sp>
        <p:sp>
          <p:nvSpPr>
            <p:cNvPr id="20" name="文本框 4">
              <a:extLst>
                <a:ext uri="{FF2B5EF4-FFF2-40B4-BE49-F238E27FC236}">
                  <a16:creationId xmlns:a16="http://schemas.microsoft.com/office/drawing/2014/main" id="{E73D6DA2-EC25-3B40-AEF7-FB4BB4971B38}"/>
                </a:ext>
              </a:extLst>
            </p:cNvPr>
            <p:cNvSpPr txBox="1"/>
            <p:nvPr/>
          </p:nvSpPr>
          <p:spPr>
            <a:xfrm>
              <a:off x="210453" y="1728868"/>
              <a:ext cx="2340193" cy="461665"/>
            </a:xfrm>
            <a:prstGeom prst="rect">
              <a:avLst/>
            </a:prstGeom>
            <a:ln w="12700">
              <a:miter lim="400000"/>
            </a:ln>
          </p:spPr>
          <p:txBody>
            <a:bodyPr lIns="45719" rIns="45719">
              <a:spAutoFit/>
            </a:bodyPr>
            <a:lstStyle>
              <a:lvl1pPr>
                <a:defRPr sz="2400">
                  <a:solidFill>
                    <a:srgbClr val="BFBFB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r>
                <a:rPr lang="en-CN" dirty="0"/>
                <a:t>预处理</a:t>
              </a:r>
              <a:endParaRPr dirty="0"/>
            </a:p>
          </p:txBody>
        </p:sp>
        <p:sp>
          <p:nvSpPr>
            <p:cNvPr id="21" name="文本框 5">
              <a:extLst>
                <a:ext uri="{FF2B5EF4-FFF2-40B4-BE49-F238E27FC236}">
                  <a16:creationId xmlns:a16="http://schemas.microsoft.com/office/drawing/2014/main" id="{E1AF96A0-C77C-7A42-92C4-F94FDF3C1454}"/>
                </a:ext>
              </a:extLst>
            </p:cNvPr>
            <p:cNvSpPr txBox="1"/>
            <p:nvPr/>
          </p:nvSpPr>
          <p:spPr>
            <a:xfrm>
              <a:off x="210453" y="2656876"/>
              <a:ext cx="2340193" cy="461665"/>
            </a:xfrm>
            <a:prstGeom prst="rect">
              <a:avLst/>
            </a:prstGeom>
            <a:ln w="12700">
              <a:miter lim="400000"/>
            </a:ln>
          </p:spPr>
          <p:txBody>
            <a:bodyPr lIns="45719" rIns="45719">
              <a:spAutoFit/>
            </a:bodyPr>
            <a:lstStyle>
              <a:lvl1pPr>
                <a:defRPr sz="2400">
                  <a:solidFill>
                    <a:srgbClr val="BFBFB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r>
                <a:rPr lang="en-CN" b="1" dirty="0">
                  <a:solidFill>
                    <a:srgbClr val="FFFFFF"/>
                  </a:solidFill>
                </a:rPr>
                <a:t>构建模型</a:t>
              </a:r>
              <a:endParaRPr b="1" dirty="0">
                <a:solidFill>
                  <a:srgbClr val="FFFFFF"/>
                </a:solidFill>
              </a:endParaRPr>
            </a:p>
          </p:txBody>
        </p:sp>
        <p:sp>
          <p:nvSpPr>
            <p:cNvPr id="22" name="文本框 6">
              <a:extLst>
                <a:ext uri="{FF2B5EF4-FFF2-40B4-BE49-F238E27FC236}">
                  <a16:creationId xmlns:a16="http://schemas.microsoft.com/office/drawing/2014/main" id="{3ABC5B9C-B2AF-D54F-823E-8032B7AB23E1}"/>
                </a:ext>
              </a:extLst>
            </p:cNvPr>
            <p:cNvSpPr txBox="1"/>
            <p:nvPr/>
          </p:nvSpPr>
          <p:spPr>
            <a:xfrm>
              <a:off x="210656" y="3582777"/>
              <a:ext cx="2340193" cy="461665"/>
            </a:xfrm>
            <a:prstGeom prst="rect">
              <a:avLst/>
            </a:prstGeom>
            <a:ln w="12700">
              <a:miter lim="400000"/>
            </a:ln>
          </p:spPr>
          <p:txBody>
            <a:bodyPr lIns="45719" rIns="45719">
              <a:spAutoFit/>
            </a:bodyPr>
            <a:lstStyle>
              <a:lvl1pPr>
                <a:defRPr sz="2400">
                  <a:solidFill>
                    <a:srgbClr val="BFBFB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r>
                <a:rPr lang="zh-CN" altLang="en-US" dirty="0"/>
                <a:t>训练模型</a:t>
              </a:r>
            </a:p>
          </p:txBody>
        </p:sp>
        <p:sp>
          <p:nvSpPr>
            <p:cNvPr id="23" name="文本框 7">
              <a:extLst>
                <a:ext uri="{FF2B5EF4-FFF2-40B4-BE49-F238E27FC236}">
                  <a16:creationId xmlns:a16="http://schemas.microsoft.com/office/drawing/2014/main" id="{F820C504-350F-E948-969B-5FCE114EBA5A}"/>
                </a:ext>
              </a:extLst>
            </p:cNvPr>
            <p:cNvSpPr txBox="1"/>
            <p:nvPr/>
          </p:nvSpPr>
          <p:spPr>
            <a:xfrm>
              <a:off x="212208" y="5336221"/>
              <a:ext cx="2340193" cy="461665"/>
            </a:xfrm>
            <a:prstGeom prst="rect">
              <a:avLst/>
            </a:prstGeom>
            <a:ln w="12700">
              <a:miter lim="400000"/>
            </a:ln>
          </p:spPr>
          <p:txBody>
            <a:bodyPr lIns="45719" rIns="45719">
              <a:spAutoFit/>
            </a:bodyPr>
            <a:lstStyle>
              <a:lvl1pPr>
                <a:defRPr sz="2400">
                  <a:solidFill>
                    <a:srgbClr val="BFBFB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r>
                <a:rPr lang="en-CN" dirty="0"/>
                <a:t>测试集效果</a:t>
              </a:r>
              <a:endParaRPr dirty="0"/>
            </a:p>
          </p:txBody>
        </p:sp>
        <p:sp>
          <p:nvSpPr>
            <p:cNvPr id="24" name="文本框 8">
              <a:extLst>
                <a:ext uri="{FF2B5EF4-FFF2-40B4-BE49-F238E27FC236}">
                  <a16:creationId xmlns:a16="http://schemas.microsoft.com/office/drawing/2014/main" id="{67651DFD-3AB6-0A4E-804B-1A79D503139E}"/>
                </a:ext>
              </a:extLst>
            </p:cNvPr>
            <p:cNvSpPr txBox="1"/>
            <p:nvPr/>
          </p:nvSpPr>
          <p:spPr>
            <a:xfrm>
              <a:off x="212207" y="4457089"/>
              <a:ext cx="2340193" cy="461665"/>
            </a:xfrm>
            <a:prstGeom prst="rect">
              <a:avLst/>
            </a:prstGeom>
            <a:ln w="12700">
              <a:miter lim="400000"/>
            </a:ln>
          </p:spPr>
          <p:txBody>
            <a:bodyPr lIns="45719" rIns="45719">
              <a:spAutoFit/>
            </a:bodyPr>
            <a:lstStyle>
              <a:lvl1pPr>
                <a:defRPr sz="2400">
                  <a:solidFill>
                    <a:srgbClr val="BFBFB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r>
                <a:rPr lang="zh-CN" altLang="en-US" dirty="0"/>
                <a:t>训练可视化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23882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304149D-292A-5348-9766-8E57D6E6D008}"/>
              </a:ext>
            </a:extLst>
          </p:cNvPr>
          <p:cNvSpPr/>
          <p:nvPr/>
        </p:nvSpPr>
        <p:spPr>
          <a:xfrm rot="16200000">
            <a:off x="-2464291" y="2451099"/>
            <a:ext cx="6880929" cy="1955802"/>
          </a:xfrm>
          <a:prstGeom prst="rect">
            <a:avLst/>
          </a:prstGeom>
          <a:solidFill>
            <a:srgbClr val="6E0F6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" name="等腰三角形 8">
            <a:extLst>
              <a:ext uri="{FF2B5EF4-FFF2-40B4-BE49-F238E27FC236}">
                <a16:creationId xmlns:a16="http://schemas.microsoft.com/office/drawing/2014/main" id="{FD541314-B450-4C47-938E-B61A10EDF88D}"/>
              </a:ext>
            </a:extLst>
          </p:cNvPr>
          <p:cNvSpPr/>
          <p:nvPr/>
        </p:nvSpPr>
        <p:spPr>
          <a:xfrm rot="5400000">
            <a:off x="1914479" y="3744915"/>
            <a:ext cx="237270" cy="158079"/>
          </a:xfrm>
          <a:prstGeom prst="triangle">
            <a:avLst/>
          </a:prstGeom>
          <a:solidFill>
            <a:srgbClr val="6E0F6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0DBC293-EE01-E64A-9FA0-045CC0AFFB64}"/>
              </a:ext>
            </a:extLst>
          </p:cNvPr>
          <p:cNvSpPr/>
          <p:nvPr/>
        </p:nvSpPr>
        <p:spPr>
          <a:xfrm>
            <a:off x="2722632" y="136787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训练模型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77CECB0-4D17-AE42-9C87-4F817F7F5A63}"/>
              </a:ext>
            </a:extLst>
          </p:cNvPr>
          <p:cNvSpPr txBox="1"/>
          <p:nvPr/>
        </p:nvSpPr>
        <p:spPr>
          <a:xfrm>
            <a:off x="2745219" y="869755"/>
            <a:ext cx="9236327" cy="19389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，定义损失函数：</a:t>
            </a:r>
            <a:r>
              <a:rPr lang="zh-CN" altLang="en-CN" sz="2000" dirty="0">
                <a:latin typeface="微软雅黑" panose="020B0503020204020204" charset="-122"/>
                <a:ea typeface="微软雅黑" panose="020B0503020204020204" charset="-122"/>
              </a:rPr>
              <a:t>二分类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交叉熵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hangingPunct="0"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，梯度优化函数：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Adam</a:t>
            </a:r>
          </a:p>
          <a:p>
            <a:pPr hangingPunct="0"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，训练参数设置：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epoch 10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</a:rPr>
              <a:t>batch_size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 100</a:t>
            </a:r>
          </a:p>
          <a:p>
            <a:pPr hangingPunct="0"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，评估函数：准确率 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accuracy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DD0DA1B-8DAF-BA4F-BF30-E861314DA6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0171" y="2885586"/>
            <a:ext cx="5747657" cy="200562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2E4AB77-7A71-F841-ACAD-535295FD75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0172" y="4946275"/>
            <a:ext cx="5977108" cy="1923190"/>
          </a:xfrm>
          <a:prstGeom prst="rect">
            <a:avLst/>
          </a:prstGeom>
        </p:spPr>
      </p:pic>
      <p:grpSp>
        <p:nvGrpSpPr>
          <p:cNvPr id="17" name="组合 13">
            <a:extLst>
              <a:ext uri="{FF2B5EF4-FFF2-40B4-BE49-F238E27FC236}">
                <a16:creationId xmlns:a16="http://schemas.microsoft.com/office/drawing/2014/main" id="{DEEF0164-5A3D-6B44-9021-2FD1C04E9FB1}"/>
              </a:ext>
            </a:extLst>
          </p:cNvPr>
          <p:cNvGrpSpPr/>
          <p:nvPr/>
        </p:nvGrpSpPr>
        <p:grpSpPr>
          <a:xfrm>
            <a:off x="-1727" y="22098"/>
            <a:ext cx="2554128" cy="6880929"/>
            <a:chOff x="-1727" y="22098"/>
            <a:chExt cx="2554128" cy="6880929"/>
          </a:xfrm>
        </p:grpSpPr>
        <p:sp>
          <p:nvSpPr>
            <p:cNvPr id="19" name="矩形 1">
              <a:extLst>
                <a:ext uri="{FF2B5EF4-FFF2-40B4-BE49-F238E27FC236}">
                  <a16:creationId xmlns:a16="http://schemas.microsoft.com/office/drawing/2014/main" id="{372583BE-6CA6-E346-87FF-E8F53B904162}"/>
                </a:ext>
              </a:extLst>
            </p:cNvPr>
            <p:cNvSpPr/>
            <p:nvPr/>
          </p:nvSpPr>
          <p:spPr>
            <a:xfrm rot="16200000">
              <a:off x="-2464291" y="2484662"/>
              <a:ext cx="6880929" cy="1955802"/>
            </a:xfrm>
            <a:prstGeom prst="rect">
              <a:avLst/>
            </a:prstGeom>
            <a:solidFill>
              <a:srgbClr val="6E0F6D"/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dirty="0"/>
            </a:p>
          </p:txBody>
        </p:sp>
        <p:sp>
          <p:nvSpPr>
            <p:cNvPr id="20" name="文本框 2">
              <a:extLst>
                <a:ext uri="{FF2B5EF4-FFF2-40B4-BE49-F238E27FC236}">
                  <a16:creationId xmlns:a16="http://schemas.microsoft.com/office/drawing/2014/main" id="{A16AA42F-C51B-8141-93C3-36088B39173E}"/>
                </a:ext>
              </a:extLst>
            </p:cNvPr>
            <p:cNvSpPr txBox="1"/>
            <p:nvPr/>
          </p:nvSpPr>
          <p:spPr>
            <a:xfrm>
              <a:off x="210453" y="801914"/>
              <a:ext cx="1645861" cy="461665"/>
            </a:xfrm>
            <a:prstGeom prst="rect">
              <a:avLst/>
            </a:prstGeom>
            <a:ln w="12700">
              <a:miter lim="400000"/>
            </a:ln>
          </p:spPr>
          <p:txBody>
            <a:bodyPr lIns="45719" rIns="45719">
              <a:spAutoFit/>
            </a:bodyPr>
            <a:lstStyle>
              <a:lvl1pPr>
                <a:defRPr sz="2400" b="1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r>
                <a:rPr lang="en-CN" dirty="0">
                  <a:solidFill>
                    <a:srgbClr val="BFBFBF"/>
                  </a:solidFill>
                </a:rPr>
                <a:t>数据集</a:t>
              </a:r>
              <a:endParaRPr dirty="0">
                <a:solidFill>
                  <a:srgbClr val="BFBFBF"/>
                </a:solidFill>
              </a:endParaRPr>
            </a:p>
          </p:txBody>
        </p:sp>
        <p:sp>
          <p:nvSpPr>
            <p:cNvPr id="21" name="文本框 4">
              <a:extLst>
                <a:ext uri="{FF2B5EF4-FFF2-40B4-BE49-F238E27FC236}">
                  <a16:creationId xmlns:a16="http://schemas.microsoft.com/office/drawing/2014/main" id="{11B1CC6D-A014-DD4F-BD69-775EB35F35A2}"/>
                </a:ext>
              </a:extLst>
            </p:cNvPr>
            <p:cNvSpPr txBox="1"/>
            <p:nvPr/>
          </p:nvSpPr>
          <p:spPr>
            <a:xfrm>
              <a:off x="210453" y="1728868"/>
              <a:ext cx="2340193" cy="461665"/>
            </a:xfrm>
            <a:prstGeom prst="rect">
              <a:avLst/>
            </a:prstGeom>
            <a:ln w="12700">
              <a:miter lim="400000"/>
            </a:ln>
          </p:spPr>
          <p:txBody>
            <a:bodyPr lIns="45719" rIns="45719">
              <a:spAutoFit/>
            </a:bodyPr>
            <a:lstStyle>
              <a:lvl1pPr>
                <a:defRPr sz="2400">
                  <a:solidFill>
                    <a:srgbClr val="BFBFB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r>
                <a:rPr lang="en-CN" dirty="0"/>
                <a:t>预处理</a:t>
              </a:r>
              <a:endParaRPr dirty="0"/>
            </a:p>
          </p:txBody>
        </p:sp>
        <p:sp>
          <p:nvSpPr>
            <p:cNvPr id="22" name="文本框 5">
              <a:extLst>
                <a:ext uri="{FF2B5EF4-FFF2-40B4-BE49-F238E27FC236}">
                  <a16:creationId xmlns:a16="http://schemas.microsoft.com/office/drawing/2014/main" id="{15A819A0-2C32-2847-95BD-05A210541AC5}"/>
                </a:ext>
              </a:extLst>
            </p:cNvPr>
            <p:cNvSpPr txBox="1"/>
            <p:nvPr/>
          </p:nvSpPr>
          <p:spPr>
            <a:xfrm>
              <a:off x="210453" y="2656876"/>
              <a:ext cx="2340193" cy="461665"/>
            </a:xfrm>
            <a:prstGeom prst="rect">
              <a:avLst/>
            </a:prstGeom>
            <a:ln w="12700">
              <a:miter lim="400000"/>
            </a:ln>
          </p:spPr>
          <p:txBody>
            <a:bodyPr lIns="45719" rIns="45719">
              <a:spAutoFit/>
            </a:bodyPr>
            <a:lstStyle>
              <a:lvl1pPr>
                <a:defRPr sz="2400">
                  <a:solidFill>
                    <a:srgbClr val="BFBFB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r>
                <a:rPr lang="en-CN" dirty="0"/>
                <a:t>构建模型</a:t>
              </a:r>
              <a:endParaRPr dirty="0"/>
            </a:p>
          </p:txBody>
        </p:sp>
        <p:sp>
          <p:nvSpPr>
            <p:cNvPr id="23" name="文本框 6">
              <a:extLst>
                <a:ext uri="{FF2B5EF4-FFF2-40B4-BE49-F238E27FC236}">
                  <a16:creationId xmlns:a16="http://schemas.microsoft.com/office/drawing/2014/main" id="{DDA8E860-2036-014B-87DD-349D7553DDE0}"/>
                </a:ext>
              </a:extLst>
            </p:cNvPr>
            <p:cNvSpPr txBox="1"/>
            <p:nvPr/>
          </p:nvSpPr>
          <p:spPr>
            <a:xfrm>
              <a:off x="210656" y="3582777"/>
              <a:ext cx="2340193" cy="461665"/>
            </a:xfrm>
            <a:prstGeom prst="rect">
              <a:avLst/>
            </a:prstGeom>
            <a:ln w="12700">
              <a:miter lim="400000"/>
            </a:ln>
          </p:spPr>
          <p:txBody>
            <a:bodyPr lIns="45719" rIns="45719">
              <a:spAutoFit/>
            </a:bodyPr>
            <a:lstStyle>
              <a:lvl1pPr>
                <a:defRPr sz="2400">
                  <a:solidFill>
                    <a:srgbClr val="BFBFB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r>
                <a:rPr lang="zh-CN" altLang="en-US" b="1" dirty="0">
                  <a:solidFill>
                    <a:srgbClr val="FFFFFF"/>
                  </a:solidFill>
                </a:rPr>
                <a:t>训练模型</a:t>
              </a:r>
            </a:p>
          </p:txBody>
        </p:sp>
        <p:sp>
          <p:nvSpPr>
            <p:cNvPr id="24" name="文本框 7">
              <a:extLst>
                <a:ext uri="{FF2B5EF4-FFF2-40B4-BE49-F238E27FC236}">
                  <a16:creationId xmlns:a16="http://schemas.microsoft.com/office/drawing/2014/main" id="{30F3C7D0-B1A1-744F-8BA5-717475DE337E}"/>
                </a:ext>
              </a:extLst>
            </p:cNvPr>
            <p:cNvSpPr txBox="1"/>
            <p:nvPr/>
          </p:nvSpPr>
          <p:spPr>
            <a:xfrm>
              <a:off x="212208" y="5336221"/>
              <a:ext cx="2340193" cy="461665"/>
            </a:xfrm>
            <a:prstGeom prst="rect">
              <a:avLst/>
            </a:prstGeom>
            <a:ln w="12700">
              <a:miter lim="400000"/>
            </a:ln>
          </p:spPr>
          <p:txBody>
            <a:bodyPr lIns="45719" rIns="45719">
              <a:spAutoFit/>
            </a:bodyPr>
            <a:lstStyle>
              <a:lvl1pPr>
                <a:defRPr sz="2400">
                  <a:solidFill>
                    <a:srgbClr val="BFBFB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r>
                <a:rPr lang="en-CN" dirty="0"/>
                <a:t>测试集效果</a:t>
              </a:r>
              <a:endParaRPr dirty="0"/>
            </a:p>
          </p:txBody>
        </p:sp>
        <p:sp>
          <p:nvSpPr>
            <p:cNvPr id="25" name="文本框 8">
              <a:extLst>
                <a:ext uri="{FF2B5EF4-FFF2-40B4-BE49-F238E27FC236}">
                  <a16:creationId xmlns:a16="http://schemas.microsoft.com/office/drawing/2014/main" id="{8C6B9FA5-BF07-8747-AF68-9E3FF366DD77}"/>
                </a:ext>
              </a:extLst>
            </p:cNvPr>
            <p:cNvSpPr txBox="1"/>
            <p:nvPr/>
          </p:nvSpPr>
          <p:spPr>
            <a:xfrm>
              <a:off x="212207" y="4457089"/>
              <a:ext cx="2340193" cy="461665"/>
            </a:xfrm>
            <a:prstGeom prst="rect">
              <a:avLst/>
            </a:prstGeom>
            <a:ln w="12700">
              <a:miter lim="400000"/>
            </a:ln>
          </p:spPr>
          <p:txBody>
            <a:bodyPr lIns="45719" rIns="45719">
              <a:spAutoFit/>
            </a:bodyPr>
            <a:lstStyle>
              <a:lvl1pPr>
                <a:defRPr sz="2400">
                  <a:solidFill>
                    <a:srgbClr val="BFBFB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r>
                <a:rPr lang="zh-CN" altLang="en-US" dirty="0"/>
                <a:t>训练可视化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83962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304149D-292A-5348-9766-8E57D6E6D008}"/>
              </a:ext>
            </a:extLst>
          </p:cNvPr>
          <p:cNvSpPr/>
          <p:nvPr/>
        </p:nvSpPr>
        <p:spPr>
          <a:xfrm rot="16200000">
            <a:off x="-2464291" y="2451099"/>
            <a:ext cx="6880929" cy="1955802"/>
          </a:xfrm>
          <a:prstGeom prst="rect">
            <a:avLst/>
          </a:prstGeom>
          <a:solidFill>
            <a:srgbClr val="6E0F6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" name="等腰三角形 8">
            <a:extLst>
              <a:ext uri="{FF2B5EF4-FFF2-40B4-BE49-F238E27FC236}">
                <a16:creationId xmlns:a16="http://schemas.microsoft.com/office/drawing/2014/main" id="{FD541314-B450-4C47-938E-B61A10EDF88D}"/>
              </a:ext>
            </a:extLst>
          </p:cNvPr>
          <p:cNvSpPr/>
          <p:nvPr/>
        </p:nvSpPr>
        <p:spPr>
          <a:xfrm rot="5400000">
            <a:off x="1883950" y="4611292"/>
            <a:ext cx="237270" cy="158079"/>
          </a:xfrm>
          <a:prstGeom prst="triangle">
            <a:avLst/>
          </a:prstGeom>
          <a:solidFill>
            <a:srgbClr val="6E0F6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0DBC293-EE01-E64A-9FA0-045CC0AFFB64}"/>
              </a:ext>
            </a:extLst>
          </p:cNvPr>
          <p:cNvSpPr/>
          <p:nvPr/>
        </p:nvSpPr>
        <p:spPr>
          <a:xfrm>
            <a:off x="2722632" y="136787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可视化训练过程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E89B1AF-99E9-DA49-9D78-2750ED982A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3426" y="2828808"/>
            <a:ext cx="5321300" cy="24638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0A355E3-48A2-8C4C-8162-E5A310A919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4856" y="498435"/>
            <a:ext cx="4293771" cy="5861129"/>
          </a:xfrm>
          <a:prstGeom prst="rect">
            <a:avLst/>
          </a:prstGeom>
        </p:spPr>
      </p:pic>
      <p:sp>
        <p:nvSpPr>
          <p:cNvPr id="19" name="文本框 17">
            <a:extLst>
              <a:ext uri="{FF2B5EF4-FFF2-40B4-BE49-F238E27FC236}">
                <a16:creationId xmlns:a16="http://schemas.microsoft.com/office/drawing/2014/main" id="{DF1046F4-67D2-E741-8F45-78A2C8B4449B}"/>
              </a:ext>
            </a:extLst>
          </p:cNvPr>
          <p:cNvSpPr txBox="1"/>
          <p:nvPr/>
        </p:nvSpPr>
        <p:spPr>
          <a:xfrm>
            <a:off x="2367255" y="713359"/>
            <a:ext cx="9236327" cy="147732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训练集 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VS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 验证集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hangingPunct="0"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，损失函数值对比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hangingPunct="0"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，准确率对比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0" name="组合 13">
            <a:extLst>
              <a:ext uri="{FF2B5EF4-FFF2-40B4-BE49-F238E27FC236}">
                <a16:creationId xmlns:a16="http://schemas.microsoft.com/office/drawing/2014/main" id="{823F74B0-7EF5-934F-85FF-FB417C05825A}"/>
              </a:ext>
            </a:extLst>
          </p:cNvPr>
          <p:cNvGrpSpPr/>
          <p:nvPr/>
        </p:nvGrpSpPr>
        <p:grpSpPr>
          <a:xfrm>
            <a:off x="-1727" y="22098"/>
            <a:ext cx="2554128" cy="6880929"/>
            <a:chOff x="-1727" y="22098"/>
            <a:chExt cx="2554128" cy="6880929"/>
          </a:xfrm>
        </p:grpSpPr>
        <p:sp>
          <p:nvSpPr>
            <p:cNvPr id="21" name="矩形 1">
              <a:extLst>
                <a:ext uri="{FF2B5EF4-FFF2-40B4-BE49-F238E27FC236}">
                  <a16:creationId xmlns:a16="http://schemas.microsoft.com/office/drawing/2014/main" id="{2DF10B83-7718-3C4C-80D3-4FD5CFC94F94}"/>
                </a:ext>
              </a:extLst>
            </p:cNvPr>
            <p:cNvSpPr/>
            <p:nvPr/>
          </p:nvSpPr>
          <p:spPr>
            <a:xfrm rot="16200000">
              <a:off x="-2464291" y="2484662"/>
              <a:ext cx="6880929" cy="1955802"/>
            </a:xfrm>
            <a:prstGeom prst="rect">
              <a:avLst/>
            </a:prstGeom>
            <a:solidFill>
              <a:srgbClr val="6E0F6D"/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dirty="0"/>
            </a:p>
          </p:txBody>
        </p:sp>
        <p:sp>
          <p:nvSpPr>
            <p:cNvPr id="22" name="文本框 2">
              <a:extLst>
                <a:ext uri="{FF2B5EF4-FFF2-40B4-BE49-F238E27FC236}">
                  <a16:creationId xmlns:a16="http://schemas.microsoft.com/office/drawing/2014/main" id="{2BE1F9C4-B070-E74A-8EBA-16B64924D841}"/>
                </a:ext>
              </a:extLst>
            </p:cNvPr>
            <p:cNvSpPr txBox="1"/>
            <p:nvPr/>
          </p:nvSpPr>
          <p:spPr>
            <a:xfrm>
              <a:off x="210453" y="801914"/>
              <a:ext cx="1645861" cy="461665"/>
            </a:xfrm>
            <a:prstGeom prst="rect">
              <a:avLst/>
            </a:prstGeom>
            <a:ln w="12700">
              <a:miter lim="400000"/>
            </a:ln>
          </p:spPr>
          <p:txBody>
            <a:bodyPr lIns="45719" rIns="45719">
              <a:spAutoFit/>
            </a:bodyPr>
            <a:lstStyle>
              <a:lvl1pPr>
                <a:defRPr sz="2400" b="1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r>
                <a:rPr lang="en-CN" dirty="0">
                  <a:solidFill>
                    <a:srgbClr val="BFBFBF"/>
                  </a:solidFill>
                </a:rPr>
                <a:t>数据集</a:t>
              </a:r>
              <a:endParaRPr dirty="0">
                <a:solidFill>
                  <a:srgbClr val="BFBFBF"/>
                </a:solidFill>
              </a:endParaRPr>
            </a:p>
          </p:txBody>
        </p:sp>
        <p:sp>
          <p:nvSpPr>
            <p:cNvPr id="23" name="文本框 4">
              <a:extLst>
                <a:ext uri="{FF2B5EF4-FFF2-40B4-BE49-F238E27FC236}">
                  <a16:creationId xmlns:a16="http://schemas.microsoft.com/office/drawing/2014/main" id="{350B7180-BC52-E24C-AE0D-50602B707004}"/>
                </a:ext>
              </a:extLst>
            </p:cNvPr>
            <p:cNvSpPr txBox="1"/>
            <p:nvPr/>
          </p:nvSpPr>
          <p:spPr>
            <a:xfrm>
              <a:off x="210453" y="1728868"/>
              <a:ext cx="2340193" cy="461665"/>
            </a:xfrm>
            <a:prstGeom prst="rect">
              <a:avLst/>
            </a:prstGeom>
            <a:ln w="12700">
              <a:miter lim="400000"/>
            </a:ln>
          </p:spPr>
          <p:txBody>
            <a:bodyPr lIns="45719" rIns="45719">
              <a:spAutoFit/>
            </a:bodyPr>
            <a:lstStyle>
              <a:lvl1pPr>
                <a:defRPr sz="2400">
                  <a:solidFill>
                    <a:srgbClr val="BFBFB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r>
                <a:rPr lang="en-CN" dirty="0"/>
                <a:t>预处理</a:t>
              </a:r>
              <a:endParaRPr dirty="0"/>
            </a:p>
          </p:txBody>
        </p:sp>
        <p:sp>
          <p:nvSpPr>
            <p:cNvPr id="24" name="文本框 5">
              <a:extLst>
                <a:ext uri="{FF2B5EF4-FFF2-40B4-BE49-F238E27FC236}">
                  <a16:creationId xmlns:a16="http://schemas.microsoft.com/office/drawing/2014/main" id="{5D6A657C-BA31-5043-B654-6B33188DE07A}"/>
                </a:ext>
              </a:extLst>
            </p:cNvPr>
            <p:cNvSpPr txBox="1"/>
            <p:nvPr/>
          </p:nvSpPr>
          <p:spPr>
            <a:xfrm>
              <a:off x="210453" y="2656876"/>
              <a:ext cx="2340193" cy="461665"/>
            </a:xfrm>
            <a:prstGeom prst="rect">
              <a:avLst/>
            </a:prstGeom>
            <a:ln w="12700">
              <a:miter lim="400000"/>
            </a:ln>
          </p:spPr>
          <p:txBody>
            <a:bodyPr lIns="45719" rIns="45719">
              <a:spAutoFit/>
            </a:bodyPr>
            <a:lstStyle>
              <a:lvl1pPr>
                <a:defRPr sz="2400">
                  <a:solidFill>
                    <a:srgbClr val="BFBFB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r>
                <a:rPr lang="en-CN" dirty="0"/>
                <a:t>构建模型</a:t>
              </a:r>
              <a:endParaRPr dirty="0"/>
            </a:p>
          </p:txBody>
        </p:sp>
        <p:sp>
          <p:nvSpPr>
            <p:cNvPr id="25" name="文本框 6">
              <a:extLst>
                <a:ext uri="{FF2B5EF4-FFF2-40B4-BE49-F238E27FC236}">
                  <a16:creationId xmlns:a16="http://schemas.microsoft.com/office/drawing/2014/main" id="{795FC562-BF2F-E84A-B22E-76B3F66A6F4F}"/>
                </a:ext>
              </a:extLst>
            </p:cNvPr>
            <p:cNvSpPr txBox="1"/>
            <p:nvPr/>
          </p:nvSpPr>
          <p:spPr>
            <a:xfrm>
              <a:off x="210656" y="3582777"/>
              <a:ext cx="2340193" cy="461665"/>
            </a:xfrm>
            <a:prstGeom prst="rect">
              <a:avLst/>
            </a:prstGeom>
            <a:ln w="12700">
              <a:miter lim="400000"/>
            </a:ln>
          </p:spPr>
          <p:txBody>
            <a:bodyPr lIns="45719" rIns="45719">
              <a:spAutoFit/>
            </a:bodyPr>
            <a:lstStyle>
              <a:lvl1pPr>
                <a:defRPr sz="2400">
                  <a:solidFill>
                    <a:srgbClr val="BFBFB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r>
                <a:rPr lang="zh-CN" altLang="en-US" dirty="0"/>
                <a:t>训练模型</a:t>
              </a:r>
            </a:p>
          </p:txBody>
        </p:sp>
        <p:sp>
          <p:nvSpPr>
            <p:cNvPr id="26" name="文本框 7">
              <a:extLst>
                <a:ext uri="{FF2B5EF4-FFF2-40B4-BE49-F238E27FC236}">
                  <a16:creationId xmlns:a16="http://schemas.microsoft.com/office/drawing/2014/main" id="{F1861112-C09A-0240-B7D9-82DC01C0CB7C}"/>
                </a:ext>
              </a:extLst>
            </p:cNvPr>
            <p:cNvSpPr txBox="1"/>
            <p:nvPr/>
          </p:nvSpPr>
          <p:spPr>
            <a:xfrm>
              <a:off x="212208" y="5336221"/>
              <a:ext cx="2340193" cy="461665"/>
            </a:xfrm>
            <a:prstGeom prst="rect">
              <a:avLst/>
            </a:prstGeom>
            <a:ln w="12700">
              <a:miter lim="400000"/>
            </a:ln>
          </p:spPr>
          <p:txBody>
            <a:bodyPr lIns="45719" rIns="45719">
              <a:spAutoFit/>
            </a:bodyPr>
            <a:lstStyle>
              <a:lvl1pPr>
                <a:defRPr sz="2400">
                  <a:solidFill>
                    <a:srgbClr val="BFBFB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r>
                <a:rPr lang="en-CN" dirty="0"/>
                <a:t>测试集效果</a:t>
              </a:r>
              <a:endParaRPr dirty="0"/>
            </a:p>
          </p:txBody>
        </p:sp>
        <p:sp>
          <p:nvSpPr>
            <p:cNvPr id="27" name="文本框 8">
              <a:extLst>
                <a:ext uri="{FF2B5EF4-FFF2-40B4-BE49-F238E27FC236}">
                  <a16:creationId xmlns:a16="http://schemas.microsoft.com/office/drawing/2014/main" id="{524E485F-D580-C84E-88E0-59C8380AB67C}"/>
                </a:ext>
              </a:extLst>
            </p:cNvPr>
            <p:cNvSpPr txBox="1"/>
            <p:nvPr/>
          </p:nvSpPr>
          <p:spPr>
            <a:xfrm>
              <a:off x="212207" y="4457089"/>
              <a:ext cx="2340193" cy="461665"/>
            </a:xfrm>
            <a:prstGeom prst="rect">
              <a:avLst/>
            </a:prstGeom>
            <a:ln w="12700">
              <a:miter lim="400000"/>
            </a:ln>
          </p:spPr>
          <p:txBody>
            <a:bodyPr lIns="45719" rIns="45719">
              <a:spAutoFit/>
            </a:bodyPr>
            <a:lstStyle>
              <a:lvl1pPr>
                <a:defRPr sz="2400">
                  <a:solidFill>
                    <a:srgbClr val="BFBFB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r>
                <a:rPr lang="zh-CN" altLang="en-US" b="1" dirty="0">
                  <a:solidFill>
                    <a:srgbClr val="FFFFFF"/>
                  </a:solidFill>
                </a:rPr>
                <a:t>训练可视化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18142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304149D-292A-5348-9766-8E57D6E6D008}"/>
              </a:ext>
            </a:extLst>
          </p:cNvPr>
          <p:cNvSpPr/>
          <p:nvPr/>
        </p:nvSpPr>
        <p:spPr>
          <a:xfrm rot="16200000">
            <a:off x="-2464291" y="2451099"/>
            <a:ext cx="6880929" cy="1955802"/>
          </a:xfrm>
          <a:prstGeom prst="rect">
            <a:avLst/>
          </a:prstGeom>
          <a:solidFill>
            <a:srgbClr val="6E0F6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" name="等腰三角形 8">
            <a:extLst>
              <a:ext uri="{FF2B5EF4-FFF2-40B4-BE49-F238E27FC236}">
                <a16:creationId xmlns:a16="http://schemas.microsoft.com/office/drawing/2014/main" id="{FD541314-B450-4C47-938E-B61A10EDF88D}"/>
              </a:ext>
            </a:extLst>
          </p:cNvPr>
          <p:cNvSpPr/>
          <p:nvPr/>
        </p:nvSpPr>
        <p:spPr>
          <a:xfrm rot="5400000">
            <a:off x="1867476" y="5498359"/>
            <a:ext cx="237270" cy="158079"/>
          </a:xfrm>
          <a:prstGeom prst="triangle">
            <a:avLst/>
          </a:prstGeom>
          <a:solidFill>
            <a:srgbClr val="6E0F6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0DBC293-EE01-E64A-9FA0-045CC0AFFB64}"/>
              </a:ext>
            </a:extLst>
          </p:cNvPr>
          <p:cNvSpPr/>
          <p:nvPr/>
        </p:nvSpPr>
        <p:spPr>
          <a:xfrm>
            <a:off x="2722632" y="136787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测试集效果</a:t>
            </a:r>
          </a:p>
        </p:txBody>
      </p:sp>
      <p:sp>
        <p:nvSpPr>
          <p:cNvPr id="15" name="文本框 17">
            <a:extLst>
              <a:ext uri="{FF2B5EF4-FFF2-40B4-BE49-F238E27FC236}">
                <a16:creationId xmlns:a16="http://schemas.microsoft.com/office/drawing/2014/main" id="{EFD41177-5769-FE47-AFC5-57FE431E67D0}"/>
              </a:ext>
            </a:extLst>
          </p:cNvPr>
          <p:cNvSpPr txBox="1"/>
          <p:nvPr/>
        </p:nvSpPr>
        <p:spPr>
          <a:xfrm>
            <a:off x="2722632" y="731659"/>
            <a:ext cx="9236327" cy="147732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，损失函数值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hangingPunct="0"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，准确率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hangingPunct="0"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case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study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62F63EF-4148-664E-95B3-226F4032D0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0646" y="3167417"/>
            <a:ext cx="7458110" cy="295892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E2EA126-8645-8147-9EDA-AE2B49F045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3672" y="553473"/>
            <a:ext cx="6229388" cy="2441518"/>
          </a:xfrm>
          <a:prstGeom prst="rect">
            <a:avLst/>
          </a:prstGeom>
        </p:spPr>
      </p:pic>
      <p:grpSp>
        <p:nvGrpSpPr>
          <p:cNvPr id="18" name="组合 13">
            <a:extLst>
              <a:ext uri="{FF2B5EF4-FFF2-40B4-BE49-F238E27FC236}">
                <a16:creationId xmlns:a16="http://schemas.microsoft.com/office/drawing/2014/main" id="{8F98FF49-48F2-E24D-ACE2-7EAE0604B250}"/>
              </a:ext>
            </a:extLst>
          </p:cNvPr>
          <p:cNvGrpSpPr/>
          <p:nvPr/>
        </p:nvGrpSpPr>
        <p:grpSpPr>
          <a:xfrm>
            <a:off x="-1727" y="22098"/>
            <a:ext cx="2554128" cy="6880929"/>
            <a:chOff x="-1727" y="22098"/>
            <a:chExt cx="2554128" cy="6880929"/>
          </a:xfrm>
        </p:grpSpPr>
        <p:sp>
          <p:nvSpPr>
            <p:cNvPr id="19" name="矩形 1">
              <a:extLst>
                <a:ext uri="{FF2B5EF4-FFF2-40B4-BE49-F238E27FC236}">
                  <a16:creationId xmlns:a16="http://schemas.microsoft.com/office/drawing/2014/main" id="{1D2889D2-C82B-2F4B-97BB-1575A58F7A55}"/>
                </a:ext>
              </a:extLst>
            </p:cNvPr>
            <p:cNvSpPr/>
            <p:nvPr/>
          </p:nvSpPr>
          <p:spPr>
            <a:xfrm rot="16200000">
              <a:off x="-2464291" y="2484662"/>
              <a:ext cx="6880929" cy="1955802"/>
            </a:xfrm>
            <a:prstGeom prst="rect">
              <a:avLst/>
            </a:prstGeom>
            <a:solidFill>
              <a:srgbClr val="6E0F6D"/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dirty="0"/>
            </a:p>
          </p:txBody>
        </p:sp>
        <p:sp>
          <p:nvSpPr>
            <p:cNvPr id="20" name="文本框 2">
              <a:extLst>
                <a:ext uri="{FF2B5EF4-FFF2-40B4-BE49-F238E27FC236}">
                  <a16:creationId xmlns:a16="http://schemas.microsoft.com/office/drawing/2014/main" id="{2F239DE7-3FCF-B14C-A417-83824F1719C0}"/>
                </a:ext>
              </a:extLst>
            </p:cNvPr>
            <p:cNvSpPr txBox="1"/>
            <p:nvPr/>
          </p:nvSpPr>
          <p:spPr>
            <a:xfrm>
              <a:off x="210453" y="801914"/>
              <a:ext cx="1645861" cy="461665"/>
            </a:xfrm>
            <a:prstGeom prst="rect">
              <a:avLst/>
            </a:prstGeom>
            <a:ln w="12700">
              <a:miter lim="400000"/>
            </a:ln>
          </p:spPr>
          <p:txBody>
            <a:bodyPr lIns="45719" rIns="45719">
              <a:spAutoFit/>
            </a:bodyPr>
            <a:lstStyle>
              <a:lvl1pPr>
                <a:defRPr sz="2400" b="1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r>
                <a:rPr lang="en-CN" dirty="0">
                  <a:solidFill>
                    <a:srgbClr val="BFBFBF"/>
                  </a:solidFill>
                </a:rPr>
                <a:t>数据集</a:t>
              </a:r>
              <a:endParaRPr dirty="0">
                <a:solidFill>
                  <a:srgbClr val="BFBFBF"/>
                </a:solidFill>
              </a:endParaRPr>
            </a:p>
          </p:txBody>
        </p:sp>
        <p:sp>
          <p:nvSpPr>
            <p:cNvPr id="21" name="文本框 4">
              <a:extLst>
                <a:ext uri="{FF2B5EF4-FFF2-40B4-BE49-F238E27FC236}">
                  <a16:creationId xmlns:a16="http://schemas.microsoft.com/office/drawing/2014/main" id="{0520C398-C6CB-0040-94F9-472DBC9C6218}"/>
                </a:ext>
              </a:extLst>
            </p:cNvPr>
            <p:cNvSpPr txBox="1"/>
            <p:nvPr/>
          </p:nvSpPr>
          <p:spPr>
            <a:xfrm>
              <a:off x="210453" y="1728868"/>
              <a:ext cx="2340193" cy="461665"/>
            </a:xfrm>
            <a:prstGeom prst="rect">
              <a:avLst/>
            </a:prstGeom>
            <a:ln w="12700">
              <a:miter lim="400000"/>
            </a:ln>
          </p:spPr>
          <p:txBody>
            <a:bodyPr lIns="45719" rIns="45719">
              <a:spAutoFit/>
            </a:bodyPr>
            <a:lstStyle>
              <a:lvl1pPr>
                <a:defRPr sz="2400">
                  <a:solidFill>
                    <a:srgbClr val="BFBFB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r>
                <a:rPr lang="en-CN" dirty="0"/>
                <a:t>预处理</a:t>
              </a:r>
              <a:endParaRPr dirty="0"/>
            </a:p>
          </p:txBody>
        </p:sp>
        <p:sp>
          <p:nvSpPr>
            <p:cNvPr id="22" name="文本框 5">
              <a:extLst>
                <a:ext uri="{FF2B5EF4-FFF2-40B4-BE49-F238E27FC236}">
                  <a16:creationId xmlns:a16="http://schemas.microsoft.com/office/drawing/2014/main" id="{8055CDE3-C667-1341-A764-24870DCE6538}"/>
                </a:ext>
              </a:extLst>
            </p:cNvPr>
            <p:cNvSpPr txBox="1"/>
            <p:nvPr/>
          </p:nvSpPr>
          <p:spPr>
            <a:xfrm>
              <a:off x="210453" y="2656876"/>
              <a:ext cx="2340193" cy="461665"/>
            </a:xfrm>
            <a:prstGeom prst="rect">
              <a:avLst/>
            </a:prstGeom>
            <a:ln w="12700">
              <a:miter lim="400000"/>
            </a:ln>
          </p:spPr>
          <p:txBody>
            <a:bodyPr lIns="45719" rIns="45719">
              <a:spAutoFit/>
            </a:bodyPr>
            <a:lstStyle>
              <a:lvl1pPr>
                <a:defRPr sz="2400">
                  <a:solidFill>
                    <a:srgbClr val="BFBFB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r>
                <a:rPr lang="en-CN" dirty="0"/>
                <a:t>构建模型</a:t>
              </a:r>
              <a:endParaRPr dirty="0"/>
            </a:p>
          </p:txBody>
        </p:sp>
        <p:sp>
          <p:nvSpPr>
            <p:cNvPr id="23" name="文本框 6">
              <a:extLst>
                <a:ext uri="{FF2B5EF4-FFF2-40B4-BE49-F238E27FC236}">
                  <a16:creationId xmlns:a16="http://schemas.microsoft.com/office/drawing/2014/main" id="{0BEA0060-2FEF-DA43-AAE1-5A2EE64F3E6F}"/>
                </a:ext>
              </a:extLst>
            </p:cNvPr>
            <p:cNvSpPr txBox="1"/>
            <p:nvPr/>
          </p:nvSpPr>
          <p:spPr>
            <a:xfrm>
              <a:off x="210656" y="3582777"/>
              <a:ext cx="2340193" cy="461665"/>
            </a:xfrm>
            <a:prstGeom prst="rect">
              <a:avLst/>
            </a:prstGeom>
            <a:ln w="12700">
              <a:miter lim="400000"/>
            </a:ln>
          </p:spPr>
          <p:txBody>
            <a:bodyPr lIns="45719" rIns="45719">
              <a:spAutoFit/>
            </a:bodyPr>
            <a:lstStyle>
              <a:lvl1pPr>
                <a:defRPr sz="2400">
                  <a:solidFill>
                    <a:srgbClr val="BFBFB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r>
                <a:rPr lang="zh-CN" altLang="en-US" dirty="0"/>
                <a:t>训练模型</a:t>
              </a:r>
            </a:p>
          </p:txBody>
        </p:sp>
        <p:sp>
          <p:nvSpPr>
            <p:cNvPr id="24" name="文本框 7">
              <a:extLst>
                <a:ext uri="{FF2B5EF4-FFF2-40B4-BE49-F238E27FC236}">
                  <a16:creationId xmlns:a16="http://schemas.microsoft.com/office/drawing/2014/main" id="{E15C915D-4AFC-9342-BE12-F27F9E6354AE}"/>
                </a:ext>
              </a:extLst>
            </p:cNvPr>
            <p:cNvSpPr txBox="1"/>
            <p:nvPr/>
          </p:nvSpPr>
          <p:spPr>
            <a:xfrm>
              <a:off x="212208" y="5336221"/>
              <a:ext cx="2340193" cy="461665"/>
            </a:xfrm>
            <a:prstGeom prst="rect">
              <a:avLst/>
            </a:prstGeom>
            <a:ln w="12700">
              <a:miter lim="400000"/>
            </a:ln>
          </p:spPr>
          <p:txBody>
            <a:bodyPr lIns="45719" rIns="45719">
              <a:spAutoFit/>
            </a:bodyPr>
            <a:lstStyle>
              <a:lvl1pPr>
                <a:defRPr sz="2400">
                  <a:solidFill>
                    <a:srgbClr val="BFBFB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r>
                <a:rPr lang="en-CN" b="1" dirty="0">
                  <a:solidFill>
                    <a:srgbClr val="FFFFFF"/>
                  </a:solidFill>
                </a:rPr>
                <a:t>测试集效果</a:t>
              </a:r>
              <a:endParaRPr b="1" dirty="0">
                <a:solidFill>
                  <a:srgbClr val="FFFFFF"/>
                </a:solidFill>
              </a:endParaRPr>
            </a:p>
          </p:txBody>
        </p:sp>
        <p:sp>
          <p:nvSpPr>
            <p:cNvPr id="25" name="文本框 8">
              <a:extLst>
                <a:ext uri="{FF2B5EF4-FFF2-40B4-BE49-F238E27FC236}">
                  <a16:creationId xmlns:a16="http://schemas.microsoft.com/office/drawing/2014/main" id="{44D471CA-597F-C641-86F1-16C8C5A7CA27}"/>
                </a:ext>
              </a:extLst>
            </p:cNvPr>
            <p:cNvSpPr txBox="1"/>
            <p:nvPr/>
          </p:nvSpPr>
          <p:spPr>
            <a:xfrm>
              <a:off x="212207" y="4457089"/>
              <a:ext cx="2340193" cy="461665"/>
            </a:xfrm>
            <a:prstGeom prst="rect">
              <a:avLst/>
            </a:prstGeom>
            <a:ln w="12700">
              <a:miter lim="400000"/>
            </a:ln>
          </p:spPr>
          <p:txBody>
            <a:bodyPr lIns="45719" rIns="45719">
              <a:spAutoFit/>
            </a:bodyPr>
            <a:lstStyle>
              <a:lvl1pPr>
                <a:defRPr sz="2400">
                  <a:solidFill>
                    <a:srgbClr val="BFBFB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r>
                <a:rPr lang="zh-CN" altLang="en-US" dirty="0"/>
                <a:t>训练可视化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9457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E0F6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谢谢您的聆听，…"/>
          <p:cNvSpPr txBox="1"/>
          <p:nvPr/>
        </p:nvSpPr>
        <p:spPr>
          <a:xfrm>
            <a:off x="5107269" y="3005807"/>
            <a:ext cx="1977462" cy="846386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900">
                <a:solidFill>
                  <a:srgbClr val="FFFFFF"/>
                </a:solidFill>
              </a:defRPr>
            </a:pPr>
            <a:r>
              <a:rPr kumimoji="0" sz="49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等线" panose="02010600030101010101" charset="-122"/>
              </a:rPr>
              <a:t>谢谢</a:t>
            </a:r>
            <a:r>
              <a:rPr kumimoji="0" sz="4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等线" panose="02010600030101010101" charset="-122"/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301215114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​​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等线" panose="02010600030101010101" charset="-122"/>
            <a:ea typeface="等线" panose="02010600030101010101" charset="-122"/>
            <a:cs typeface="等线" panose="02010600030101010101" charset="-122"/>
            <a:sym typeface="等线" panose="02010600030101010101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等线" panose="02010600030101010101" charset="-122"/>
            <a:ea typeface="等线" panose="02010600030101010101" charset="-122"/>
            <a:cs typeface="等线" panose="02010600030101010101" charset="-122"/>
            <a:sym typeface="等线" panose="02010600030101010101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毕业论文预答辩_雷妙妙 [只读]" id="{21C7E26D-2DA0-9843-BAA5-BDF23A574A14}" vid="{7C8685DE-FE49-BF4C-BC16-C991DDE16F65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3190</TotalTime>
  <Words>312</Words>
  <Application>Microsoft Macintosh PowerPoint</Application>
  <PresentationFormat>Widescreen</PresentationFormat>
  <Paragraphs>74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等线</vt:lpstr>
      <vt:lpstr>等线 Light</vt:lpstr>
      <vt:lpstr>微软雅黑</vt:lpstr>
      <vt:lpstr>Microsoft YaHei UI</vt:lpstr>
      <vt:lpstr>Arial</vt:lpstr>
      <vt:lpstr>Calibri</vt:lpstr>
      <vt:lpstr>Office 主题​​</vt:lpstr>
      <vt:lpstr>1_Office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唐 泽</dc:creator>
  <cp:lastModifiedBy>vip1705</cp:lastModifiedBy>
  <cp:revision>54</cp:revision>
  <dcterms:created xsi:type="dcterms:W3CDTF">2020-05-20T01:08:10Z</dcterms:created>
  <dcterms:modified xsi:type="dcterms:W3CDTF">2021-07-16T00:26:05Z</dcterms:modified>
</cp:coreProperties>
</file>