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" charset="1" panose="00000500000000000000"/>
      <p:regular r:id="rId25"/>
    </p:embeddedFont>
    <p:embeddedFont>
      <p:font typeface="Montserrat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44399" y="0"/>
            <a:ext cx="13343601" cy="10287000"/>
            <a:chOff x="0" y="0"/>
            <a:chExt cx="2067273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7273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67273">
                  <a:moveTo>
                    <a:pt x="0" y="0"/>
                  </a:moveTo>
                  <a:lnTo>
                    <a:pt x="2067273" y="0"/>
                  </a:lnTo>
                  <a:lnTo>
                    <a:pt x="206727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0" r="-3705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7752758"/>
            <a:ext cx="8756885" cy="1253603"/>
            <a:chOff x="0" y="0"/>
            <a:chExt cx="323259" cy="462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3259" cy="46277"/>
            </a:xfrm>
            <a:custGeom>
              <a:avLst/>
              <a:gdLst/>
              <a:ahLst/>
              <a:cxnLst/>
              <a:rect r="r" b="b" t="t" l="l"/>
              <a:pathLst>
                <a:path h="46277" w="323259">
                  <a:moveTo>
                    <a:pt x="0" y="0"/>
                  </a:moveTo>
                  <a:lnTo>
                    <a:pt x="323259" y="0"/>
                  </a:lnTo>
                  <a:lnTo>
                    <a:pt x="323259" y="46277"/>
                  </a:lnTo>
                  <a:lnTo>
                    <a:pt x="0" y="46277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23259" cy="8437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Corso di </a:t>
              </a:r>
              <a:r>
                <a:rPr lang="en-US" sz="1899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System Cybersecurity Specialist</a:t>
              </a:r>
            </a:p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presso </a:t>
              </a:r>
              <a:r>
                <a:rPr lang="en-US" b="true" sz="189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Fondazione ITS Academy Adriano Olivetti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730881"/>
            <a:ext cx="13140623" cy="334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72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PENETRATION TESTING E ANALISI DELLE VULNERABILITÀ </a:t>
            </a:r>
          </a:p>
          <a:p>
            <a:pPr algn="l">
              <a:lnSpc>
                <a:spcPts val="64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50175"/>
            <a:ext cx="967838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 un Sistema Aziendale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139059" y="-2433699"/>
            <a:ext cx="5128484" cy="4867398"/>
          </a:xfrm>
          <a:custGeom>
            <a:avLst/>
            <a:gdLst/>
            <a:ahLst/>
            <a:cxnLst/>
            <a:rect r="r" b="b" t="t" l="l"/>
            <a:pathLst>
              <a:path h="4867398" w="5128484">
                <a:moveTo>
                  <a:pt x="0" y="0"/>
                </a:moveTo>
                <a:lnTo>
                  <a:pt x="5128484" y="0"/>
                </a:lnTo>
                <a:lnTo>
                  <a:pt x="5128484" y="4867398"/>
                </a:lnTo>
                <a:lnTo>
                  <a:pt x="0" y="4867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071" y="9658038"/>
            <a:ext cx="1785985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Emanuele Giusti - Fabio Stanzani - Silvia Passarini - Alessandro Carbonchi - Matteo Righi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66643"/>
            <a:ext cx="9324243" cy="1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questa fase è stato effettuato l’exploit vero e proprio, cercando di ottenere accesso al sistema sfruttando le vulnerabilità precedentemente individuate.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3 - EXPLOITATION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Vulnerabilità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Vulnerabilita Trovate: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ETags Leak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Missing X-Frame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Outdated Apache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 TRACE xst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Shellshock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wp-config.php misconfig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Attacchi a queste vulnerabilità ben riusciti.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5796" y="2931890"/>
            <a:ext cx="10997731" cy="1193696"/>
          </a:xfrm>
          <a:custGeom>
            <a:avLst/>
            <a:gdLst/>
            <a:ahLst/>
            <a:cxnLst/>
            <a:rect r="r" b="b" t="t" l="l"/>
            <a:pathLst>
              <a:path h="1193696" w="10997731">
                <a:moveTo>
                  <a:pt x="0" y="0"/>
                </a:moveTo>
                <a:lnTo>
                  <a:pt x="10997731" y="0"/>
                </a:lnTo>
                <a:lnTo>
                  <a:pt x="10997731" y="1193696"/>
                </a:lnTo>
                <a:lnTo>
                  <a:pt x="0" y="11936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759" b="-1597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1718" y="5550989"/>
            <a:ext cx="7302683" cy="2008238"/>
          </a:xfrm>
          <a:custGeom>
            <a:avLst/>
            <a:gdLst/>
            <a:ahLst/>
            <a:cxnLst/>
            <a:rect r="r" b="b" t="t" l="l"/>
            <a:pathLst>
              <a:path h="2008238" w="7302683">
                <a:moveTo>
                  <a:pt x="0" y="0"/>
                </a:moveTo>
                <a:lnTo>
                  <a:pt x="7302683" y="0"/>
                </a:lnTo>
                <a:lnTo>
                  <a:pt x="7302683" y="2008238"/>
                </a:lnTo>
                <a:lnTo>
                  <a:pt x="0" y="20082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40622" y="6809237"/>
            <a:ext cx="5609149" cy="1499980"/>
          </a:xfrm>
          <a:custGeom>
            <a:avLst/>
            <a:gdLst/>
            <a:ahLst/>
            <a:cxnLst/>
            <a:rect r="r" b="b" t="t" l="l"/>
            <a:pathLst>
              <a:path h="1499980" w="5609149">
                <a:moveTo>
                  <a:pt x="0" y="0"/>
                </a:moveTo>
                <a:lnTo>
                  <a:pt x="5609149" y="0"/>
                </a:lnTo>
                <a:lnTo>
                  <a:pt x="5609149" y="1499980"/>
                </a:lnTo>
                <a:lnTo>
                  <a:pt x="0" y="149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5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38666">
            <a:off x="7961744" y="6677784"/>
            <a:ext cx="1338698" cy="4001542"/>
          </a:xfrm>
          <a:custGeom>
            <a:avLst/>
            <a:gdLst/>
            <a:ahLst/>
            <a:cxnLst/>
            <a:rect r="r" b="b" t="t" l="l"/>
            <a:pathLst>
              <a:path h="4001542" w="1338698">
                <a:moveTo>
                  <a:pt x="0" y="0"/>
                </a:moveTo>
                <a:lnTo>
                  <a:pt x="1338698" y="0"/>
                </a:lnTo>
                <a:lnTo>
                  <a:pt x="1338698" y="4001543"/>
                </a:lnTo>
                <a:lnTo>
                  <a:pt x="0" y="40015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801947">
            <a:off x="9853334" y="4187460"/>
            <a:ext cx="999217" cy="3134799"/>
          </a:xfrm>
          <a:custGeom>
            <a:avLst/>
            <a:gdLst/>
            <a:ahLst/>
            <a:cxnLst/>
            <a:rect r="r" b="b" t="t" l="l"/>
            <a:pathLst>
              <a:path h="3134799" w="999217">
                <a:moveTo>
                  <a:pt x="0" y="0"/>
                </a:moveTo>
                <a:lnTo>
                  <a:pt x="999218" y="0"/>
                </a:lnTo>
                <a:lnTo>
                  <a:pt x="999218" y="3134799"/>
                </a:lnTo>
                <a:lnTo>
                  <a:pt x="0" y="313479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3 - EXPLOITATION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57143"/>
            <a:ext cx="9324243" cy="112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questa ultima fase abbiamo cercato di ottenere privilegi elevati e raccogliere informazioni sensibili dal server compromesso.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4 - POST-EXPLOITATION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Tecnica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Escalation dei Privilegi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Facile navigazione tra gli utenti e i loro diritti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436" y="4084192"/>
            <a:ext cx="4459767" cy="1533406"/>
          </a:xfrm>
          <a:custGeom>
            <a:avLst/>
            <a:gdLst/>
            <a:ahLst/>
            <a:cxnLst/>
            <a:rect r="r" b="b" t="t" l="l"/>
            <a:pathLst>
              <a:path h="1533406" w="4459767">
                <a:moveTo>
                  <a:pt x="0" y="0"/>
                </a:moveTo>
                <a:lnTo>
                  <a:pt x="4459767" y="0"/>
                </a:lnTo>
                <a:lnTo>
                  <a:pt x="4459767" y="1533406"/>
                </a:lnTo>
                <a:lnTo>
                  <a:pt x="0" y="15334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719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77591" y="7267798"/>
            <a:ext cx="5631324" cy="1796985"/>
          </a:xfrm>
          <a:custGeom>
            <a:avLst/>
            <a:gdLst/>
            <a:ahLst/>
            <a:cxnLst/>
            <a:rect r="r" b="b" t="t" l="l"/>
            <a:pathLst>
              <a:path h="1796985" w="5631324">
                <a:moveTo>
                  <a:pt x="0" y="0"/>
                </a:moveTo>
                <a:lnTo>
                  <a:pt x="5631324" y="0"/>
                </a:lnTo>
                <a:lnTo>
                  <a:pt x="5631324" y="1796985"/>
                </a:lnTo>
                <a:lnTo>
                  <a:pt x="0" y="17969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955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52943" y="4084192"/>
            <a:ext cx="6614250" cy="1739473"/>
          </a:xfrm>
          <a:custGeom>
            <a:avLst/>
            <a:gdLst/>
            <a:ahLst/>
            <a:cxnLst/>
            <a:rect r="r" b="b" t="t" l="l"/>
            <a:pathLst>
              <a:path h="1739473" w="6614250">
                <a:moveTo>
                  <a:pt x="0" y="0"/>
                </a:moveTo>
                <a:lnTo>
                  <a:pt x="6614250" y="0"/>
                </a:lnTo>
                <a:lnTo>
                  <a:pt x="6614250" y="1739473"/>
                </a:lnTo>
                <a:lnTo>
                  <a:pt x="0" y="17394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1494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2480586">
            <a:off x="3553962" y="5700399"/>
            <a:ext cx="999217" cy="3134799"/>
          </a:xfrm>
          <a:custGeom>
            <a:avLst/>
            <a:gdLst/>
            <a:ahLst/>
            <a:cxnLst/>
            <a:rect r="r" b="b" t="t" l="l"/>
            <a:pathLst>
              <a:path h="3134799" w="999217">
                <a:moveTo>
                  <a:pt x="999217" y="0"/>
                </a:moveTo>
                <a:lnTo>
                  <a:pt x="0" y="0"/>
                </a:lnTo>
                <a:lnTo>
                  <a:pt x="0" y="3134799"/>
                </a:lnTo>
                <a:lnTo>
                  <a:pt x="999217" y="3134799"/>
                </a:lnTo>
                <a:lnTo>
                  <a:pt x="9992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4 - POST-EXPLOITATION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7706263">
            <a:off x="13357214" y="5841445"/>
            <a:ext cx="999217" cy="3134799"/>
          </a:xfrm>
          <a:custGeom>
            <a:avLst/>
            <a:gdLst/>
            <a:ahLst/>
            <a:cxnLst/>
            <a:rect r="r" b="b" t="t" l="l"/>
            <a:pathLst>
              <a:path h="3134799" w="999217">
                <a:moveTo>
                  <a:pt x="999218" y="0"/>
                </a:moveTo>
                <a:lnTo>
                  <a:pt x="0" y="0"/>
                </a:lnTo>
                <a:lnTo>
                  <a:pt x="0" y="3134799"/>
                </a:lnTo>
                <a:lnTo>
                  <a:pt x="999218" y="3134799"/>
                </a:lnTo>
                <a:lnTo>
                  <a:pt x="99921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752" y="3450308"/>
            <a:ext cx="2965894" cy="5743610"/>
            <a:chOff x="0" y="0"/>
            <a:chExt cx="109486" cy="212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92129">
            <a:off x="-5162836" y="743593"/>
            <a:ext cx="9155917" cy="1331770"/>
          </a:xfrm>
          <a:custGeom>
            <a:avLst/>
            <a:gdLst/>
            <a:ahLst/>
            <a:cxnLst/>
            <a:rect r="r" b="b" t="t" l="l"/>
            <a:pathLst>
              <a:path h="1331770" w="9155917">
                <a:moveTo>
                  <a:pt x="0" y="0"/>
                </a:moveTo>
                <a:lnTo>
                  <a:pt x="9155917" y="0"/>
                </a:lnTo>
                <a:lnTo>
                  <a:pt x="9155917" y="1331770"/>
                </a:lnTo>
                <a:lnTo>
                  <a:pt x="0" y="133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2755" y="1228725"/>
            <a:ext cx="855872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89397" y="1228725"/>
            <a:ext cx="521081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56399" y="4082718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599" y="0"/>
                </a:lnTo>
                <a:lnTo>
                  <a:pt x="628599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369" y="6741209"/>
            <a:ext cx="3421092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SHELLSHOCK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908844" y="3450308"/>
            <a:ext cx="2965894" cy="5743610"/>
            <a:chOff x="0" y="0"/>
            <a:chExt cx="109486" cy="2120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077491" y="4082718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600" y="0"/>
                </a:lnTo>
                <a:lnTo>
                  <a:pt x="628600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69462" y="6188758"/>
            <a:ext cx="3421092" cy="139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MISSING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X-FRAME-OPTIONS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HEADER</a:t>
            </a:r>
          </a:p>
          <a:p>
            <a:pPr algn="ctr">
              <a:lnSpc>
                <a:spcPts val="180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7534970" y="3514690"/>
            <a:ext cx="2965894" cy="5743610"/>
            <a:chOff x="0" y="0"/>
            <a:chExt cx="109486" cy="2120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703617" y="4147099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599" y="0"/>
                </a:lnTo>
                <a:lnTo>
                  <a:pt x="628599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307371" y="6379264"/>
            <a:ext cx="3421092" cy="139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OUTDATED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APACHE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VERSION</a:t>
            </a:r>
          </a:p>
          <a:p>
            <a:pPr algn="ctr">
              <a:lnSpc>
                <a:spcPts val="180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1184662" y="3514690"/>
            <a:ext cx="2965894" cy="5743610"/>
            <a:chOff x="0" y="0"/>
            <a:chExt cx="109486" cy="2120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353309" y="4147099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600" y="0"/>
                </a:lnTo>
                <a:lnTo>
                  <a:pt x="628600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947538" y="6531658"/>
            <a:ext cx="3421092" cy="70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WP-CONFIG.PHPH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MISCONFIG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834354" y="3514690"/>
            <a:ext cx="2965894" cy="5743610"/>
            <a:chOff x="0" y="0"/>
            <a:chExt cx="109486" cy="2120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003002" y="4147099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599" y="0"/>
                </a:lnTo>
                <a:lnTo>
                  <a:pt x="628599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587705" y="6531658"/>
            <a:ext cx="3421092" cy="70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HTTP TRACE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ENABLED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640621" y="4042767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640621" y="4800666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640621" y="5558565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640621" y="6316463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640621" y="7074362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640621" y="7832261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1789013" y="4379240"/>
            <a:ext cx="339788" cy="3487000"/>
            <a:chOff x="0" y="0"/>
            <a:chExt cx="12543" cy="1287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128722"/>
            </a:xfrm>
            <a:custGeom>
              <a:avLst/>
              <a:gdLst/>
              <a:ahLst/>
              <a:cxnLst/>
              <a:rect r="r" b="b" t="t" l="l"/>
              <a:pathLst>
                <a:path h="128722" w="12543">
                  <a:moveTo>
                    <a:pt x="0" y="0"/>
                  </a:moveTo>
                  <a:lnTo>
                    <a:pt x="12543" y="0"/>
                  </a:lnTo>
                  <a:lnTo>
                    <a:pt x="12543" y="128722"/>
                  </a:lnTo>
                  <a:lnTo>
                    <a:pt x="0" y="128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166822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306515" y="5548378"/>
            <a:ext cx="339788" cy="2317862"/>
            <a:chOff x="0" y="0"/>
            <a:chExt cx="12543" cy="855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43" cy="85564"/>
            </a:xfrm>
            <a:custGeom>
              <a:avLst/>
              <a:gdLst/>
              <a:ahLst/>
              <a:cxnLst/>
              <a:rect r="r" b="b" t="t" l="l"/>
              <a:pathLst>
                <a:path h="85564" w="12543">
                  <a:moveTo>
                    <a:pt x="0" y="0"/>
                  </a:moveTo>
                  <a:lnTo>
                    <a:pt x="12543" y="0"/>
                  </a:lnTo>
                  <a:lnTo>
                    <a:pt x="12543" y="85564"/>
                  </a:lnTo>
                  <a:lnTo>
                    <a:pt x="0" y="85564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43" cy="123664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71512" y="5143500"/>
            <a:ext cx="339788" cy="2722740"/>
            <a:chOff x="0" y="0"/>
            <a:chExt cx="12543" cy="1005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100510"/>
            </a:xfrm>
            <a:custGeom>
              <a:avLst/>
              <a:gdLst/>
              <a:ahLst/>
              <a:cxnLst/>
              <a:rect r="r" b="b" t="t" l="l"/>
              <a:pathLst>
                <a:path h="100510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510"/>
                  </a:lnTo>
                  <a:lnTo>
                    <a:pt x="0" y="1005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13861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049420" y="4379240"/>
            <a:ext cx="339788" cy="3487000"/>
            <a:chOff x="0" y="0"/>
            <a:chExt cx="12543" cy="1287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43" cy="128722"/>
            </a:xfrm>
            <a:custGeom>
              <a:avLst/>
              <a:gdLst/>
              <a:ahLst/>
              <a:cxnLst/>
              <a:rect r="r" b="b" t="t" l="l"/>
              <a:pathLst>
                <a:path h="128722" w="12543">
                  <a:moveTo>
                    <a:pt x="0" y="0"/>
                  </a:moveTo>
                  <a:lnTo>
                    <a:pt x="12543" y="0"/>
                  </a:lnTo>
                  <a:lnTo>
                    <a:pt x="12543" y="128722"/>
                  </a:lnTo>
                  <a:lnTo>
                    <a:pt x="0" y="128722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43" cy="166822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604205" y="5558565"/>
            <a:ext cx="339788" cy="2307676"/>
            <a:chOff x="0" y="0"/>
            <a:chExt cx="12543" cy="851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43" cy="85188"/>
            </a:xfrm>
            <a:custGeom>
              <a:avLst/>
              <a:gdLst/>
              <a:ahLst/>
              <a:cxnLst/>
              <a:rect r="r" b="b" t="t" l="l"/>
              <a:pathLst>
                <a:path h="85188" w="12543">
                  <a:moveTo>
                    <a:pt x="0" y="0"/>
                  </a:moveTo>
                  <a:lnTo>
                    <a:pt x="12543" y="0"/>
                  </a:lnTo>
                  <a:lnTo>
                    <a:pt x="12543" y="85188"/>
                  </a:lnTo>
                  <a:lnTo>
                    <a:pt x="0" y="851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43" cy="123288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494636" y="5143500"/>
            <a:ext cx="339788" cy="2722740"/>
            <a:chOff x="0" y="0"/>
            <a:chExt cx="12543" cy="10051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43" cy="100510"/>
            </a:xfrm>
            <a:custGeom>
              <a:avLst/>
              <a:gdLst/>
              <a:ahLst/>
              <a:cxnLst/>
              <a:rect r="r" b="b" t="t" l="l"/>
              <a:pathLst>
                <a:path h="100510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510"/>
                  </a:lnTo>
                  <a:lnTo>
                    <a:pt x="0" y="1005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43" cy="13861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272545" y="4379240"/>
            <a:ext cx="339788" cy="3487000"/>
            <a:chOff x="0" y="0"/>
            <a:chExt cx="12543" cy="12872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43" cy="128722"/>
            </a:xfrm>
            <a:custGeom>
              <a:avLst/>
              <a:gdLst/>
              <a:ahLst/>
              <a:cxnLst/>
              <a:rect r="r" b="b" t="t" l="l"/>
              <a:pathLst>
                <a:path h="128722" w="12543">
                  <a:moveTo>
                    <a:pt x="0" y="0"/>
                  </a:moveTo>
                  <a:lnTo>
                    <a:pt x="12543" y="0"/>
                  </a:lnTo>
                  <a:lnTo>
                    <a:pt x="12543" y="128722"/>
                  </a:lnTo>
                  <a:lnTo>
                    <a:pt x="0" y="128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43" cy="166822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767761" y="5558565"/>
            <a:ext cx="399356" cy="2307676"/>
            <a:chOff x="0" y="0"/>
            <a:chExt cx="14742" cy="851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742" cy="85188"/>
            </a:xfrm>
            <a:custGeom>
              <a:avLst/>
              <a:gdLst/>
              <a:ahLst/>
              <a:cxnLst/>
              <a:rect r="r" b="b" t="t" l="l"/>
              <a:pathLst>
                <a:path h="85188" w="14742">
                  <a:moveTo>
                    <a:pt x="0" y="0"/>
                  </a:moveTo>
                  <a:lnTo>
                    <a:pt x="14742" y="0"/>
                  </a:lnTo>
                  <a:lnTo>
                    <a:pt x="14742" y="85188"/>
                  </a:lnTo>
                  <a:lnTo>
                    <a:pt x="0" y="851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742" cy="123288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717761" y="5143500"/>
            <a:ext cx="339788" cy="2722740"/>
            <a:chOff x="0" y="0"/>
            <a:chExt cx="12543" cy="1005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543" cy="100510"/>
            </a:xfrm>
            <a:custGeom>
              <a:avLst/>
              <a:gdLst/>
              <a:ahLst/>
              <a:cxnLst/>
              <a:rect r="r" b="b" t="t" l="l"/>
              <a:pathLst>
                <a:path h="100510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510"/>
                  </a:lnTo>
                  <a:lnTo>
                    <a:pt x="0" y="100510"/>
                  </a:lnTo>
                  <a:close/>
                </a:path>
              </a:pathLst>
            </a:custGeom>
            <a:solidFill>
              <a:srgbClr val="37B4BE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543" cy="13861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3232922"/>
            <a:ext cx="828889" cy="834491"/>
            <a:chOff x="0" y="0"/>
            <a:chExt cx="807344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0734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344">
                  <a:moveTo>
                    <a:pt x="403672" y="0"/>
                  </a:moveTo>
                  <a:cubicBezTo>
                    <a:pt x="180730" y="0"/>
                    <a:pt x="0" y="181951"/>
                    <a:pt x="0" y="406400"/>
                  </a:cubicBezTo>
                  <a:cubicBezTo>
                    <a:pt x="0" y="630849"/>
                    <a:pt x="180730" y="812800"/>
                    <a:pt x="403672" y="812800"/>
                  </a:cubicBezTo>
                  <a:cubicBezTo>
                    <a:pt x="626614" y="812800"/>
                    <a:pt x="807344" y="630849"/>
                    <a:pt x="807344" y="406400"/>
                  </a:cubicBezTo>
                  <a:cubicBezTo>
                    <a:pt x="807344" y="181951"/>
                    <a:pt x="626614" y="0"/>
                    <a:pt x="4036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5689" y="38100"/>
              <a:ext cx="655967" cy="69850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28700" y="5328582"/>
            <a:ext cx="828889" cy="834491"/>
            <a:chOff x="0" y="0"/>
            <a:chExt cx="807344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0734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344">
                  <a:moveTo>
                    <a:pt x="403672" y="0"/>
                  </a:moveTo>
                  <a:cubicBezTo>
                    <a:pt x="180730" y="0"/>
                    <a:pt x="0" y="181951"/>
                    <a:pt x="0" y="406400"/>
                  </a:cubicBezTo>
                  <a:cubicBezTo>
                    <a:pt x="0" y="630849"/>
                    <a:pt x="180730" y="812800"/>
                    <a:pt x="403672" y="812800"/>
                  </a:cubicBezTo>
                  <a:cubicBezTo>
                    <a:pt x="626614" y="812800"/>
                    <a:pt x="807344" y="630849"/>
                    <a:pt x="807344" y="406400"/>
                  </a:cubicBezTo>
                  <a:cubicBezTo>
                    <a:pt x="807344" y="181951"/>
                    <a:pt x="626614" y="0"/>
                    <a:pt x="4036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5689" y="38100"/>
              <a:ext cx="655967" cy="69850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28700" y="7424243"/>
            <a:ext cx="828889" cy="834491"/>
            <a:chOff x="0" y="0"/>
            <a:chExt cx="807344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0734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344">
                  <a:moveTo>
                    <a:pt x="403672" y="0"/>
                  </a:moveTo>
                  <a:cubicBezTo>
                    <a:pt x="180730" y="0"/>
                    <a:pt x="0" y="181951"/>
                    <a:pt x="0" y="406400"/>
                  </a:cubicBezTo>
                  <a:cubicBezTo>
                    <a:pt x="0" y="630849"/>
                    <a:pt x="180730" y="812800"/>
                    <a:pt x="403672" y="812800"/>
                  </a:cubicBezTo>
                  <a:cubicBezTo>
                    <a:pt x="626614" y="812800"/>
                    <a:pt x="807344" y="630849"/>
                    <a:pt x="807344" y="406400"/>
                  </a:cubicBezTo>
                  <a:cubicBezTo>
                    <a:pt x="807344" y="181951"/>
                    <a:pt x="626614" y="0"/>
                    <a:pt x="4036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5689" y="38100"/>
              <a:ext cx="655967" cy="69850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263452" y="3408527"/>
            <a:ext cx="359385" cy="483280"/>
          </a:xfrm>
          <a:custGeom>
            <a:avLst/>
            <a:gdLst/>
            <a:ahLst/>
            <a:cxnLst/>
            <a:rect r="r" b="b" t="t" l="l"/>
            <a:pathLst>
              <a:path h="483280" w="359385">
                <a:moveTo>
                  <a:pt x="0" y="0"/>
                </a:moveTo>
                <a:lnTo>
                  <a:pt x="359385" y="0"/>
                </a:lnTo>
                <a:lnTo>
                  <a:pt x="359385" y="483281"/>
                </a:lnTo>
                <a:lnTo>
                  <a:pt x="0" y="483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01505" y="5504187"/>
            <a:ext cx="483280" cy="483280"/>
          </a:xfrm>
          <a:custGeom>
            <a:avLst/>
            <a:gdLst/>
            <a:ahLst/>
            <a:cxnLst/>
            <a:rect r="r" b="b" t="t" l="l"/>
            <a:pathLst>
              <a:path h="483280" w="483280">
                <a:moveTo>
                  <a:pt x="0" y="0"/>
                </a:moveTo>
                <a:lnTo>
                  <a:pt x="483280" y="0"/>
                </a:lnTo>
                <a:lnTo>
                  <a:pt x="483280" y="483281"/>
                </a:lnTo>
                <a:lnTo>
                  <a:pt x="0" y="483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239728" y="7599848"/>
            <a:ext cx="406834" cy="483280"/>
          </a:xfrm>
          <a:custGeom>
            <a:avLst/>
            <a:gdLst/>
            <a:ahLst/>
            <a:cxnLst/>
            <a:rect r="r" b="b" t="t" l="l"/>
            <a:pathLst>
              <a:path h="483280" w="406834">
                <a:moveTo>
                  <a:pt x="0" y="0"/>
                </a:moveTo>
                <a:lnTo>
                  <a:pt x="406834" y="0"/>
                </a:lnTo>
                <a:lnTo>
                  <a:pt x="406834" y="483280"/>
                </a:lnTo>
                <a:lnTo>
                  <a:pt x="0" y="483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929102" y="8093838"/>
            <a:ext cx="2059609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Firewall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255781" y="8093838"/>
            <a:ext cx="1927066" cy="34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Autenticazione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404099" y="8093838"/>
            <a:ext cx="2076679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8700" y="1219200"/>
            <a:ext cx="9144000" cy="87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b="true" sz="7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CRITICITÀ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28700" y="2006154"/>
            <a:ext cx="9144000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DELLA SICUREZZA ATTUALE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188561" y="3746167"/>
            <a:ext cx="7648113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Porta SSH esposta pubblicamente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Metodo TRACE non disattivato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188561" y="3309122"/>
            <a:ext cx="764811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Firewall mal configurato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188561" y="5841827"/>
            <a:ext cx="7648113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Accesso root diretto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Uso di NOPASSWD nel sudoers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188561" y="5404782"/>
            <a:ext cx="764811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Autenticazione Debole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188561" y="7937488"/>
            <a:ext cx="7648113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 ( versione 2.2.21)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OpenSSH non patchato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188561" y="7500443"/>
            <a:ext cx="764811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 non aggiornati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610847" y="3051657"/>
            <a:ext cx="9144000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ANALISI RICHIO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68231" y="3335487"/>
            <a:ext cx="4925930" cy="4737849"/>
          </a:xfrm>
          <a:custGeom>
            <a:avLst/>
            <a:gdLst/>
            <a:ahLst/>
            <a:cxnLst/>
            <a:rect r="r" b="b" t="t" l="l"/>
            <a:pathLst>
              <a:path h="4737849" w="4925930">
                <a:moveTo>
                  <a:pt x="0" y="0"/>
                </a:moveTo>
                <a:lnTo>
                  <a:pt x="4925930" y="0"/>
                </a:lnTo>
                <a:lnTo>
                  <a:pt x="4925930" y="4737849"/>
                </a:lnTo>
                <a:lnTo>
                  <a:pt x="0" y="4737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89757"/>
            <a:ext cx="5744806" cy="493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le proposte tecniche consigliate da noi: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Aggiornamento Software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OpenSSH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Configurazione Firewall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Limitare SSH a IP Autorizzati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Disattivare metodo TRACE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Sicurezza Autenticazione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Chiavi SSH al posto di pwss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Disattivare accesso root diretto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1130466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PIANO DI MITIGAZIONE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SOLUZIONI TECNICHE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25196" y="3618406"/>
            <a:ext cx="4535351" cy="4114800"/>
          </a:xfrm>
          <a:custGeom>
            <a:avLst/>
            <a:gdLst/>
            <a:ahLst/>
            <a:cxnLst/>
            <a:rect r="r" b="b" t="t" l="l"/>
            <a:pathLst>
              <a:path h="4114800" w="4535351">
                <a:moveTo>
                  <a:pt x="0" y="0"/>
                </a:moveTo>
                <a:lnTo>
                  <a:pt x="4535351" y="0"/>
                </a:lnTo>
                <a:lnTo>
                  <a:pt x="45353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89757"/>
            <a:ext cx="5744806" cy="53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le proposte logiche consigliate da noi: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Monitoraggio continuo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Logging Avanzato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SSH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Alert su accessi multipli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 SIEM o Graylog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Formazione interna continua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Sicurezza delle credenziali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Uso di MFA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Policy Password Complesse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Formazione sulla sicurezza base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1130466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PIANO DI MITIGAZIONE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MONITORAGGIO E FORMAZIONE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675277" cy="3798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5277" cy="379844"/>
            </a:xfrm>
            <a:custGeom>
              <a:avLst/>
              <a:gdLst/>
              <a:ahLst/>
              <a:cxnLst/>
              <a:rect r="r" b="b" t="t" l="l"/>
              <a:pathLst>
                <a:path h="379844" w="675277">
                  <a:moveTo>
                    <a:pt x="0" y="0"/>
                  </a:moveTo>
                  <a:lnTo>
                    <a:pt x="675277" y="0"/>
                  </a:lnTo>
                  <a:lnTo>
                    <a:pt x="675277" y="379844"/>
                  </a:lnTo>
                  <a:lnTo>
                    <a:pt x="0" y="379844"/>
                  </a:lnTo>
                  <a:close/>
                </a:path>
              </a:pathLst>
            </a:custGeom>
            <a:solidFill>
              <a:srgbClr val="02060F">
                <a:alpha val="4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75277" cy="417944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4321" y="3280706"/>
            <a:ext cx="6688666" cy="5949019"/>
            <a:chOff x="0" y="0"/>
            <a:chExt cx="246976" cy="2196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6976" cy="219665"/>
            </a:xfrm>
            <a:custGeom>
              <a:avLst/>
              <a:gdLst/>
              <a:ahLst/>
              <a:cxnLst/>
              <a:rect r="r" b="b" t="t" l="l"/>
              <a:pathLst>
                <a:path h="219665" w="246976">
                  <a:moveTo>
                    <a:pt x="0" y="0"/>
                  </a:moveTo>
                  <a:lnTo>
                    <a:pt x="246976" y="0"/>
                  </a:lnTo>
                  <a:lnTo>
                    <a:pt x="246976" y="219665"/>
                  </a:lnTo>
                  <a:lnTo>
                    <a:pt x="0" y="219665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6976" cy="257765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799121">
            <a:off x="9510694" y="238"/>
            <a:ext cx="8776185" cy="8776185"/>
          </a:xfrm>
          <a:custGeom>
            <a:avLst/>
            <a:gdLst/>
            <a:ahLst/>
            <a:cxnLst/>
            <a:rect r="r" b="b" t="t" l="l"/>
            <a:pathLst>
              <a:path h="8776185" w="8776185">
                <a:moveTo>
                  <a:pt x="0" y="0"/>
                </a:moveTo>
                <a:lnTo>
                  <a:pt x="8776185" y="0"/>
                </a:lnTo>
                <a:lnTo>
                  <a:pt x="8776185" y="8776185"/>
                </a:lnTo>
                <a:lnTo>
                  <a:pt x="0" y="877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228725"/>
            <a:ext cx="885197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114418"/>
            <a:ext cx="885197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PROSPETTIVE FUTURE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747299"/>
            <a:ext cx="11038904" cy="53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Livello di sicurezza attuale: </a:t>
            </a: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Basso / Medio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Vulnerabilità gravi: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Shellshock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 obsoleto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credenziali deboli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Piano di mitigazione </a:t>
            </a: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chiaro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applicabile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Prossimi step: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periodici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Monitoraggio continuo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Formazione interna sulla cybersecurity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1237" y="8777341"/>
            <a:ext cx="5437852" cy="185913"/>
            <a:chOff x="0" y="0"/>
            <a:chExt cx="200791" cy="6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91" cy="6865"/>
            </a:xfrm>
            <a:custGeom>
              <a:avLst/>
              <a:gdLst/>
              <a:ahLst/>
              <a:cxnLst/>
              <a:rect r="r" b="b" t="t" l="l"/>
              <a:pathLst>
                <a:path h="6865" w="200791">
                  <a:moveTo>
                    <a:pt x="0" y="0"/>
                  </a:moveTo>
                  <a:lnTo>
                    <a:pt x="200791" y="0"/>
                  </a:lnTo>
                  <a:lnTo>
                    <a:pt x="200791" y="6865"/>
                  </a:lnTo>
                  <a:lnTo>
                    <a:pt x="0" y="6865"/>
                  </a:lnTo>
                  <a:close/>
                </a:path>
              </a:pathLst>
            </a:custGeom>
            <a:solidFill>
              <a:srgbClr val="0206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0791" cy="44965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362">
            <a:off x="11267469" y="370"/>
            <a:ext cx="7020416" cy="7020416"/>
          </a:xfrm>
          <a:custGeom>
            <a:avLst/>
            <a:gdLst/>
            <a:ahLst/>
            <a:cxnLst/>
            <a:rect r="r" b="b" t="t" l="l"/>
            <a:pathLst>
              <a:path h="7020416" w="7020416">
                <a:moveTo>
                  <a:pt x="0" y="0"/>
                </a:moveTo>
                <a:lnTo>
                  <a:pt x="7020416" y="0"/>
                </a:lnTo>
                <a:lnTo>
                  <a:pt x="7020416" y="7020416"/>
                </a:lnTo>
                <a:lnTo>
                  <a:pt x="0" y="702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3204" y="565008"/>
            <a:ext cx="889391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INTRODUZIONE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204" y="1698419"/>
            <a:ext cx="652244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COSA CI SI PRESENTA DAVANTI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516" y="3212262"/>
            <a:ext cx="8093791" cy="493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L’azienda oggetto del test dispone di un’infrastruttura interna protetta da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firewall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offre ai propri dipendenti l’accesso remoto tramite una rete privata virtuale (VPN)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Tuttavia, negli ultimi periodi sono state segnalate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attività anomale all’interno della rete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tentativi sospetti di accesso non autorizzato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 fanno sorgere il legittimo dubbio sulla reale efficacia delle contromisure attualmente in uso.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807685" y="5029195"/>
            <a:ext cx="748031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Obiettivo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7685" y="5897207"/>
            <a:ext cx="5482537" cy="112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Identificare Vulnerabilità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Simulare attacchi reali e documentarli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Proporre soluzioni efficaci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1237" y="8777341"/>
            <a:ext cx="5437852" cy="185913"/>
            <a:chOff x="0" y="0"/>
            <a:chExt cx="200791" cy="6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91" cy="6865"/>
            </a:xfrm>
            <a:custGeom>
              <a:avLst/>
              <a:gdLst/>
              <a:ahLst/>
              <a:cxnLst/>
              <a:rect r="r" b="b" t="t" l="l"/>
              <a:pathLst>
                <a:path h="6865" w="200791">
                  <a:moveTo>
                    <a:pt x="0" y="0"/>
                  </a:moveTo>
                  <a:lnTo>
                    <a:pt x="200791" y="0"/>
                  </a:lnTo>
                  <a:lnTo>
                    <a:pt x="200791" y="6865"/>
                  </a:lnTo>
                  <a:lnTo>
                    <a:pt x="0" y="6865"/>
                  </a:lnTo>
                  <a:close/>
                </a:path>
              </a:pathLst>
            </a:custGeom>
            <a:solidFill>
              <a:srgbClr val="0206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0791" cy="44965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3204" y="565008"/>
            <a:ext cx="889391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INTRODUZIONE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204" y="1698419"/>
            <a:ext cx="652244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 ADOTTATA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287" y="2851342"/>
            <a:ext cx="8093791" cy="53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Reconnaissance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Raccolta informazioni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Scanning &amp; Enumeration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Porte - Servizi - Vettori d’attacco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Exploitation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Tentativi di accesso tramite Vulnerabilità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Post-Exploitation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Analisi livello di compromissione raggiunto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Reporting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Documentazione dettagliata di ogni fase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582062"/>
            <a:ext cx="748031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L’ambiente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110254"/>
            <a:ext cx="5482537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L’ambiente utilizzato per il test è stato un sistema virtuale fornito da VulnHub, ispirato a un caso reale di vulnerabilità critica: Pentester Lab - CVE-2014-6271.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0799121">
            <a:off x="9510694" y="1121"/>
            <a:ext cx="8776185" cy="8776185"/>
          </a:xfrm>
          <a:custGeom>
            <a:avLst/>
            <a:gdLst/>
            <a:ahLst/>
            <a:cxnLst/>
            <a:rect r="r" b="b" t="t" l="l"/>
            <a:pathLst>
              <a:path h="8776185" w="8776185">
                <a:moveTo>
                  <a:pt x="0" y="0"/>
                </a:moveTo>
                <a:lnTo>
                  <a:pt x="8776185" y="0"/>
                </a:lnTo>
                <a:lnTo>
                  <a:pt x="8776185" y="8776185"/>
                </a:lnTo>
                <a:lnTo>
                  <a:pt x="0" y="877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6262550" cy="6262550"/>
          </a:xfrm>
          <a:custGeom>
            <a:avLst/>
            <a:gdLst/>
            <a:ahLst/>
            <a:cxnLst/>
            <a:rect r="r" b="b" t="t" l="l"/>
            <a:pathLst>
              <a:path h="6262550" w="6262550">
                <a:moveTo>
                  <a:pt x="0" y="0"/>
                </a:moveTo>
                <a:lnTo>
                  <a:pt x="6262550" y="0"/>
                </a:lnTo>
                <a:lnTo>
                  <a:pt x="6262550" y="6262550"/>
                </a:lnTo>
                <a:lnTo>
                  <a:pt x="0" y="6262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574650"/>
            <a:ext cx="3944468" cy="3387216"/>
            <a:chOff x="0" y="0"/>
            <a:chExt cx="145609" cy="1250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19455" y="5574650"/>
            <a:ext cx="3944468" cy="3387216"/>
            <a:chOff x="0" y="0"/>
            <a:chExt cx="145609" cy="1250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14832" y="5574650"/>
            <a:ext cx="3944468" cy="3387216"/>
            <a:chOff x="0" y="0"/>
            <a:chExt cx="145609" cy="125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13645" y="204470"/>
            <a:ext cx="9053899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00"/>
              </a:lnSpc>
              <a:spcBef>
                <a:spcPct val="0"/>
              </a:spcBef>
            </a:pPr>
            <a:r>
              <a:rPr lang="en-US" b="true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MINACCE PRINCIPALI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41130" y="1282142"/>
            <a:ext cx="542641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COSA ABBIAMO RILEVATO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32282" y="2527971"/>
            <a:ext cx="12035261" cy="114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0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Spesso i servizi interni, vengono erroneamente esposti su Internet. </a:t>
            </a:r>
          </a:p>
          <a:p>
            <a:pPr algn="r">
              <a:lnSpc>
                <a:spcPts val="3120"/>
              </a:lnSpc>
            </a:pPr>
            <a:r>
              <a:rPr lang="en-US" sz="20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Senza una corretta configurazione del firewall o senza autenticazione robusta, </a:t>
            </a:r>
          </a:p>
          <a:p>
            <a:pPr algn="r">
              <a:lnSpc>
                <a:spcPts val="3120"/>
              </a:lnSpc>
            </a:pPr>
            <a:r>
              <a:rPr lang="en-US" sz="20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 servizi diventano immediatamente un punto debole sfruttabile dagli attaccanti.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15893" y="6864119"/>
            <a:ext cx="328745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Attacchi alla rete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1248" y="7815627"/>
            <a:ext cx="3697811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Fuga di dati sensibili e intercettazione al traffico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870395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661175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57206" y="6864119"/>
            <a:ext cx="3287455" cy="59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Accessi non Autorizzati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73876" y="7692804"/>
            <a:ext cx="305411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Causano compromissioni del sistema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947307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652187" y="6864119"/>
            <a:ext cx="3269758" cy="59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Servizi critici esposti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19773" y="7815627"/>
            <a:ext cx="3534586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Accesso diretto a sistemi e servizi resi pubblici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122587" y="5574650"/>
            <a:ext cx="3944468" cy="3387216"/>
            <a:chOff x="0" y="0"/>
            <a:chExt cx="145609" cy="12503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256470" y="7815627"/>
            <a:ext cx="3686760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Permettono esecuzione di codice malevolo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455749" y="6864119"/>
            <a:ext cx="328745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Vulnerabilità SFTW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6758762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7501" y="5450034"/>
            <a:ext cx="3819483" cy="2065764"/>
            <a:chOff x="0" y="0"/>
            <a:chExt cx="140996" cy="762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996" cy="76257"/>
            </a:xfrm>
            <a:custGeom>
              <a:avLst/>
              <a:gdLst/>
              <a:ahLst/>
              <a:cxnLst/>
              <a:rect r="r" b="b" t="t" l="l"/>
              <a:pathLst>
                <a:path h="76257" w="140996">
                  <a:moveTo>
                    <a:pt x="0" y="0"/>
                  </a:moveTo>
                  <a:lnTo>
                    <a:pt x="140996" y="0"/>
                  </a:lnTo>
                  <a:lnTo>
                    <a:pt x="140996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996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48459" y="5488134"/>
            <a:ext cx="3819483" cy="2065764"/>
            <a:chOff x="0" y="0"/>
            <a:chExt cx="140996" cy="762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0996" cy="76257"/>
            </a:xfrm>
            <a:custGeom>
              <a:avLst/>
              <a:gdLst/>
              <a:ahLst/>
              <a:cxnLst/>
              <a:rect r="r" b="b" t="t" l="l"/>
              <a:pathLst>
                <a:path h="76257" w="140996">
                  <a:moveTo>
                    <a:pt x="0" y="0"/>
                  </a:moveTo>
                  <a:lnTo>
                    <a:pt x="140996" y="0"/>
                  </a:lnTo>
                  <a:lnTo>
                    <a:pt x="140996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0996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6439" y="5474427"/>
            <a:ext cx="3819483" cy="2065764"/>
            <a:chOff x="0" y="0"/>
            <a:chExt cx="140996" cy="762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0996" cy="76257"/>
            </a:xfrm>
            <a:custGeom>
              <a:avLst/>
              <a:gdLst/>
              <a:ahLst/>
              <a:cxnLst/>
              <a:rect r="r" b="b" t="t" l="l"/>
              <a:pathLst>
                <a:path h="76257" w="140996">
                  <a:moveTo>
                    <a:pt x="0" y="0"/>
                  </a:moveTo>
                  <a:lnTo>
                    <a:pt x="140996" y="0"/>
                  </a:lnTo>
                  <a:lnTo>
                    <a:pt x="140996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0996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44401" y="5488134"/>
            <a:ext cx="4086099" cy="2065764"/>
            <a:chOff x="0" y="0"/>
            <a:chExt cx="150838" cy="762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0838" cy="76257"/>
            </a:xfrm>
            <a:custGeom>
              <a:avLst/>
              <a:gdLst/>
              <a:ahLst/>
              <a:cxnLst/>
              <a:rect r="r" b="b" t="t" l="l"/>
              <a:pathLst>
                <a:path h="76257" w="150838">
                  <a:moveTo>
                    <a:pt x="0" y="0"/>
                  </a:moveTo>
                  <a:lnTo>
                    <a:pt x="150838" y="0"/>
                  </a:lnTo>
                  <a:lnTo>
                    <a:pt x="150838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0838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2874740"/>
            <a:ext cx="9324243" cy="1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Abbiamo adottato una metodologia parallela e decentralizzata: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Ogni componente ha lavorato autonomamente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Questo ha portato a coprire maggior superficie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 informazioni del report finale sono risultate più reali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 ADOTTATA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802323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Fasi Principali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20228" y="6368610"/>
            <a:ext cx="2760018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Reconnaissance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0056" y="6126309"/>
            <a:ext cx="184534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14946" y="6406710"/>
            <a:ext cx="2760018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Enumeration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51014" y="6164409"/>
            <a:ext cx="599480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98793" y="6431104"/>
            <a:ext cx="2760018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Exploitation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48994" y="6150702"/>
            <a:ext cx="601563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82641" y="6406710"/>
            <a:ext cx="2956756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Post-Exploitation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745592" y="6140015"/>
            <a:ext cx="700088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74740"/>
            <a:ext cx="9324243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L’obiettivo di questa fase è comprendere quali fos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sero: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 porte aperte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servizi esposti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possibili vie d’accesso al sistema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1 - RECONNAISSANCE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Comandi Principali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Comandi che hanno fatto parte di questa sezione: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nmap -sS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nmap -p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dig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whois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226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cosa abbiamo avuto modo di capire: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 TARGET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 fossero le porte aperte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corrispondenti servizi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 versioni avessero i sistemi interni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627" y="4635494"/>
            <a:ext cx="6227562" cy="1699624"/>
          </a:xfrm>
          <a:custGeom>
            <a:avLst/>
            <a:gdLst/>
            <a:ahLst/>
            <a:cxnLst/>
            <a:rect r="r" b="b" t="t" l="l"/>
            <a:pathLst>
              <a:path h="1699624" w="6227562">
                <a:moveTo>
                  <a:pt x="0" y="0"/>
                </a:moveTo>
                <a:lnTo>
                  <a:pt x="6227561" y="0"/>
                </a:lnTo>
                <a:lnTo>
                  <a:pt x="6227561" y="1699624"/>
                </a:lnTo>
                <a:lnTo>
                  <a:pt x="0" y="16996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561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1 - RECONNAISSANCE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60437"/>
            <a:ext cx="10146967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Lanciando il seguente comando, abbiamo avviato una perlustrazione generale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030443"/>
            <a:ext cx="10146967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Ottenendo come output le porte disponibili e attive, servizi e HOP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74740"/>
            <a:ext cx="9324243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L’obiettivo di questa fase è comprendere quali fos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sero: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informazioni su servizi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directory accessibili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ogni risorsa aggiuntiva valida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2 - ENUMERATION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Comandi Principali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Comandi che hanno fatto parte di questa sezione: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Nikto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Gobuster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Dirb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Sniper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226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cosa abbiamo avuto modo di capire: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 fossero Directory Sensibili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Header mancante: X-Frame-Options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Clickjacking attack possibile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E-Tags Leak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2095" y="4703411"/>
            <a:ext cx="7082318" cy="1999299"/>
          </a:xfrm>
          <a:custGeom>
            <a:avLst/>
            <a:gdLst/>
            <a:ahLst/>
            <a:cxnLst/>
            <a:rect r="r" b="b" t="t" l="l"/>
            <a:pathLst>
              <a:path h="1999299" w="7082318">
                <a:moveTo>
                  <a:pt x="0" y="0"/>
                </a:moveTo>
                <a:lnTo>
                  <a:pt x="7082318" y="0"/>
                </a:lnTo>
                <a:lnTo>
                  <a:pt x="7082318" y="1999300"/>
                </a:lnTo>
                <a:lnTo>
                  <a:pt x="0" y="199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687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2 - ENUMERATION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60437"/>
            <a:ext cx="10146967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Utilizzando Nikto, scannerizziamo il lato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DAGnPN0KNYc</dc:identifier>
  <dcterms:modified xsi:type="dcterms:W3CDTF">2011-08-01T06:04:30Z</dcterms:modified>
  <cp:revision>1</cp:revision>
  <dc:title>Black Blue Modern Gradient Cybersecurity Presentation</dc:title>
</cp:coreProperties>
</file>