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2" r:id="rId7"/>
    <p:sldId id="297" r:id="rId8"/>
    <p:sldId id="298" r:id="rId9"/>
    <p:sldId id="299" r:id="rId10"/>
    <p:sldId id="271" r:id="rId11"/>
    <p:sldId id="280" r:id="rId12"/>
    <p:sldId id="270" r:id="rId13"/>
    <p:sldId id="300" r:id="rId14"/>
    <p:sldId id="317" r:id="rId15"/>
    <p:sldId id="301" r:id="rId16"/>
    <p:sldId id="273" r:id="rId17"/>
    <p:sldId id="302" r:id="rId18"/>
    <p:sldId id="303" r:id="rId19"/>
    <p:sldId id="304" r:id="rId20"/>
    <p:sldId id="305" r:id="rId21"/>
    <p:sldId id="308" r:id="rId22"/>
    <p:sldId id="307" r:id="rId23"/>
    <p:sldId id="309" r:id="rId24"/>
    <p:sldId id="310" r:id="rId25"/>
    <p:sldId id="281" r:id="rId26"/>
    <p:sldId id="306" r:id="rId27"/>
    <p:sldId id="311" r:id="rId28"/>
    <p:sldId id="282" r:id="rId29"/>
    <p:sldId id="312" r:id="rId30"/>
    <p:sldId id="313" r:id="rId31"/>
    <p:sldId id="314" r:id="rId32"/>
    <p:sldId id="316" r:id="rId33"/>
    <p:sldId id="283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8" y="96"/>
      </p:cViewPr>
      <p:guideLst>
        <p:guide orient="horz" pos="2139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3376" y="3716281"/>
            <a:ext cx="2019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星宇心寻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5373" y="2331425"/>
            <a:ext cx="18745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2020</a:t>
            </a:r>
            <a:endParaRPr lang="en-US" alt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270" y="4361180"/>
            <a:ext cx="2487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小组成员：</a:t>
            </a:r>
            <a:endParaRPr lang="zh-CN" altLang="en-US" sz="2400" b="1">
              <a:solidFill>
                <a:schemeClr val="bg2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银宏亮</a:t>
            </a:r>
            <a:endParaRPr lang="zh-CN" altLang="en-US" sz="2400" b="1">
              <a:solidFill>
                <a:schemeClr val="bg2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李旭</a:t>
            </a:r>
            <a:endParaRPr lang="zh-CN" altLang="en-US" sz="2400" b="1">
              <a:solidFill>
                <a:schemeClr val="bg2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张可弛</a:t>
            </a:r>
            <a:endParaRPr lang="zh-CN" altLang="en-US" sz="2400" b="1">
              <a:solidFill>
                <a:schemeClr val="bg2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陈泓宇</a:t>
            </a:r>
            <a:endParaRPr lang="zh-CN" altLang="en-US" sz="2400" b="1">
              <a:solidFill>
                <a:schemeClr val="bg2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张泽光</a:t>
            </a:r>
            <a:endParaRPr lang="zh-CN" altLang="en-US" sz="2400" b="1">
              <a:solidFill>
                <a:schemeClr val="bg2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功能性需求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70671" y="4376783"/>
            <a:ext cx="1783080" cy="129159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通讯</a:t>
            </a:r>
            <a:endParaRPr lang="en-US" altLang="zh-CN" sz="24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信息预处理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信息传输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信息存储</a:t>
            </a:r>
            <a:endParaRPr lang="zh-CN" altLang="en-US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374765" y="3964305"/>
            <a:ext cx="2388870" cy="1229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登陆注册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账号格式规范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账号唯一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信息验证</a:t>
            </a:r>
            <a:endParaRPr lang="zh-CN" altLang="en-US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944027" y="1789206"/>
            <a:ext cx="2011680" cy="1229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个人信息管理</a:t>
            </a:r>
            <a:endParaRPr lang="en-US" altLang="zh-CN" sz="20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查看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修改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对修改的检测</a:t>
            </a:r>
            <a:endParaRPr lang="zh-CN" altLang="en-US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>
            <a:off x="10744177" y="2880020"/>
            <a:ext cx="1170940" cy="2174875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5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6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8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1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2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4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5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6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7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9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0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1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3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556260" y="3178810"/>
            <a:ext cx="10189845" cy="638810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38275" y="3067050"/>
            <a:ext cx="632460" cy="584835"/>
            <a:chOff x="2166261" y="3682901"/>
            <a:chExt cx="615743" cy="585108"/>
          </a:xfrm>
        </p:grpSpPr>
        <p:sp>
          <p:nvSpPr>
            <p:cNvPr id="46" name="椭圆 45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9986" y="3768247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01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89705" y="3429000"/>
            <a:ext cx="642620" cy="584835"/>
            <a:chOff x="3791861" y="4141646"/>
            <a:chExt cx="626185" cy="585108"/>
          </a:xfrm>
        </p:grpSpPr>
        <p:sp>
          <p:nvSpPr>
            <p:cNvPr id="49" name="椭圆 48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6028" y="4236568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02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113270" y="3337560"/>
            <a:ext cx="639445" cy="584835"/>
            <a:chOff x="5437285" y="3569562"/>
            <a:chExt cx="622653" cy="585108"/>
          </a:xfrm>
        </p:grpSpPr>
        <p:sp>
          <p:nvSpPr>
            <p:cNvPr id="52" name="椭圆 51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467920" y="3682901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03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04070" y="2966085"/>
            <a:ext cx="649605" cy="584835"/>
            <a:chOff x="7227985" y="4192442"/>
            <a:chExt cx="633095" cy="585108"/>
          </a:xfrm>
        </p:grpSpPr>
        <p:sp>
          <p:nvSpPr>
            <p:cNvPr id="55" name="椭圆 54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269062" y="4291779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04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265199" y="1832421"/>
            <a:ext cx="3470177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好友管理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查询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添加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删除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分组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功能性需求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015261" y="3998016"/>
            <a:ext cx="2697480" cy="12604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容错性</a:t>
            </a:r>
            <a:endParaRPr lang="en-US" altLang="zh-CN" sz="2000" b="1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en-US" altLang="zh-CN" sz="20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网络突然断开或者服务器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失常要使得用户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数据同步</a:t>
            </a:r>
            <a:endParaRPr lang="zh-CN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374765" y="3964305"/>
            <a:ext cx="2388870" cy="11372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可拓展性</a:t>
            </a:r>
            <a:endParaRPr lang="en-US" altLang="zh-CN" sz="2000" b="1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en-US" altLang="zh-CN" sz="16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16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星球可以拓展</a:t>
            </a:r>
            <a:endParaRPr lang="en-US" altLang="zh-CN" sz="16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16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消息模式可以拓展</a:t>
            </a:r>
            <a:endParaRPr lang="en-US" altLang="zh-CN" sz="16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944027" y="1789206"/>
            <a:ext cx="2011680" cy="1229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安全性需求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消息安全机制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信息验证机制</a:t>
            </a:r>
            <a:endParaRPr lang="en-US" altLang="zh-CN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>
            <a:off x="10744177" y="2880020"/>
            <a:ext cx="1170940" cy="2174875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5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6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8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1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2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4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5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6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7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9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0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1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3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556260" y="3178810"/>
            <a:ext cx="10189845" cy="638810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38275" y="3067050"/>
            <a:ext cx="632460" cy="584835"/>
            <a:chOff x="2166261" y="3682901"/>
            <a:chExt cx="615743" cy="585108"/>
          </a:xfrm>
        </p:grpSpPr>
        <p:sp>
          <p:nvSpPr>
            <p:cNvPr id="46" name="椭圆 45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9986" y="3768247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01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89705" y="3429000"/>
            <a:ext cx="642620" cy="584835"/>
            <a:chOff x="3791861" y="4141646"/>
            <a:chExt cx="626185" cy="585108"/>
          </a:xfrm>
        </p:grpSpPr>
        <p:sp>
          <p:nvSpPr>
            <p:cNvPr id="49" name="椭圆 48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6028" y="4236568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02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113270" y="3337560"/>
            <a:ext cx="639445" cy="584835"/>
            <a:chOff x="5437285" y="3569562"/>
            <a:chExt cx="622653" cy="585108"/>
          </a:xfrm>
        </p:grpSpPr>
        <p:sp>
          <p:nvSpPr>
            <p:cNvPr id="52" name="椭圆 51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467920" y="3682901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03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04070" y="2966085"/>
            <a:ext cx="649605" cy="584835"/>
            <a:chOff x="7227985" y="4192442"/>
            <a:chExt cx="633095" cy="585108"/>
          </a:xfrm>
        </p:grpSpPr>
        <p:sp>
          <p:nvSpPr>
            <p:cNvPr id="55" name="椭圆 54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269062" y="4291779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04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265199" y="1832421"/>
            <a:ext cx="3470177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易操作性</a:t>
            </a:r>
            <a:endParaRPr lang="en-US" altLang="zh-CN" sz="2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界面简洁美观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功能设置符合习惯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项目进度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61" y="1867871"/>
            <a:ext cx="8916678" cy="45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系统用例建模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754" y="2883155"/>
            <a:ext cx="1832332" cy="841304"/>
            <a:chOff x="5520754" y="2883155"/>
            <a:chExt cx="1832332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520754" y="2912281"/>
              <a:ext cx="18323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3.1</a:t>
              </a:r>
              <a:endParaRPr lang="en-US" altLang="zh-CN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03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客户端主界面操作用例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7400" y="1462978"/>
            <a:ext cx="2806700" cy="5085156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743950" y="1896720"/>
            <a:ext cx="213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账户状态操作：账户身份信息及验证的一系列操作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通信过程：用户通过通信窗口的一系列操作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好友管理：对好友列表进行增删改查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个人信息管理：对用户信息进行修改查看等工作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个性化设置：对客户端进行本地化设置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13" y="2387863"/>
            <a:ext cx="5186501" cy="3627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注册过程用例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96200" y="1462978"/>
            <a:ext cx="3517900" cy="5085156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061762" y="1833220"/>
            <a:ext cx="2784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填写注册信息：填写必填项目如用户名、密码等和非必填项目，对应数据库键值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检查信息有效性：对所填内容进行约束性检查，包括逻辑合理性，并于数据库服务器进行数据交换，验证合理性和非空需求等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数据提交：向服务器提交数据请求，并进而完成数据的提交和传输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数据加密：对信息明文进行加密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返回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ID: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由系统进行自动分配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45" y="2554894"/>
            <a:ext cx="5274310" cy="329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登陆用例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7400" y="1462978"/>
            <a:ext cx="2806700" cy="5085156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743950" y="1896720"/>
            <a:ext cx="21336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输入登陆信息：对应框体输入，并且进行数据类型的检查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验证登陆信息：向服务端发送登陆请求，验证成功后返回登陆客户端主界面，验证失败则返回提示框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72" y="2603154"/>
            <a:ext cx="5274310" cy="3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修改个人信息用例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48524" y="1462978"/>
            <a:ext cx="4048175" cy="5085156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975164" y="2020397"/>
            <a:ext cx="3394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输入修改内容：在客户端资料修改处填写要修改的内容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发送修改信息请求：向服务端提交修改数据请求，并等待返回消息；在服务器端确认新数据合理且写入完成后返回成功，否则失败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在线：正常接收所有数据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隐身：出于在线状态，但其他用户无法看见本用户在线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离线：不关闭客户端，但切断与服务器连接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忙碌：其他用户可见到本用户在线，但本用户接收不到消息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36" y="2380587"/>
            <a:ext cx="5274310" cy="364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好友管理用例图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90790" y="1463040"/>
            <a:ext cx="4283710" cy="5085080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875905" y="2020570"/>
            <a:ext cx="3712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数据库查询：在数据库查询是否存在该用户并返回信息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发送请求：向该用户发送请求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删除好友：数据库删除好友记录并刷新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UI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好友分类：对好友进行标签分类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自定义查询：根据用户名或账号查找 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6、 查询在线用户 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7、 高级查询：可根据需要按照更多条件筛选 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8、 好友查看：若已删除对方或被对方删除，则不能查看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3" y="2384207"/>
            <a:ext cx="6009177" cy="352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信息传输用例图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7400" y="1462978"/>
            <a:ext cx="2806700" cy="5085156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743950" y="1896896"/>
            <a:ext cx="213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选择发送内容：可发送文本信息、超文本信息、语音信息，可在界面进行选择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敏感内容处理：对敏感词作*处理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加密信息：对数据打包进行加密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传输信息：通过网络协议传输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解密信息：数据包解密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72" y="2427894"/>
            <a:ext cx="5274310" cy="354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47642" y="1154092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项目简介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95824" y="2581447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需求分析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67690" y="4001987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系统设计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59914" y="5484479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系统原型实现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1255" y="3395980"/>
            <a:ext cx="37496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66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 录</a:t>
            </a:r>
            <a:r>
              <a:rPr lang="en-US" altLang="zh-CN" sz="2400" b="1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/contents</a:t>
            </a:r>
            <a:endParaRPr lang="zh-CN" altLang="en-US" sz="13800" b="1" dirty="0">
              <a:solidFill>
                <a:srgbClr val="2E2E2E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</p:grpSpPr>
        <p:sp>
          <p:nvSpPr>
            <p:cNvPr id="6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传输文件用例图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887413" y="23231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7400" y="1462978"/>
            <a:ext cx="2806700" cy="5085156"/>
            <a:chOff x="4966629" y="1921790"/>
            <a:chExt cx="2281403" cy="199928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 flipV="1">
              <a:off x="4966629" y="1921790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85369" y="2169752"/>
              <a:ext cx="2100326" cy="131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endParaRPr lang="zh-CN" altLang="en-US" sz="1600" kern="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743950" y="1896720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选择要发送的文件：调用资源管理器浏览和选择所需要发送的文件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建立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TCP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连接：建立长连接，保证传输畅通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文件传输：数据传输过程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取消文件传输：在传输过程中断开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TCP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连接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 保存文件到目录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9" y="2725737"/>
            <a:ext cx="527431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系统功能设计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754" y="2883155"/>
            <a:ext cx="1832332" cy="841304"/>
            <a:chOff x="5520754" y="2883155"/>
            <a:chExt cx="1832332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520754" y="2912281"/>
              <a:ext cx="18323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3.2</a:t>
              </a:r>
              <a:endParaRPr lang="en-US" altLang="zh-CN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03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功能设计原则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85086" y="3922451"/>
            <a:ext cx="20116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功能是否符合</a:t>
            </a:r>
            <a:endParaRPr lang="zh-CN" altLang="en-US" sz="24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用户使用习惯</a:t>
            </a:r>
            <a:endParaRPr lang="zh-CN" altLang="en-US" sz="24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374765" y="3964305"/>
            <a:ext cx="2388870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所需实现的功能是否全部被包含，如果没有，是否预留的接口</a:t>
            </a:r>
            <a:endParaRPr lang="zh-CN" altLang="en-US" sz="24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9227237" y="2027966"/>
            <a:ext cx="20116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功能是否</a:t>
            </a:r>
            <a:endParaRPr lang="zh-CN" altLang="en-US" sz="24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2400" dirty="0">
                <a:solidFill>
                  <a:srgbClr val="392F2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有重复和冲突</a:t>
            </a:r>
            <a:endParaRPr lang="zh-CN" altLang="en-US" sz="2400" dirty="0">
              <a:solidFill>
                <a:srgbClr val="392F2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>
            <a:off x="10744177" y="2880020"/>
            <a:ext cx="1170940" cy="2174875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5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6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8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1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2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4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5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6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7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9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0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1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3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556260" y="3178810"/>
            <a:ext cx="10189845" cy="638810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38275" y="3067050"/>
            <a:ext cx="632460" cy="584835"/>
            <a:chOff x="2166261" y="3682901"/>
            <a:chExt cx="615743" cy="585108"/>
          </a:xfrm>
        </p:grpSpPr>
        <p:sp>
          <p:nvSpPr>
            <p:cNvPr id="46" name="椭圆 45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9986" y="3768247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01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89705" y="3429000"/>
            <a:ext cx="642620" cy="584835"/>
            <a:chOff x="3791861" y="4141646"/>
            <a:chExt cx="626185" cy="585108"/>
          </a:xfrm>
        </p:grpSpPr>
        <p:sp>
          <p:nvSpPr>
            <p:cNvPr id="49" name="椭圆 48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6028" y="4236568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02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113270" y="3337560"/>
            <a:ext cx="639445" cy="584835"/>
            <a:chOff x="5437285" y="3569562"/>
            <a:chExt cx="622653" cy="585108"/>
          </a:xfrm>
        </p:grpSpPr>
        <p:sp>
          <p:nvSpPr>
            <p:cNvPr id="52" name="椭圆 51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467920" y="3682901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03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04070" y="2966085"/>
            <a:ext cx="649605" cy="584835"/>
            <a:chOff x="7227985" y="4192442"/>
            <a:chExt cx="633095" cy="585108"/>
          </a:xfrm>
        </p:grpSpPr>
        <p:sp>
          <p:nvSpPr>
            <p:cNvPr id="55" name="椭圆 54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269062" y="4291779"/>
              <a:ext cx="592018" cy="3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楷体" panose="02010609060101010101" charset="-122"/>
                  <a:ea typeface="楷体" panose="02010609060101010101" charset="-122"/>
                  <a:cs typeface="Aharoni" panose="02010803020104030203" pitchFamily="2" charset="-79"/>
                </a:rPr>
                <a:t>04</a:t>
              </a:r>
              <a:endParaRPr lang="en-US" altLang="zh-CN" sz="2000" dirty="0">
                <a:solidFill>
                  <a:srgbClr val="2E2E2E"/>
                </a:solidFill>
                <a:latin typeface="楷体" panose="02010609060101010101" charset="-122"/>
                <a:ea typeface="楷体" panose="02010609060101010101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86509" y="2482661"/>
            <a:ext cx="34701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功能是否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具有实用性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数据库设计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31241" y="2895308"/>
            <a:ext cx="1211358" cy="841304"/>
            <a:chOff x="5831241" y="2895308"/>
            <a:chExt cx="1211358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95308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831241" y="2956984"/>
              <a:ext cx="12113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3.3</a:t>
              </a:r>
              <a:endParaRPr lang="en-US" altLang="zh-CN" sz="4000" b="1" dirty="0">
                <a:solidFill>
                  <a:srgbClr val="F9F9F9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03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2336165" y="1727200"/>
            <a:ext cx="7729855" cy="43078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85" y="2375535"/>
            <a:ext cx="6665595" cy="300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星球定义表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椭圆 31"/>
          <p:cNvSpPr/>
          <p:nvPr/>
        </p:nvSpPr>
        <p:spPr>
          <a:xfrm>
            <a:off x="2329180" y="1690370"/>
            <a:ext cx="7601585" cy="453517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45" y="2219325"/>
            <a:ext cx="6365875" cy="325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系统原型实现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59559" y="2883155"/>
            <a:ext cx="1415786" cy="841304"/>
            <a:chOff x="5759559" y="2883155"/>
            <a:chExt cx="1415786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759559" y="2948733"/>
              <a:ext cx="1415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4.1</a:t>
              </a:r>
              <a:endParaRPr lang="en-US" altLang="zh-CN" sz="4000" b="1" dirty="0">
                <a:solidFill>
                  <a:srgbClr val="F9F9F9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04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文本数据传输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7" y="1462979"/>
            <a:ext cx="3708000" cy="50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79" y="1462979"/>
            <a:ext cx="5274310" cy="489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语音数据的传输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7" y="1596390"/>
            <a:ext cx="4455783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82" y="1376358"/>
            <a:ext cx="5096818" cy="51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114740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248403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文件的传输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223523"/>
            <a:ext cx="3664573" cy="551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81" y="1267852"/>
            <a:ext cx="3664572" cy="521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项目简介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1</a:t>
              </a:r>
              <a:endParaRPr lang="en-US" altLang="zh-CN" sz="4000" b="1" dirty="0">
                <a:solidFill>
                  <a:srgbClr val="F9F9F9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01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系统原型演示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42134" y="2883155"/>
            <a:ext cx="1189571" cy="841304"/>
            <a:chOff x="5842134" y="2883155"/>
            <a:chExt cx="1189571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842134" y="2939497"/>
              <a:ext cx="11895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4.2</a:t>
              </a:r>
              <a:endParaRPr lang="en-US" altLang="zh-CN" sz="4000" b="1" dirty="0">
                <a:solidFill>
                  <a:srgbClr val="F9F9F9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04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73281" y="310642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感谢在座各位聆听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88389" y="418129"/>
            <a:ext cx="661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地球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我，集大成者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8633" y="2490561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pic>
        <p:nvPicPr>
          <p:cNvPr id="25" name="图片 2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447897"/>
            <a:ext cx="5274310" cy="330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88389" y="418129"/>
            <a:ext cx="661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金星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可不是为了氪金的哦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8633" y="2490561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31836"/>
            <a:ext cx="51054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88389" y="418129"/>
            <a:ext cx="661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土星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我们都是看图说话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8633" y="2490561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3019289"/>
            <a:ext cx="5274310" cy="221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88389" y="418129"/>
            <a:ext cx="661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水星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我们才不是水军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8633" y="2490561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95" y="2835683"/>
            <a:ext cx="5274310" cy="252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系统设计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活动流程图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 descr="地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1463040"/>
            <a:ext cx="1894154" cy="5040000"/>
          </a:xfrm>
          <a:prstGeom prst="rect">
            <a:avLst/>
          </a:prstGeom>
        </p:spPr>
      </p:pic>
      <p:pic>
        <p:nvPicPr>
          <p:cNvPr id="18" name="图片 17" descr="水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0" y="1471930"/>
            <a:ext cx="3512091" cy="5040000"/>
          </a:xfrm>
          <a:prstGeom prst="rect">
            <a:avLst/>
          </a:prstGeom>
        </p:spPr>
      </p:pic>
      <p:pic>
        <p:nvPicPr>
          <p:cNvPr id="19" name="图片 18" descr="土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1471930"/>
            <a:ext cx="3112648" cy="504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4465" y="5529580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地球聊天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94735" y="560197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水星论坛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33130" y="576707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土星斗图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需求分析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754" y="2883155"/>
            <a:ext cx="1832332" cy="841304"/>
            <a:chOff x="5520754" y="2883155"/>
            <a:chExt cx="1832332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520754" y="2912281"/>
              <a:ext cx="18323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楷体" panose="02010609060101010101" charset="-122"/>
                  <a:ea typeface="楷体" panose="02010609060101010101" charset="-122"/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PART  02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演示</Application>
  <PresentationFormat>宽屏</PresentationFormat>
  <Paragraphs>234</Paragraphs>
  <Slides>31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楷体</vt:lpstr>
      <vt:lpstr>Aharoni</vt:lpstr>
      <vt:lpstr>Yu Gothic UI Semibold</vt:lpstr>
      <vt:lpstr>Calibri</vt:lpstr>
      <vt:lpstr>微软雅黑</vt:lpstr>
      <vt:lpstr>Arial Unicode MS</vt:lpstr>
      <vt:lpstr>Calibri Light</vt:lpstr>
      <vt:lpstr>Aharoni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第一PPT模板网-WWW.1PPT.COM</dc:creator>
  <cp:keywords>第一PPT模板网-WWW.1PPT.COM</cp:keywords>
  <cp:lastModifiedBy>Y宏亮</cp:lastModifiedBy>
  <cp:revision>105</cp:revision>
  <dcterms:created xsi:type="dcterms:W3CDTF">2017-04-02T11:58:00Z</dcterms:created>
  <dcterms:modified xsi:type="dcterms:W3CDTF">2020-06-16T19:52:38Z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