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1" r:id="rId4"/>
    <p:sldId id="262" r:id="rId5"/>
    <p:sldId id="259" r:id="rId6"/>
    <p:sldId id="258" r:id="rId7"/>
    <p:sldId id="260" r:id="rId8"/>
    <p:sldId id="263" r:id="rId9"/>
    <p:sldId id="264" r:id="rId10"/>
    <p:sldId id="265" r:id="rId11"/>
    <p:sldId id="266" r:id="rId12"/>
    <p:sldId id="267" r:id="rId13"/>
    <p:sldId id="269" r:id="rId14"/>
    <p:sldId id="268" r:id="rId15"/>
    <p:sldId id="270" r:id="rId16"/>
    <p:sldId id="271" r:id="rId17"/>
    <p:sldId id="272" r:id="rId18"/>
    <p:sldId id="273" r:id="rId19"/>
    <p:sldId id="274"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FFCC66"/>
    <a:srgbClr val="990099"/>
    <a:srgbClr val="CC0099"/>
    <a:srgbClr val="FE9202"/>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516" y="-19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8D531-B902-499A-847E-6FBCBC3131E5}" type="datetimeFigureOut">
              <a:rPr lang="en-US" smtClean="0"/>
              <a:t>8/21/2017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FCF16D-E70B-4FAA-8F8B-D9ECE0DAE2BA}" type="slidenum">
              <a:rPr lang="en-US" smtClean="0"/>
              <a:t>‹#›</a:t>
            </a:fld>
            <a:endParaRPr lang="en-US"/>
          </a:p>
        </p:txBody>
      </p:sp>
    </p:spTree>
    <p:extLst>
      <p:ext uri="{BB962C8B-B14F-4D97-AF65-F5344CB8AC3E}">
        <p14:creationId xmlns:p14="http://schemas.microsoft.com/office/powerpoint/2010/main" val="550869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a:p>
        </p:txBody>
      </p:sp>
    </p:spTree>
    <p:extLst>
      <p:ext uri="{BB962C8B-B14F-4D97-AF65-F5344CB8AC3E}">
        <p14:creationId xmlns:p14="http://schemas.microsoft.com/office/powerpoint/2010/main" val="2551626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97405"/>
            <a:ext cx="763525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571750"/>
            <a:ext cx="7940481" cy="610820"/>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26005C90-ED64-4253-A15A-9B03AF885C3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91623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566315" cy="572644"/>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4" y="1044700"/>
            <a:ext cx="656631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7940659"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481109"/>
            <a:ext cx="4040188" cy="479822"/>
          </a:xfrm>
        </p:spPr>
        <p:txBody>
          <a:bodyPr anchor="b"/>
          <a:lstStyle>
            <a:lvl1pPr marL="0" indent="0" algn="ctr">
              <a:buNone/>
              <a:defRPr sz="2400" b="1">
                <a:solidFill>
                  <a:schemeClr val="accent6">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6093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481109"/>
            <a:ext cx="4041775" cy="479822"/>
          </a:xfrm>
        </p:spPr>
        <p:txBody>
          <a:bodyPr anchor="b"/>
          <a:lstStyle>
            <a:lvl1pPr marL="0" indent="0" algn="ctr">
              <a:buNone/>
              <a:defRPr sz="2400" b="1">
                <a:solidFill>
                  <a:schemeClr val="accent6">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6093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8/21/2017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3E27E6E7-689E-4538-BDA0-3E8CAA5893F7}"/>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6460" y="960808"/>
            <a:ext cx="8246071" cy="1374345"/>
          </a:xfrm>
        </p:spPr>
        <p:txBody>
          <a:bodyPr>
            <a:normAutofit/>
          </a:bodyPr>
          <a:lstStyle/>
          <a:p>
            <a:r>
              <a:rPr lang="en-US" sz="2400" dirty="0" smtClean="0"/>
              <a:t>Capstone Project</a:t>
            </a:r>
            <a:r>
              <a:rPr lang="en-US" dirty="0"/>
              <a:t/>
            </a:r>
            <a:br>
              <a:rPr lang="en-US" dirty="0"/>
            </a:br>
            <a:endParaRPr lang="en-US" dirty="0"/>
          </a:p>
        </p:txBody>
      </p:sp>
      <p:sp>
        <p:nvSpPr>
          <p:cNvPr id="3" name="Subtitle 2"/>
          <p:cNvSpPr>
            <a:spLocks noGrp="1"/>
          </p:cNvSpPr>
          <p:nvPr>
            <p:ph type="subTitle" idx="1"/>
          </p:nvPr>
        </p:nvSpPr>
        <p:spPr>
          <a:xfrm>
            <a:off x="1238725" y="1922753"/>
            <a:ext cx="2137871" cy="1297993"/>
          </a:xfrm>
        </p:spPr>
        <p:txBody>
          <a:bodyPr>
            <a:noAutofit/>
          </a:bodyPr>
          <a:lstStyle/>
          <a:p>
            <a:r>
              <a:rPr lang="en-US" sz="1400" b="1" u="sng" dirty="0" smtClean="0"/>
              <a:t>Group Members</a:t>
            </a:r>
          </a:p>
          <a:p>
            <a:r>
              <a:rPr lang="en-US" sz="1400" dirty="0" smtClean="0"/>
              <a:t>Joshua Kanda</a:t>
            </a:r>
          </a:p>
          <a:p>
            <a:r>
              <a:rPr lang="en-US" sz="1400" dirty="0" err="1" smtClean="0"/>
              <a:t>Shunmon</a:t>
            </a:r>
            <a:r>
              <a:rPr lang="en-US" sz="1400" dirty="0" smtClean="0"/>
              <a:t> Peter </a:t>
            </a:r>
            <a:r>
              <a:rPr lang="en-US" sz="1400" dirty="0" err="1" smtClean="0"/>
              <a:t>Bala</a:t>
            </a:r>
            <a:endParaRPr lang="en-US" sz="1400" dirty="0"/>
          </a:p>
        </p:txBody>
      </p:sp>
      <p:pic>
        <p:nvPicPr>
          <p:cNvPr id="4" name="Picture 3" descr="fpt_university_logo"/>
          <p:cNvPicPr>
            <a:picLocks noChangeAspect="1" noChangeArrowheads="1"/>
          </p:cNvPicPr>
          <p:nvPr/>
        </p:nvPicPr>
        <p:blipFill>
          <a:blip r:embed="rId2" cstate="print"/>
          <a:srcRect/>
          <a:stretch>
            <a:fillRect/>
          </a:stretch>
        </p:blipFill>
        <p:spPr bwMode="auto">
          <a:xfrm>
            <a:off x="143555" y="281175"/>
            <a:ext cx="1165810" cy="646029"/>
          </a:xfrm>
          <a:prstGeom prst="rect">
            <a:avLst/>
          </a:prstGeom>
          <a:noFill/>
          <a:ln w="9525">
            <a:noFill/>
            <a:miter lim="800000"/>
            <a:headEnd/>
            <a:tailEnd/>
          </a:ln>
        </p:spPr>
      </p:pic>
      <p:sp>
        <p:nvSpPr>
          <p:cNvPr id="5" name="Subtitle 2"/>
          <p:cNvSpPr txBox="1">
            <a:spLocks/>
          </p:cNvSpPr>
          <p:nvPr/>
        </p:nvSpPr>
        <p:spPr>
          <a:xfrm>
            <a:off x="2892245" y="2571750"/>
            <a:ext cx="2137871" cy="1297993"/>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1600" b="1" u="sng" dirty="0" smtClean="0"/>
          </a:p>
          <a:p>
            <a:r>
              <a:rPr lang="en-US" sz="1600" b="1" u="sng" dirty="0" smtClean="0"/>
              <a:t>Supervisor</a:t>
            </a:r>
          </a:p>
          <a:p>
            <a:r>
              <a:rPr lang="en-US" sz="1600" dirty="0" smtClean="0"/>
              <a:t>Bui </a:t>
            </a:r>
            <a:r>
              <a:rPr lang="en-US" sz="1600" dirty="0" err="1"/>
              <a:t>Đinh</a:t>
            </a:r>
            <a:r>
              <a:rPr lang="en-US" sz="1600" dirty="0"/>
              <a:t> </a:t>
            </a:r>
            <a:r>
              <a:rPr lang="en-US" sz="1600" dirty="0" err="1"/>
              <a:t>Chien</a:t>
            </a:r>
            <a:endParaRPr lang="en-US" sz="1600" dirty="0"/>
          </a:p>
        </p:txBody>
      </p:sp>
      <p:sp>
        <p:nvSpPr>
          <p:cNvPr id="6" name="Subtitle 2"/>
          <p:cNvSpPr txBox="1">
            <a:spLocks/>
          </p:cNvSpPr>
          <p:nvPr/>
        </p:nvSpPr>
        <p:spPr>
          <a:xfrm>
            <a:off x="0" y="2571750"/>
            <a:ext cx="2137871" cy="1297993"/>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1600" b="1" u="sng" dirty="0" smtClean="0"/>
          </a:p>
          <a:p>
            <a:r>
              <a:rPr lang="en-US" sz="1600" b="1" u="sng" dirty="0" smtClean="0"/>
              <a:t>Team Leader</a:t>
            </a:r>
          </a:p>
          <a:p>
            <a:r>
              <a:rPr lang="en-US" sz="1600" dirty="0" err="1" smtClean="0"/>
              <a:t>Olasehinde</a:t>
            </a:r>
            <a:r>
              <a:rPr lang="en-US" sz="1600" dirty="0" smtClean="0"/>
              <a:t> Ezekiel</a:t>
            </a:r>
            <a:endParaRPr lang="en-US" sz="1600"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Project Management Plan</a:t>
            </a:r>
            <a:endParaRPr lang="en-US" sz="2400" dirty="0"/>
          </a:p>
        </p:txBody>
      </p:sp>
      <p:pic>
        <p:nvPicPr>
          <p:cNvPr id="4" name="Picture 3"/>
          <p:cNvPicPr>
            <a:picLocks noChangeAspect="1"/>
          </p:cNvPicPr>
          <p:nvPr/>
        </p:nvPicPr>
        <p:blipFill>
          <a:blip r:embed="rId2"/>
          <a:stretch>
            <a:fillRect/>
          </a:stretch>
        </p:blipFill>
        <p:spPr>
          <a:xfrm>
            <a:off x="800100" y="1502815"/>
            <a:ext cx="7543800" cy="3448050"/>
          </a:xfrm>
          <a:prstGeom prst="rect">
            <a:avLst/>
          </a:prstGeom>
          <a:ln>
            <a:noFill/>
          </a:ln>
          <a:effectLst>
            <a:softEdge rad="112500"/>
          </a:effectLst>
        </p:spPr>
      </p:pic>
    </p:spTree>
    <p:extLst>
      <p:ext uri="{BB962C8B-B14F-4D97-AF65-F5344CB8AC3E}">
        <p14:creationId xmlns:p14="http://schemas.microsoft.com/office/powerpoint/2010/main" val="1711656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Schedule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00309576"/>
              </p:ext>
            </p:extLst>
          </p:nvPr>
        </p:nvGraphicFramePr>
        <p:xfrm>
          <a:off x="1059786" y="1502815"/>
          <a:ext cx="7329840" cy="3054099"/>
        </p:xfrm>
        <a:graphic>
          <a:graphicData uri="http://schemas.openxmlformats.org/drawingml/2006/table">
            <a:tbl>
              <a:tblPr firstRow="1" firstCol="1" bandRow="1">
                <a:tableStyleId>{5C22544A-7EE6-4342-B048-85BDC9FD1C3A}</a:tableStyleId>
              </a:tblPr>
              <a:tblGrid>
                <a:gridCol w="1892167"/>
                <a:gridCol w="2718376"/>
                <a:gridCol w="767194"/>
                <a:gridCol w="1952103"/>
              </a:tblGrid>
              <a:tr h="298129">
                <a:tc>
                  <a:txBody>
                    <a:bodyPr/>
                    <a:lstStyle/>
                    <a:p>
                      <a:pPr marL="0" marR="0" algn="ctr">
                        <a:lnSpc>
                          <a:spcPct val="115000"/>
                        </a:lnSpc>
                        <a:spcBef>
                          <a:spcPts val="0"/>
                        </a:spcBef>
                        <a:spcAft>
                          <a:spcPts val="1000"/>
                        </a:spcAft>
                      </a:pPr>
                      <a:r>
                        <a:rPr lang="en-US" sz="1200" dirty="0">
                          <a:effectLst/>
                        </a:rPr>
                        <a:t>Subject</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dirty="0">
                          <a:effectLst/>
                        </a:rPr>
                        <a:t>Capstone Project </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050">
                          <a:effectLst/>
                        </a:rPr>
                        <a:t>Date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rPr>
                        <a:t>Every Saturday</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98129">
                <a:tc>
                  <a:txBody>
                    <a:bodyPr/>
                    <a:lstStyle/>
                    <a:p>
                      <a:pPr marL="457200" marR="0" indent="-457200" algn="ctr">
                        <a:lnSpc>
                          <a:spcPct val="115000"/>
                        </a:lnSpc>
                        <a:spcBef>
                          <a:spcPts val="0"/>
                        </a:spcBef>
                        <a:spcAft>
                          <a:spcPts val="1000"/>
                        </a:spcAft>
                      </a:pPr>
                      <a:r>
                        <a:rPr lang="en-US" sz="1200">
                          <a:effectLst/>
                        </a:rPr>
                        <a:t>Facilitator </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dirty="0" err="1">
                          <a:effectLst/>
                        </a:rPr>
                        <a:t>Fpt</a:t>
                      </a:r>
                      <a:r>
                        <a:rPr lang="en-US" sz="1200" dirty="0">
                          <a:effectLst/>
                        </a:rPr>
                        <a:t> University </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rPr>
                        <a:t>Time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rPr>
                        <a:t>10:30 </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614825">
                <a:tc>
                  <a:txBody>
                    <a:bodyPr/>
                    <a:lstStyle/>
                    <a:p>
                      <a:pPr marL="457200" marR="0" indent="-457200" algn="ctr">
                        <a:lnSpc>
                          <a:spcPct val="115000"/>
                        </a:lnSpc>
                        <a:spcBef>
                          <a:spcPts val="0"/>
                        </a:spcBef>
                        <a:spcAft>
                          <a:spcPts val="1000"/>
                        </a:spcAft>
                      </a:pPr>
                      <a:r>
                        <a:rPr lang="en-US" sz="1200">
                          <a:effectLst/>
                        </a:rPr>
                        <a:t>Location</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dirty="0" err="1">
                          <a:effectLst/>
                        </a:rPr>
                        <a:t>Fpt</a:t>
                      </a:r>
                      <a:r>
                        <a:rPr lang="en-US" sz="1200" dirty="0">
                          <a:effectLst/>
                        </a:rPr>
                        <a:t> University campus high tech park, </a:t>
                      </a:r>
                      <a:r>
                        <a:rPr lang="en-US" sz="1200" dirty="0" err="1">
                          <a:effectLst/>
                        </a:rPr>
                        <a:t>Hoa</a:t>
                      </a:r>
                      <a:r>
                        <a:rPr lang="en-US" sz="1200" dirty="0">
                          <a:effectLst/>
                        </a:rPr>
                        <a:t> Lac</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dirty="0">
                          <a:effectLst/>
                        </a:rPr>
                        <a:t>Scribe</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rPr>
                        <a:t>Joshua David Kanda</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99380">
                <a:tc rowSpan="4">
                  <a:txBody>
                    <a:bodyPr/>
                    <a:lstStyle/>
                    <a:p>
                      <a:pPr marL="457200" marR="0" indent="-457200" algn="ctr">
                        <a:lnSpc>
                          <a:spcPct val="115000"/>
                        </a:lnSpc>
                        <a:spcBef>
                          <a:spcPts val="0"/>
                        </a:spcBef>
                        <a:spcAft>
                          <a:spcPts val="1000"/>
                        </a:spcAft>
                      </a:pPr>
                      <a:r>
                        <a:rPr lang="en-US" sz="1200" dirty="0">
                          <a:effectLst/>
                        </a:rPr>
                        <a:t>Attendees</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gridSpan="3">
                  <a:txBody>
                    <a:bodyPr/>
                    <a:lstStyle/>
                    <a:p>
                      <a:pPr marL="0" marR="0">
                        <a:lnSpc>
                          <a:spcPct val="115000"/>
                        </a:lnSpc>
                        <a:spcBef>
                          <a:spcPts val="0"/>
                        </a:spcBef>
                        <a:spcAft>
                          <a:spcPts val="1000"/>
                        </a:spcAft>
                      </a:pPr>
                      <a:r>
                        <a:rPr lang="en-US" sz="1200" dirty="0">
                          <a:effectLst/>
                        </a:rPr>
                        <a:t>Supervisor </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298129">
                <a:tc vMerge="1">
                  <a:txBody>
                    <a:bodyPr/>
                    <a:lstStyle/>
                    <a:p>
                      <a:endParaRPr lang="en-US"/>
                    </a:p>
                  </a:txBody>
                  <a:tcPr/>
                </a:tc>
                <a:tc gridSpan="3">
                  <a:txBody>
                    <a:bodyPr/>
                    <a:lstStyle/>
                    <a:p>
                      <a:pPr marL="0" marR="0">
                        <a:lnSpc>
                          <a:spcPct val="115000"/>
                        </a:lnSpc>
                        <a:spcBef>
                          <a:spcPts val="0"/>
                        </a:spcBef>
                        <a:spcAft>
                          <a:spcPts val="1000"/>
                        </a:spcAft>
                      </a:pPr>
                      <a:r>
                        <a:rPr lang="en-US" sz="1200" dirty="0" err="1">
                          <a:effectLst/>
                        </a:rPr>
                        <a:t>Olasehinde</a:t>
                      </a:r>
                      <a:r>
                        <a:rPr lang="en-US" sz="1200" dirty="0">
                          <a:effectLst/>
                        </a:rPr>
                        <a:t> Ezekiel </a:t>
                      </a:r>
                      <a:r>
                        <a:rPr lang="en-US" sz="1200" dirty="0" err="1">
                          <a:effectLst/>
                        </a:rPr>
                        <a:t>Olaoluwa</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298129">
                <a:tc vMerge="1">
                  <a:txBody>
                    <a:bodyPr/>
                    <a:lstStyle/>
                    <a:p>
                      <a:endParaRPr lang="en-US"/>
                    </a:p>
                  </a:txBody>
                  <a:tcPr/>
                </a:tc>
                <a:tc gridSpan="3">
                  <a:txBody>
                    <a:bodyPr/>
                    <a:lstStyle/>
                    <a:p>
                      <a:pPr marL="0" marR="0">
                        <a:lnSpc>
                          <a:spcPct val="115000"/>
                        </a:lnSpc>
                        <a:spcBef>
                          <a:spcPts val="0"/>
                        </a:spcBef>
                        <a:spcAft>
                          <a:spcPts val="1000"/>
                        </a:spcAft>
                      </a:pPr>
                      <a:r>
                        <a:rPr lang="en-US" sz="1200" dirty="0" err="1">
                          <a:effectLst/>
                        </a:rPr>
                        <a:t>Shunom</a:t>
                      </a:r>
                      <a:r>
                        <a:rPr lang="en-US" sz="1200" dirty="0">
                          <a:effectLst/>
                        </a:rPr>
                        <a:t> Peter </a:t>
                      </a:r>
                      <a:r>
                        <a:rPr lang="en-US" sz="1200" dirty="0" err="1">
                          <a:effectLst/>
                        </a:rPr>
                        <a:t>Bala</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473689">
                <a:tc vMerge="1">
                  <a:txBody>
                    <a:bodyPr/>
                    <a:lstStyle/>
                    <a:p>
                      <a:endParaRPr lang="en-US"/>
                    </a:p>
                  </a:txBody>
                  <a:tcPr/>
                </a:tc>
                <a:tc gridSpan="3">
                  <a:txBody>
                    <a:bodyPr/>
                    <a:lstStyle/>
                    <a:p>
                      <a:pPr marL="0" marR="0">
                        <a:lnSpc>
                          <a:spcPct val="200000"/>
                        </a:lnSpc>
                        <a:spcBef>
                          <a:spcPts val="0"/>
                        </a:spcBef>
                        <a:spcAft>
                          <a:spcPts val="1000"/>
                        </a:spcAft>
                      </a:pPr>
                      <a:r>
                        <a:rPr lang="en-US" sz="1200" dirty="0">
                          <a:effectLst/>
                        </a:rPr>
                        <a:t>Joshua David Kanda</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473689">
                <a:tc>
                  <a:txBody>
                    <a:bodyPr/>
                    <a:lstStyle/>
                    <a:p>
                      <a:pPr marL="457200" marR="0" indent="-457200" algn="ctr">
                        <a:lnSpc>
                          <a:spcPct val="115000"/>
                        </a:lnSpc>
                        <a:spcBef>
                          <a:spcPts val="0"/>
                        </a:spcBef>
                        <a:spcAft>
                          <a:spcPts val="1000"/>
                        </a:spcAft>
                      </a:pPr>
                      <a:r>
                        <a:rPr lang="en-US" sz="1200">
                          <a:effectLst/>
                        </a:rPr>
                        <a:t>Absentee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gridSpan="3">
                  <a:txBody>
                    <a:bodyPr/>
                    <a:lstStyle/>
                    <a:p>
                      <a:pPr marL="0" marR="0">
                        <a:lnSpc>
                          <a:spcPct val="200000"/>
                        </a:lnSpc>
                        <a:spcBef>
                          <a:spcPts val="0"/>
                        </a:spcBef>
                        <a:spcAft>
                          <a:spcPts val="1000"/>
                        </a:spcAft>
                      </a:pPr>
                      <a:r>
                        <a:rPr lang="en-US" sz="1200" dirty="0" err="1">
                          <a:effectLst/>
                        </a:rPr>
                        <a:t>Olalekan</a:t>
                      </a:r>
                      <a:r>
                        <a:rPr lang="en-US" sz="1200" dirty="0">
                          <a:effectLst/>
                        </a:rPr>
                        <a:t> Savage</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5" name="Rectangle 1"/>
          <p:cNvSpPr>
            <a:spLocks noChangeArrowheads="1"/>
          </p:cNvSpPr>
          <p:nvPr/>
        </p:nvSpPr>
        <p:spPr bwMode="auto">
          <a:xfrm>
            <a:off x="2047875" y="1887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354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98830231"/>
              </p:ext>
            </p:extLst>
          </p:nvPr>
        </p:nvGraphicFramePr>
        <p:xfrm>
          <a:off x="448963" y="1194599"/>
          <a:ext cx="8246072" cy="3984169"/>
        </p:xfrm>
        <a:graphic>
          <a:graphicData uri="http://schemas.openxmlformats.org/drawingml/2006/table">
            <a:tbl>
              <a:tblPr firstRow="1" firstCol="1" bandRow="1">
                <a:tableStyleId>{5C22544A-7EE6-4342-B048-85BDC9FD1C3A}</a:tableStyleId>
              </a:tblPr>
              <a:tblGrid>
                <a:gridCol w="727150"/>
                <a:gridCol w="2481395"/>
                <a:gridCol w="1205856"/>
                <a:gridCol w="2032987"/>
                <a:gridCol w="1798684"/>
              </a:tblGrid>
              <a:tr h="290843">
                <a:tc>
                  <a:txBody>
                    <a:bodyPr/>
                    <a:lstStyle/>
                    <a:p>
                      <a:pPr marL="0" marR="0">
                        <a:lnSpc>
                          <a:spcPct val="115000"/>
                        </a:lnSpc>
                        <a:spcBef>
                          <a:spcPts val="0"/>
                        </a:spcBef>
                        <a:spcAft>
                          <a:spcPts val="600"/>
                        </a:spcAft>
                      </a:pPr>
                      <a:r>
                        <a:rPr lang="en-US" sz="1200">
                          <a:effectLst/>
                        </a:rPr>
                        <a:t>NO</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Risk Description</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Probability</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Effect</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Strategy</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r>
              <a:tr h="360778">
                <a:tc gridSpan="5">
                  <a:txBody>
                    <a:bodyPr/>
                    <a:lstStyle/>
                    <a:p>
                      <a:pPr marL="0" marR="0" algn="ctr">
                        <a:lnSpc>
                          <a:spcPct val="115000"/>
                        </a:lnSpc>
                        <a:spcBef>
                          <a:spcPts val="0"/>
                        </a:spcBef>
                        <a:spcAft>
                          <a:spcPts val="600"/>
                        </a:spcAft>
                      </a:pPr>
                      <a:r>
                        <a:rPr lang="en-US" sz="1200">
                          <a:effectLst/>
                        </a:rPr>
                        <a:t> </a:t>
                      </a:r>
                    </a:p>
                    <a:p>
                      <a:pPr marL="0" marR="0" algn="ctr">
                        <a:lnSpc>
                          <a:spcPct val="115000"/>
                        </a:lnSpc>
                        <a:spcBef>
                          <a:spcPts val="0"/>
                        </a:spcBef>
                        <a:spcAft>
                          <a:spcPts val="600"/>
                        </a:spcAft>
                      </a:pPr>
                      <a:r>
                        <a:rPr lang="en-US" sz="1200">
                          <a:effectLst/>
                        </a:rPr>
                        <a:t>People Risk</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75430">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1</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Misunderstanding between team member can occur</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gn="ctr">
                        <a:lnSpc>
                          <a:spcPct val="115000"/>
                        </a:lnSpc>
                        <a:spcBef>
                          <a:spcPts val="0"/>
                        </a:spcBef>
                        <a:spcAft>
                          <a:spcPts val="600"/>
                        </a:spcAft>
                      </a:pPr>
                      <a:r>
                        <a:rPr lang="en-US" sz="1200">
                          <a:effectLst/>
                        </a:rPr>
                        <a:t>High</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gn="ctr">
                        <a:lnSpc>
                          <a:spcPct val="115000"/>
                        </a:lnSpc>
                        <a:spcBef>
                          <a:spcPts val="0"/>
                        </a:spcBef>
                        <a:spcAft>
                          <a:spcPts val="600"/>
                        </a:spcAft>
                      </a:pPr>
                      <a:r>
                        <a:rPr lang="en-US" sz="1200">
                          <a:effectLst/>
                        </a:rPr>
                        <a:t>Intermediate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Fix misunderstanding between team member to make the project flow continue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r>
              <a:tr h="930008">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2</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Team member have different schedule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gn="ctr">
                        <a:lnSpc>
                          <a:spcPct val="115000"/>
                        </a:lnSpc>
                        <a:spcBef>
                          <a:spcPts val="0"/>
                        </a:spcBef>
                        <a:spcAft>
                          <a:spcPts val="600"/>
                        </a:spcAft>
                      </a:pPr>
                      <a:r>
                        <a:rPr lang="en-US" sz="1200">
                          <a:effectLst/>
                        </a:rPr>
                        <a:t>Low</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gn="ctr">
                        <a:lnSpc>
                          <a:spcPct val="115000"/>
                        </a:lnSpc>
                        <a:spcBef>
                          <a:spcPts val="0"/>
                        </a:spcBef>
                        <a:spcAft>
                          <a:spcPts val="600"/>
                        </a:spcAft>
                      </a:pPr>
                      <a:r>
                        <a:rPr lang="en-US" sz="1200">
                          <a:effectLst/>
                        </a:rPr>
                        <a:t>Basic</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Get all team members schedule and find suitable time to assign task</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r>
              <a:tr h="1163372">
                <a:tc>
                  <a:txBody>
                    <a:bodyPr/>
                    <a:lstStyle/>
                    <a:p>
                      <a:pPr marL="0" marR="0">
                        <a:lnSpc>
                          <a:spcPct val="115000"/>
                        </a:lnSpc>
                        <a:spcBef>
                          <a:spcPts val="0"/>
                        </a:spcBef>
                        <a:spcAft>
                          <a:spcPts val="600"/>
                        </a:spcAft>
                      </a:pPr>
                      <a:r>
                        <a:rPr lang="en-US" sz="1200">
                          <a:effectLst/>
                        </a:rPr>
                        <a:t>3</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Team members cannot meet task deadline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gn="ctr">
                        <a:lnSpc>
                          <a:spcPct val="115000"/>
                        </a:lnSpc>
                        <a:spcBef>
                          <a:spcPts val="0"/>
                        </a:spcBef>
                        <a:spcAft>
                          <a:spcPts val="600"/>
                        </a:spcAft>
                      </a:pPr>
                      <a:r>
                        <a:rPr lang="en-US" sz="1200">
                          <a:effectLst/>
                        </a:rPr>
                        <a:t>High</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gn="ctr">
                        <a:lnSpc>
                          <a:spcPct val="115000"/>
                        </a:lnSpc>
                        <a:spcBef>
                          <a:spcPts val="0"/>
                        </a:spcBef>
                        <a:spcAft>
                          <a:spcPts val="600"/>
                        </a:spcAft>
                      </a:pPr>
                      <a:r>
                        <a:rPr lang="en-US" sz="1200">
                          <a:effectLst/>
                        </a:rPr>
                        <a:t>Advance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dirty="0">
                          <a:effectLst/>
                        </a:rPr>
                        <a:t>Push deadline forward and make plan that allow team member to work overtime </a:t>
                      </a:r>
                      <a:r>
                        <a:rPr lang="en-US" sz="1200" dirty="0" err="1">
                          <a:effectLst/>
                        </a:rPr>
                        <a:t>inorder</a:t>
                      </a:r>
                      <a:r>
                        <a:rPr lang="en-US" sz="1200" dirty="0">
                          <a:effectLst/>
                        </a:rPr>
                        <a:t> to finish before the next deadline</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r>
            </a:tbl>
          </a:graphicData>
        </a:graphic>
      </p:graphicFrame>
    </p:spTree>
    <p:extLst>
      <p:ext uri="{BB962C8B-B14F-4D97-AF65-F5344CB8AC3E}">
        <p14:creationId xmlns:p14="http://schemas.microsoft.com/office/powerpoint/2010/main" val="3719515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Convention</a:t>
            </a:r>
            <a:endParaRPr lang="en-US" dirty="0"/>
          </a:p>
        </p:txBody>
      </p:sp>
      <p:pic>
        <p:nvPicPr>
          <p:cNvPr id="5122" name="Picture 2" descr="220px-Camel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75" y="2419045"/>
            <a:ext cx="3162127" cy="2389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961180" y="1655520"/>
            <a:ext cx="4572000" cy="3357137"/>
          </a:xfrm>
          <a:prstGeom prst="rect">
            <a:avLst/>
          </a:prstGeom>
        </p:spPr>
        <p:txBody>
          <a:bodyPr>
            <a:spAutoFit/>
          </a:bodyPr>
          <a:lstStyle/>
          <a:p>
            <a:pPr marL="228600" marR="0">
              <a:lnSpc>
                <a:spcPct val="150000"/>
              </a:lnSpc>
              <a:spcBef>
                <a:spcPts val="0"/>
              </a:spcBef>
              <a:spcAft>
                <a:spcPts val="1000"/>
              </a:spcAft>
            </a:pPr>
            <a:r>
              <a:rPr lang="en-US" sz="2400" dirty="0">
                <a:latin typeface="Times New Roman" panose="02020603050405020304" pitchFamily="18" charset="0"/>
                <a:ea typeface="MS Mincho" panose="02020609040205080304" pitchFamily="49" charset="-128"/>
                <a:cs typeface="Times New Roman" panose="02020603050405020304" pitchFamily="18" charset="0"/>
              </a:rPr>
              <a:t>Coding convention in our web application will strictly follows the camel case throughout, from the web services to the backend to the unit testing will strictly follow this rule.</a:t>
            </a:r>
            <a:endParaRPr lang="en-US" sz="2400" dirty="0">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4050762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Tools And Techniques</a:t>
            </a:r>
            <a:endParaRPr lang="en-US" sz="3200" dirty="0"/>
          </a:p>
        </p:txBody>
      </p:sp>
      <p:pic>
        <p:nvPicPr>
          <p:cNvPr id="4098" name="Picture 2" descr="Image result for visual studio 2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475" y="3190503"/>
            <a:ext cx="5099466" cy="165567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4100" name="Picture 4" descr="Image result for sublime tex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55" y="2266340"/>
            <a:ext cx="1985165" cy="19851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4102" name="Picture 6" descr="Image result for microsoft sql 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2245" y="1415840"/>
            <a:ext cx="5511080" cy="14035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289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3664920" cy="916230"/>
          </a:xfrm>
        </p:spPr>
        <p:txBody>
          <a:bodyPr/>
          <a:lstStyle/>
          <a:p>
            <a:r>
              <a:rPr lang="en-US" dirty="0" smtClean="0"/>
              <a:t>Requirement</a:t>
            </a:r>
            <a:endParaRPr lang="en-US" dirty="0"/>
          </a:p>
        </p:txBody>
      </p:sp>
      <p:sp>
        <p:nvSpPr>
          <p:cNvPr id="3" name="Content Placeholder 2"/>
          <p:cNvSpPr>
            <a:spLocks noGrp="1"/>
          </p:cNvSpPr>
          <p:nvPr>
            <p:ph idx="1"/>
          </p:nvPr>
        </p:nvSpPr>
        <p:spPr>
          <a:xfrm>
            <a:off x="448966" y="1808224"/>
            <a:ext cx="8246070" cy="3054097"/>
          </a:xfrm>
        </p:spPr>
        <p:txBody>
          <a:bodyPr/>
          <a:lstStyle/>
          <a:p>
            <a:r>
              <a:rPr lang="en-US" dirty="0" smtClean="0"/>
              <a:t>Add Book to Wish list</a:t>
            </a:r>
          </a:p>
          <a:p>
            <a:r>
              <a:rPr lang="en-US" dirty="0" smtClean="0"/>
              <a:t>Remove Book from Wish list</a:t>
            </a:r>
            <a:endParaRPr lang="en-US" dirty="0"/>
          </a:p>
        </p:txBody>
      </p:sp>
      <p:sp>
        <p:nvSpPr>
          <p:cNvPr id="4" name="Text Placeholder 1"/>
          <p:cNvSpPr txBox="1">
            <a:spLocks/>
          </p:cNvSpPr>
          <p:nvPr/>
        </p:nvSpPr>
        <p:spPr>
          <a:xfrm>
            <a:off x="2281425" y="1186551"/>
            <a:ext cx="4040188" cy="4798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err="1" smtClean="0">
                <a:solidFill>
                  <a:srgbClr val="FF0000"/>
                </a:solidFill>
              </a:rPr>
              <a:t>Wishlist</a:t>
            </a:r>
            <a:r>
              <a:rPr lang="en-US" dirty="0" smtClean="0">
                <a:solidFill>
                  <a:srgbClr val="FF0000"/>
                </a:solidFill>
              </a:rPr>
              <a:t> Management</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1501749" y="2490707"/>
            <a:ext cx="6140504" cy="241891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961725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48965" y="128470"/>
            <a:ext cx="8246070" cy="916230"/>
          </a:xfrm>
        </p:spPr>
        <p:txBody>
          <a:bodyPr/>
          <a:lstStyle/>
          <a:p>
            <a:r>
              <a:rPr lang="en-US" b="1" dirty="0" smtClean="0"/>
              <a:t>Requirement</a:t>
            </a:r>
            <a:endParaRPr lang="en-US" b="1" dirty="0"/>
          </a:p>
        </p:txBody>
      </p:sp>
      <p:sp>
        <p:nvSpPr>
          <p:cNvPr id="15" name="Content Placeholder 2"/>
          <p:cNvSpPr>
            <a:spLocks noGrp="1"/>
          </p:cNvSpPr>
          <p:nvPr>
            <p:ph idx="1"/>
          </p:nvPr>
        </p:nvSpPr>
        <p:spPr>
          <a:xfrm>
            <a:off x="448966" y="1960930"/>
            <a:ext cx="8246070" cy="2901392"/>
          </a:xfrm>
        </p:spPr>
        <p:txBody>
          <a:bodyPr/>
          <a:lstStyle/>
          <a:p>
            <a:r>
              <a:rPr lang="en-US" dirty="0" smtClean="0"/>
              <a:t>Add Author</a:t>
            </a:r>
          </a:p>
          <a:p>
            <a:r>
              <a:rPr lang="en-US" dirty="0" smtClean="0"/>
              <a:t>Update Author</a:t>
            </a:r>
          </a:p>
          <a:p>
            <a:r>
              <a:rPr lang="en-US" dirty="0" smtClean="0"/>
              <a:t>Delete Author</a:t>
            </a:r>
          </a:p>
          <a:p>
            <a:r>
              <a:rPr lang="en-US" dirty="0" smtClean="0"/>
              <a:t>View Author Detail</a:t>
            </a:r>
          </a:p>
          <a:p>
            <a:r>
              <a:rPr lang="en-US" dirty="0" smtClean="0"/>
              <a:t>Find Books By Author</a:t>
            </a:r>
          </a:p>
        </p:txBody>
      </p:sp>
      <p:sp>
        <p:nvSpPr>
          <p:cNvPr id="16" name="Text Placeholder 1"/>
          <p:cNvSpPr txBox="1">
            <a:spLocks/>
          </p:cNvSpPr>
          <p:nvPr/>
        </p:nvSpPr>
        <p:spPr>
          <a:xfrm>
            <a:off x="2281425" y="1350110"/>
            <a:ext cx="4040188" cy="4798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00"/>
                </a:solidFill>
              </a:rPr>
              <a:t>Author Management</a:t>
            </a:r>
            <a:endParaRPr lang="en-US" dirty="0">
              <a:solidFill>
                <a:srgbClr val="FF0000"/>
              </a:solidFill>
            </a:endParaRPr>
          </a:p>
        </p:txBody>
      </p:sp>
      <p:pic>
        <p:nvPicPr>
          <p:cNvPr id="17" name="Picture 16"/>
          <p:cNvPicPr>
            <a:picLocks noChangeAspect="1"/>
          </p:cNvPicPr>
          <p:nvPr/>
        </p:nvPicPr>
        <p:blipFill>
          <a:blip r:embed="rId2"/>
          <a:stretch>
            <a:fillRect/>
          </a:stretch>
        </p:blipFill>
        <p:spPr>
          <a:xfrm>
            <a:off x="4113885" y="2137172"/>
            <a:ext cx="4639232" cy="196162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742472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8965" y="128470"/>
            <a:ext cx="8246070" cy="916230"/>
          </a:xfrm>
        </p:spPr>
        <p:txBody>
          <a:bodyPr/>
          <a:lstStyle/>
          <a:p>
            <a:r>
              <a:rPr lang="en-US" dirty="0" smtClean="0"/>
              <a:t>Requirement</a:t>
            </a:r>
            <a:endParaRPr lang="en-US" dirty="0"/>
          </a:p>
        </p:txBody>
      </p:sp>
      <p:sp>
        <p:nvSpPr>
          <p:cNvPr id="5" name="Content Placeholder 2"/>
          <p:cNvSpPr>
            <a:spLocks noGrp="1"/>
          </p:cNvSpPr>
          <p:nvPr>
            <p:ph idx="1"/>
          </p:nvPr>
        </p:nvSpPr>
        <p:spPr>
          <a:xfrm>
            <a:off x="448966" y="1960930"/>
            <a:ext cx="8246070" cy="2901392"/>
          </a:xfrm>
        </p:spPr>
        <p:txBody>
          <a:bodyPr>
            <a:normAutofit fontScale="77500" lnSpcReduction="20000"/>
          </a:bodyPr>
          <a:lstStyle/>
          <a:p>
            <a:r>
              <a:rPr lang="en-US" dirty="0" smtClean="0"/>
              <a:t>Add Book</a:t>
            </a:r>
          </a:p>
          <a:p>
            <a:r>
              <a:rPr lang="en-US" dirty="0" smtClean="0"/>
              <a:t>Update Book</a:t>
            </a:r>
          </a:p>
          <a:p>
            <a:r>
              <a:rPr lang="en-US" dirty="0" smtClean="0"/>
              <a:t>Delete Book</a:t>
            </a:r>
          </a:p>
          <a:p>
            <a:r>
              <a:rPr lang="en-US" dirty="0" smtClean="0"/>
              <a:t>View Book Details</a:t>
            </a:r>
          </a:p>
          <a:p>
            <a:r>
              <a:rPr lang="en-US" dirty="0" smtClean="0"/>
              <a:t>View Book Author</a:t>
            </a:r>
          </a:p>
          <a:p>
            <a:r>
              <a:rPr lang="en-US" dirty="0" smtClean="0"/>
              <a:t>Like Book</a:t>
            </a:r>
          </a:p>
          <a:p>
            <a:r>
              <a:rPr lang="en-US" dirty="0" smtClean="0"/>
              <a:t>Unlike Book</a:t>
            </a:r>
          </a:p>
          <a:p>
            <a:r>
              <a:rPr lang="en-US" smtClean="0"/>
              <a:t>Rating</a:t>
            </a:r>
            <a:endParaRPr lang="en-US" dirty="0" smtClean="0"/>
          </a:p>
        </p:txBody>
      </p:sp>
      <p:sp>
        <p:nvSpPr>
          <p:cNvPr id="6" name="Text Placeholder 1"/>
          <p:cNvSpPr txBox="1">
            <a:spLocks/>
          </p:cNvSpPr>
          <p:nvPr/>
        </p:nvSpPr>
        <p:spPr>
          <a:xfrm>
            <a:off x="2281425" y="1350110"/>
            <a:ext cx="4040188" cy="4798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00"/>
                </a:solidFill>
              </a:rPr>
              <a:t>Book Management</a:t>
            </a:r>
            <a:endParaRPr lang="en-US" dirty="0">
              <a:solidFill>
                <a:srgbClr val="FF0000"/>
              </a:solidFill>
            </a:endParaRPr>
          </a:p>
        </p:txBody>
      </p:sp>
      <p:pic>
        <p:nvPicPr>
          <p:cNvPr id="7" name="Picture 6"/>
          <p:cNvPicPr>
            <a:picLocks noChangeAspect="1"/>
          </p:cNvPicPr>
          <p:nvPr/>
        </p:nvPicPr>
        <p:blipFill>
          <a:blip r:embed="rId2"/>
          <a:stretch>
            <a:fillRect/>
          </a:stretch>
        </p:blipFill>
        <p:spPr>
          <a:xfrm>
            <a:off x="3044950" y="1960930"/>
            <a:ext cx="5781065" cy="248341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2892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8965" y="128470"/>
            <a:ext cx="8246070" cy="916230"/>
          </a:xfrm>
        </p:spPr>
        <p:txBody>
          <a:bodyPr>
            <a:normAutofit/>
          </a:bodyPr>
          <a:lstStyle/>
          <a:p>
            <a:r>
              <a:rPr lang="en-US" sz="2400" dirty="0" smtClean="0"/>
              <a:t>Design And Implementation</a:t>
            </a:r>
            <a:endParaRPr lang="en-US" sz="2400" dirty="0"/>
          </a:p>
        </p:txBody>
      </p:sp>
      <p:sp>
        <p:nvSpPr>
          <p:cNvPr id="6" name="Text Placeholder 1"/>
          <p:cNvSpPr txBox="1">
            <a:spLocks/>
          </p:cNvSpPr>
          <p:nvPr/>
        </p:nvSpPr>
        <p:spPr>
          <a:xfrm>
            <a:off x="2281425" y="1350110"/>
            <a:ext cx="4040188" cy="47982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FF0000"/>
                </a:solidFill>
              </a:rPr>
              <a:t>Design And Implementation</a:t>
            </a:r>
          </a:p>
        </p:txBody>
      </p:sp>
      <p:pic>
        <p:nvPicPr>
          <p:cNvPr id="8" name="Picture 7" descr="Business Process Overview (1).jpg"/>
          <p:cNvPicPr/>
          <p:nvPr/>
        </p:nvPicPr>
        <p:blipFill>
          <a:blip r:embed="rId2"/>
          <a:stretch>
            <a:fillRect/>
          </a:stretch>
        </p:blipFill>
        <p:spPr>
          <a:xfrm>
            <a:off x="1212490" y="2183882"/>
            <a:ext cx="7024430" cy="2566332"/>
          </a:xfrm>
          <a:prstGeom prst="rect">
            <a:avLst/>
          </a:prstGeom>
        </p:spPr>
      </p:pic>
    </p:spTree>
    <p:extLst>
      <p:ext uri="{BB962C8B-B14F-4D97-AF65-F5344CB8AC3E}">
        <p14:creationId xmlns:p14="http://schemas.microsoft.com/office/powerpoint/2010/main" val="846646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And Implementation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2299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AutoShape 4"/>
          <p:cNvSpPr>
            <a:spLocks noChangeArrowheads="1"/>
          </p:cNvSpPr>
          <p:nvPr/>
        </p:nvSpPr>
        <p:spPr bwMode="ltGray">
          <a:xfrm rot="5400000">
            <a:off x="-2421733" y="24782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9" name="AutoShape 5"/>
          <p:cNvSpPr>
            <a:spLocks noChangeArrowheads="1"/>
          </p:cNvSpPr>
          <p:nvPr/>
        </p:nvSpPr>
        <p:spPr bwMode="ltGray">
          <a:xfrm rot="5400000" flipH="1">
            <a:off x="-2016125" y="68359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BBE0E3"/>
          </a:solidFill>
          <a:ln w="0" algn="ctr">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0" name="AutoShape 6"/>
          <p:cNvSpPr>
            <a:spLocks noChangeArrowheads="1"/>
          </p:cNvSpPr>
          <p:nvPr/>
        </p:nvSpPr>
        <p:spPr bwMode="gray">
          <a:xfrm>
            <a:off x="1905793" y="3848277"/>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400" b="1" dirty="0" smtClean="0"/>
              <a:t>Testing</a:t>
            </a:r>
            <a:endParaRPr lang="en-US" sz="2400" b="1" dirty="0"/>
          </a:p>
        </p:txBody>
      </p:sp>
      <p:sp>
        <p:nvSpPr>
          <p:cNvPr id="161" name="AutoShape 7"/>
          <p:cNvSpPr>
            <a:spLocks noChangeArrowheads="1"/>
          </p:cNvSpPr>
          <p:nvPr/>
        </p:nvSpPr>
        <p:spPr bwMode="gray">
          <a:xfrm>
            <a:off x="2362993" y="2964040"/>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400" b="1" dirty="0" smtClean="0"/>
              <a:t>Software Architecture</a:t>
            </a:r>
            <a:endParaRPr lang="en-US" sz="2400" b="1" dirty="0"/>
          </a:p>
        </p:txBody>
      </p:sp>
      <p:sp>
        <p:nvSpPr>
          <p:cNvPr id="162" name="AutoShape 8"/>
          <p:cNvSpPr>
            <a:spLocks noChangeArrowheads="1"/>
          </p:cNvSpPr>
          <p:nvPr/>
        </p:nvSpPr>
        <p:spPr bwMode="gray">
          <a:xfrm>
            <a:off x="2439193" y="1968677"/>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400" b="1" dirty="0" smtClean="0"/>
              <a:t>Software Requirement</a:t>
            </a:r>
            <a:endParaRPr lang="en-US" sz="2400" b="1" dirty="0"/>
          </a:p>
        </p:txBody>
      </p:sp>
      <p:sp>
        <p:nvSpPr>
          <p:cNvPr id="163" name="AutoShape 9"/>
          <p:cNvSpPr>
            <a:spLocks noChangeArrowheads="1"/>
          </p:cNvSpPr>
          <p:nvPr/>
        </p:nvSpPr>
        <p:spPr bwMode="gray">
          <a:xfrm>
            <a:off x="2058193" y="1059040"/>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400" b="1" dirty="0" smtClean="0"/>
              <a:t>Project Management</a:t>
            </a:r>
            <a:endParaRPr lang="en-US" sz="2400" b="1" dirty="0"/>
          </a:p>
        </p:txBody>
      </p:sp>
      <p:sp>
        <p:nvSpPr>
          <p:cNvPr id="164" name="AutoShape 10"/>
          <p:cNvSpPr>
            <a:spLocks noChangeArrowheads="1"/>
          </p:cNvSpPr>
          <p:nvPr/>
        </p:nvSpPr>
        <p:spPr bwMode="gray">
          <a:xfrm>
            <a:off x="1296193" y="220840"/>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800" b="1" dirty="0" smtClean="0"/>
              <a:t>Introduction</a:t>
            </a:r>
            <a:endParaRPr lang="en-US" sz="2800" b="1" dirty="0"/>
          </a:p>
        </p:txBody>
      </p:sp>
      <p:grpSp>
        <p:nvGrpSpPr>
          <p:cNvPr id="165" name="Group 164"/>
          <p:cNvGrpSpPr>
            <a:grpSpLocks/>
          </p:cNvGrpSpPr>
          <p:nvPr/>
        </p:nvGrpSpPr>
        <p:grpSpPr bwMode="auto">
          <a:xfrm>
            <a:off x="991393" y="373240"/>
            <a:ext cx="381000" cy="381000"/>
            <a:chOff x="2078" y="1680"/>
            <a:chExt cx="1615" cy="1615"/>
          </a:xfrm>
        </p:grpSpPr>
        <p:sp>
          <p:nvSpPr>
            <p:cNvPr id="202" name="Oval 20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3" name="Oval 20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4" name="Oval 20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5" name="Oval 204"/>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6" name="Oval 20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7" name="Oval 206"/>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66" name="Group 165"/>
          <p:cNvGrpSpPr>
            <a:grpSpLocks/>
          </p:cNvGrpSpPr>
          <p:nvPr/>
        </p:nvGrpSpPr>
        <p:grpSpPr bwMode="auto">
          <a:xfrm>
            <a:off x="1753393" y="1135240"/>
            <a:ext cx="381000" cy="381000"/>
            <a:chOff x="2078" y="1680"/>
            <a:chExt cx="1615" cy="1615"/>
          </a:xfrm>
        </p:grpSpPr>
        <p:sp>
          <p:nvSpPr>
            <p:cNvPr id="196" name="Oval 19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7" name="Oval 19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8" name="Oval 19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9" name="Oval 198"/>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0" name="Oval 19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1" name="Oval 200"/>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67" name="Group 166"/>
          <p:cNvGrpSpPr>
            <a:grpSpLocks/>
          </p:cNvGrpSpPr>
          <p:nvPr/>
        </p:nvGrpSpPr>
        <p:grpSpPr bwMode="auto">
          <a:xfrm>
            <a:off x="2134393" y="2125840"/>
            <a:ext cx="381000" cy="381000"/>
            <a:chOff x="2078" y="1680"/>
            <a:chExt cx="1615" cy="1615"/>
          </a:xfrm>
        </p:grpSpPr>
        <p:sp>
          <p:nvSpPr>
            <p:cNvPr id="190" name="Oval 18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1" name="Oval 19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2" name="Oval 19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3" name="Oval 192"/>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4" name="Oval 19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5" name="Oval 194"/>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68" name="Group 167"/>
          <p:cNvGrpSpPr>
            <a:grpSpLocks/>
          </p:cNvGrpSpPr>
          <p:nvPr/>
        </p:nvGrpSpPr>
        <p:grpSpPr bwMode="auto">
          <a:xfrm>
            <a:off x="2058193" y="3040240"/>
            <a:ext cx="381000" cy="381000"/>
            <a:chOff x="2078" y="1680"/>
            <a:chExt cx="1615" cy="1615"/>
          </a:xfrm>
        </p:grpSpPr>
        <p:sp>
          <p:nvSpPr>
            <p:cNvPr id="184" name="Oval 18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5" name="Oval 18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6" name="Oval 18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7" name="Oval 18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8" name="Oval 18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9" name="Oval 18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69" name="Group 168"/>
          <p:cNvGrpSpPr>
            <a:grpSpLocks/>
          </p:cNvGrpSpPr>
          <p:nvPr/>
        </p:nvGrpSpPr>
        <p:grpSpPr bwMode="auto">
          <a:xfrm>
            <a:off x="1600993" y="3954640"/>
            <a:ext cx="355600" cy="381000"/>
            <a:chOff x="2078" y="1680"/>
            <a:chExt cx="1615" cy="1615"/>
          </a:xfrm>
        </p:grpSpPr>
        <p:sp>
          <p:nvSpPr>
            <p:cNvPr id="178" name="Oval 17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9" name="Oval 17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0" name="Oval 17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1" name="Oval 180"/>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2" name="Oval 18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3" name="Oval 182"/>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70" name="AutoShape 6"/>
          <p:cNvSpPr>
            <a:spLocks noChangeArrowheads="1"/>
          </p:cNvSpPr>
          <p:nvPr/>
        </p:nvSpPr>
        <p:spPr bwMode="gray">
          <a:xfrm>
            <a:off x="1143793" y="4559477"/>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400" b="1" dirty="0" smtClean="0"/>
              <a:t>Demo</a:t>
            </a:r>
            <a:endParaRPr lang="en-US" sz="2400" b="1" dirty="0"/>
          </a:p>
        </p:txBody>
      </p:sp>
      <p:grpSp>
        <p:nvGrpSpPr>
          <p:cNvPr id="171" name="Group 170"/>
          <p:cNvGrpSpPr>
            <a:grpSpLocks/>
          </p:cNvGrpSpPr>
          <p:nvPr/>
        </p:nvGrpSpPr>
        <p:grpSpPr bwMode="auto">
          <a:xfrm>
            <a:off x="838993" y="4564240"/>
            <a:ext cx="355600" cy="381000"/>
            <a:chOff x="2078" y="1680"/>
            <a:chExt cx="1615" cy="1615"/>
          </a:xfrm>
        </p:grpSpPr>
        <p:sp>
          <p:nvSpPr>
            <p:cNvPr id="172" name="Oval 17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3" name="Oval 17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4" name="Oval 17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5" name="Oval 174"/>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6" name="Oval 17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7" name="Oval 176"/>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Introduction</a:t>
            </a:r>
            <a:endParaRPr lang="en-US" dirty="0"/>
          </a:p>
        </p:txBody>
      </p:sp>
      <p:sp>
        <p:nvSpPr>
          <p:cNvPr id="7" name="Content Placeholder 6"/>
          <p:cNvSpPr>
            <a:spLocks noGrp="1"/>
          </p:cNvSpPr>
          <p:nvPr>
            <p:ph idx="1"/>
          </p:nvPr>
        </p:nvSpPr>
        <p:spPr>
          <a:xfrm>
            <a:off x="411475" y="1808225"/>
            <a:ext cx="8246070" cy="2901395"/>
          </a:xfrm>
        </p:spPr>
        <p:txBody>
          <a:bodyPr>
            <a:normAutofit/>
          </a:bodyPr>
          <a:lstStyle/>
          <a:p>
            <a:pPr marL="0" indent="0">
              <a:lnSpc>
                <a:spcPct val="150000"/>
              </a:lnSpc>
              <a:buNone/>
            </a:pPr>
            <a:r>
              <a:rPr lang="en-US" dirty="0"/>
              <a:t>Bookstore Management System has been one of the trending type of web based applications this days. This is a complete customize version of the solution that have been use by many bookstore up till </a:t>
            </a:r>
            <a:r>
              <a:rPr lang="en-US" dirty="0" smtClean="0"/>
              <a:t>date</a:t>
            </a:r>
            <a:endParaRPr lang="en-US" dirty="0"/>
          </a:p>
        </p:txBody>
      </p:sp>
      <p:sp>
        <p:nvSpPr>
          <p:cNvPr id="8" name="Text Placeholder 1"/>
          <p:cNvSpPr txBox="1">
            <a:spLocks/>
          </p:cNvSpPr>
          <p:nvPr/>
        </p:nvSpPr>
        <p:spPr>
          <a:xfrm>
            <a:off x="2281425" y="1350110"/>
            <a:ext cx="4040188" cy="4798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00"/>
                </a:solidFill>
              </a:rPr>
              <a:t>Overview</a:t>
            </a:r>
            <a:endParaRPr lang="en-US" dirty="0">
              <a:solidFill>
                <a:srgbClr val="FF0000"/>
              </a:solidFill>
            </a:endParaRPr>
          </a:p>
        </p:txBody>
      </p:sp>
    </p:spTree>
    <p:extLst>
      <p:ext uri="{BB962C8B-B14F-4D97-AF65-F5344CB8AC3E}">
        <p14:creationId xmlns:p14="http://schemas.microsoft.com/office/powerpoint/2010/main" val="124018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0795" y="1829932"/>
            <a:ext cx="8246070" cy="3054100"/>
          </a:xfrm>
        </p:spPr>
        <p:txBody>
          <a:bodyPr>
            <a:normAutofit fontScale="85000" lnSpcReduction="20000"/>
          </a:bodyPr>
          <a:lstStyle/>
          <a:p>
            <a:pPr marL="0" indent="0">
              <a:lnSpc>
                <a:spcPct val="150000"/>
              </a:lnSpc>
              <a:buNone/>
            </a:pPr>
            <a:r>
              <a:rPr lang="en-US" dirty="0"/>
              <a:t>dissecting our application you will notice that Staff users can Add book, Update Book Information, as well as Delete, same functionality is allow of the staff for Author, Category and Many more, whereas the Admin of the system oversees the overall system and customer is allow to keep track of their favorite books.</a:t>
            </a:r>
          </a:p>
        </p:txBody>
      </p:sp>
      <p:sp>
        <p:nvSpPr>
          <p:cNvPr id="4" name="Text Placeholder 1"/>
          <p:cNvSpPr txBox="1">
            <a:spLocks/>
          </p:cNvSpPr>
          <p:nvPr/>
        </p:nvSpPr>
        <p:spPr>
          <a:xfrm>
            <a:off x="2281425" y="1350110"/>
            <a:ext cx="4040188" cy="4798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00"/>
                </a:solidFill>
              </a:rPr>
              <a:t>Overview</a:t>
            </a:r>
            <a:endParaRPr lang="en-US" dirty="0">
              <a:solidFill>
                <a:srgbClr val="FF0000"/>
              </a:solidFill>
            </a:endParaRPr>
          </a:p>
        </p:txBody>
      </p:sp>
    </p:spTree>
    <p:extLst>
      <p:ext uri="{BB962C8B-B14F-4D97-AF65-F5344CB8AC3E}">
        <p14:creationId xmlns:p14="http://schemas.microsoft.com/office/powerpoint/2010/main" val="315975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Introduction</a:t>
            </a:r>
            <a:endParaRPr lang="en-US" dirty="0"/>
          </a:p>
        </p:txBody>
      </p:sp>
      <p:sp>
        <p:nvSpPr>
          <p:cNvPr id="14" name="Content Placeholder 13"/>
          <p:cNvSpPr>
            <a:spLocks noGrp="1"/>
          </p:cNvSpPr>
          <p:nvPr>
            <p:ph idx="1"/>
          </p:nvPr>
        </p:nvSpPr>
        <p:spPr>
          <a:xfrm>
            <a:off x="424120" y="2113635"/>
            <a:ext cx="3205585" cy="2137870"/>
          </a:xfrm>
        </p:spPr>
        <p:txBody>
          <a:bodyPr>
            <a:normAutofit/>
          </a:bodyPr>
          <a:lstStyle/>
          <a:p>
            <a:pPr marL="0" indent="0">
              <a:lnSpc>
                <a:spcPct val="150000"/>
              </a:lnSpc>
              <a:buNone/>
            </a:pPr>
            <a:r>
              <a:rPr lang="en-US" sz="2400" dirty="0" smtClean="0"/>
              <a:t>BSMS is designed to manage information and keep records</a:t>
            </a:r>
          </a:p>
          <a:p>
            <a:endParaRPr lang="en-US" sz="2400" dirty="0"/>
          </a:p>
        </p:txBody>
      </p:sp>
      <p:sp>
        <p:nvSpPr>
          <p:cNvPr id="15" name="Rectangle 14"/>
          <p:cNvSpPr/>
          <p:nvPr/>
        </p:nvSpPr>
        <p:spPr>
          <a:xfrm>
            <a:off x="5335525" y="2028408"/>
            <a:ext cx="3049525" cy="2308324"/>
          </a:xfrm>
          <a:prstGeom prst="rect">
            <a:avLst/>
          </a:prstGeom>
        </p:spPr>
        <p:txBody>
          <a:bodyPr wrap="square">
            <a:spAutoFit/>
          </a:bodyPr>
          <a:lstStyle/>
          <a:p>
            <a:pPr>
              <a:lnSpc>
                <a:spcPct val="150000"/>
              </a:lnSpc>
            </a:pPr>
            <a:r>
              <a:rPr lang="en-US" sz="2400" dirty="0"/>
              <a:t>Designed in such a way that customers will be able to keep track of books information</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28470"/>
            <a:ext cx="7635250" cy="763525"/>
          </a:xfrm>
        </p:spPr>
        <p:txBody>
          <a:bodyPr>
            <a:normAutofit/>
          </a:bodyPr>
          <a:lstStyle/>
          <a:p>
            <a:r>
              <a:rPr lang="en-US" dirty="0" smtClean="0"/>
              <a:t>Introduction</a:t>
            </a:r>
            <a:endParaRPr lang="en-US" dirty="0"/>
          </a:p>
        </p:txBody>
      </p:sp>
      <p:sp>
        <p:nvSpPr>
          <p:cNvPr id="6" name="Content Placeholder 5"/>
          <p:cNvSpPr>
            <a:spLocks noGrp="1"/>
          </p:cNvSpPr>
          <p:nvPr>
            <p:ph sz="half" idx="2"/>
          </p:nvPr>
        </p:nvSpPr>
        <p:spPr>
          <a:xfrm>
            <a:off x="385887" y="1891718"/>
            <a:ext cx="4185320" cy="3039818"/>
          </a:xfrm>
        </p:spPr>
        <p:txBody>
          <a:bodyPr>
            <a:noAutofit/>
          </a:bodyPr>
          <a:lstStyle/>
          <a:p>
            <a:pPr lvl="0" algn="l">
              <a:lnSpc>
                <a:spcPct val="150000"/>
              </a:lnSpc>
            </a:pPr>
            <a:r>
              <a:rPr lang="en-US" sz="2000" dirty="0" smtClean="0"/>
              <a:t>System Search</a:t>
            </a:r>
          </a:p>
          <a:p>
            <a:pPr lvl="0" algn="l">
              <a:lnSpc>
                <a:spcPct val="150000"/>
              </a:lnSpc>
            </a:pPr>
            <a:r>
              <a:rPr lang="en-US" sz="2000" dirty="0" smtClean="0"/>
              <a:t>Staff Management</a:t>
            </a:r>
          </a:p>
          <a:p>
            <a:pPr lvl="0" algn="l">
              <a:lnSpc>
                <a:spcPct val="150000"/>
              </a:lnSpc>
            </a:pPr>
            <a:r>
              <a:rPr lang="en-US" sz="2000" dirty="0" smtClean="0"/>
              <a:t>Profile Management</a:t>
            </a:r>
          </a:p>
          <a:p>
            <a:pPr lvl="0" algn="l">
              <a:lnSpc>
                <a:spcPct val="150000"/>
              </a:lnSpc>
            </a:pPr>
            <a:r>
              <a:rPr lang="en-US" sz="2000" dirty="0" smtClean="0"/>
              <a:t>Authentication Management</a:t>
            </a:r>
          </a:p>
          <a:p>
            <a:pPr lvl="0" algn="l">
              <a:lnSpc>
                <a:spcPct val="150000"/>
              </a:lnSpc>
            </a:pPr>
            <a:r>
              <a:rPr lang="en-US" sz="2000" dirty="0" smtClean="0"/>
              <a:t>Book Management</a:t>
            </a:r>
            <a:endParaRPr lang="en-US" sz="2000" dirty="0"/>
          </a:p>
        </p:txBody>
      </p:sp>
      <p:sp>
        <p:nvSpPr>
          <p:cNvPr id="2" name="Text Placeholder 1"/>
          <p:cNvSpPr>
            <a:spLocks noGrp="1"/>
          </p:cNvSpPr>
          <p:nvPr>
            <p:ph type="body" idx="1"/>
          </p:nvPr>
        </p:nvSpPr>
        <p:spPr>
          <a:xfrm>
            <a:off x="2281425" y="1350110"/>
            <a:ext cx="4040188" cy="479822"/>
          </a:xfrm>
        </p:spPr>
        <p:txBody>
          <a:bodyPr/>
          <a:lstStyle/>
          <a:p>
            <a:r>
              <a:rPr lang="en-US" dirty="0" smtClean="0"/>
              <a:t>Modules</a:t>
            </a:r>
            <a:endParaRPr lang="en-US" dirty="0"/>
          </a:p>
        </p:txBody>
      </p:sp>
      <p:sp>
        <p:nvSpPr>
          <p:cNvPr id="9" name="Content Placeholder 5"/>
          <p:cNvSpPr txBox="1">
            <a:spLocks/>
          </p:cNvSpPr>
          <p:nvPr/>
        </p:nvSpPr>
        <p:spPr>
          <a:xfrm>
            <a:off x="4724705" y="1939223"/>
            <a:ext cx="4185320" cy="3039818"/>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lnSpc>
                <a:spcPct val="150000"/>
              </a:lnSpc>
            </a:pPr>
            <a:r>
              <a:rPr lang="en-US" sz="2000" dirty="0" smtClean="0"/>
              <a:t>Wish list Management</a:t>
            </a:r>
          </a:p>
          <a:p>
            <a:pPr algn="l">
              <a:lnSpc>
                <a:spcPct val="150000"/>
              </a:lnSpc>
            </a:pPr>
            <a:r>
              <a:rPr lang="en-US" sz="2000" dirty="0" smtClean="0"/>
              <a:t>Profile Management</a:t>
            </a:r>
          </a:p>
          <a:p>
            <a:pPr algn="l">
              <a:lnSpc>
                <a:spcPct val="150000"/>
              </a:lnSpc>
            </a:pPr>
            <a:r>
              <a:rPr lang="en-US" sz="2000" dirty="0" smtClean="0"/>
              <a:t>Author Management</a:t>
            </a:r>
          </a:p>
          <a:p>
            <a:pPr algn="l">
              <a:lnSpc>
                <a:spcPct val="150000"/>
              </a:lnSpc>
            </a:pPr>
            <a:r>
              <a:rPr lang="en-US" sz="2000" dirty="0" smtClean="0"/>
              <a:t>Producer Management</a:t>
            </a:r>
            <a:endParaRPr lang="en-US" sz="2000" dirty="0"/>
          </a:p>
        </p:txBody>
      </p:sp>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8965" y="223512"/>
            <a:ext cx="6566315" cy="572644"/>
          </a:xfrm>
        </p:spPr>
        <p:txBody>
          <a:bodyPr>
            <a:normAutofit fontScale="90000"/>
          </a:bodyPr>
          <a:lstStyle/>
          <a:p>
            <a:r>
              <a:rPr lang="en-US" sz="3200" dirty="0" smtClean="0">
                <a:solidFill>
                  <a:srgbClr val="FF0000"/>
                </a:solidFill>
              </a:rPr>
              <a:t>Project Management</a:t>
            </a:r>
            <a:endParaRPr lang="en-US" sz="3200" dirty="0">
              <a:solidFill>
                <a:srgbClr val="FF0000"/>
              </a:solidFill>
            </a:endParaRPr>
          </a:p>
        </p:txBody>
      </p:sp>
      <p:grpSp>
        <p:nvGrpSpPr>
          <p:cNvPr id="7" name="Group 6"/>
          <p:cNvGrpSpPr>
            <a:grpSpLocks/>
          </p:cNvGrpSpPr>
          <p:nvPr/>
        </p:nvGrpSpPr>
        <p:grpSpPr bwMode="auto">
          <a:xfrm>
            <a:off x="586342" y="1068692"/>
            <a:ext cx="762000" cy="665163"/>
            <a:chOff x="3174" y="2656"/>
            <a:chExt cx="1549" cy="1351"/>
          </a:xfrm>
        </p:grpSpPr>
        <p:sp>
          <p:nvSpPr>
            <p:cNvPr id="39"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40"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41" name="AutoShape 24"/>
            <p:cNvSpPr>
              <a:spLocks noChangeArrowheads="1"/>
            </p:cNvSpPr>
            <p:nvPr/>
          </p:nvSpPr>
          <p:spPr bwMode="gray">
            <a:xfrm>
              <a:off x="3264" y="2737"/>
              <a:ext cx="1349" cy="1167"/>
            </a:xfrm>
            <a:prstGeom prst="hexagon">
              <a:avLst>
                <a:gd name="adj" fmla="val 28896"/>
                <a:gd name="vf" fmla="val 115470"/>
              </a:avLst>
            </a:prstGeom>
            <a:solidFill>
              <a:schemeClr val="tx1">
                <a:lumMod val="65000"/>
                <a:lumOff val="35000"/>
              </a:schemeClr>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spcBef>
                  <a:spcPts val="0"/>
                </a:spcBef>
                <a:spcAft>
                  <a:spcPts val="0"/>
                </a:spcAft>
                <a:defRPr/>
              </a:pPr>
              <a:endParaRPr lang="vi-VN">
                <a:latin typeface="+mn-lt"/>
                <a:cs typeface="+mn-cs"/>
              </a:endParaRPr>
            </a:p>
          </p:txBody>
        </p:sp>
      </p:grpSp>
      <p:sp>
        <p:nvSpPr>
          <p:cNvPr id="9" name="Text Box 29"/>
          <p:cNvSpPr txBox="1">
            <a:spLocks noChangeArrowheads="1"/>
          </p:cNvSpPr>
          <p:nvPr/>
        </p:nvSpPr>
        <p:spPr bwMode="auto">
          <a:xfrm>
            <a:off x="1667430" y="1144892"/>
            <a:ext cx="3524250" cy="554038"/>
          </a:xfrm>
          <a:prstGeom prst="rect">
            <a:avLst/>
          </a:prstGeom>
          <a:noFill/>
          <a:ln w="9525" algn="ctr">
            <a:noFill/>
            <a:miter lim="800000"/>
            <a:headEnd/>
            <a:tailEnd/>
          </a:ln>
          <a:effec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indent="-514350" fontAlgn="auto">
              <a:spcBef>
                <a:spcPts val="0"/>
              </a:spcBef>
              <a:spcAft>
                <a:spcPts val="0"/>
              </a:spcAft>
              <a:defRPr/>
            </a:pPr>
            <a:r>
              <a:rPr lang="en-US" sz="3000" spc="-150" dirty="0">
                <a:latin typeface="Times New Roman" pitchFamily="18" charset="0"/>
                <a:cs typeface="Times New Roman" pitchFamily="18" charset="0"/>
              </a:rPr>
              <a:t>Software Process Model</a:t>
            </a:r>
          </a:p>
        </p:txBody>
      </p:sp>
      <p:sp>
        <p:nvSpPr>
          <p:cNvPr id="10" name="Text Box 30"/>
          <p:cNvSpPr txBox="1">
            <a:spLocks noChangeArrowheads="1"/>
          </p:cNvSpPr>
          <p:nvPr/>
        </p:nvSpPr>
        <p:spPr bwMode="gray">
          <a:xfrm>
            <a:off x="791130" y="1167117"/>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eaLnBrk="0" hangingPunct="0"/>
            <a:r>
              <a:rPr lang="en-US" sz="2400" b="1">
                <a:solidFill>
                  <a:schemeClr val="bg1"/>
                </a:solidFill>
              </a:rPr>
              <a:t>1</a:t>
            </a:r>
          </a:p>
        </p:txBody>
      </p:sp>
      <p:grpSp>
        <p:nvGrpSpPr>
          <p:cNvPr id="11" name="Group 10"/>
          <p:cNvGrpSpPr>
            <a:grpSpLocks/>
          </p:cNvGrpSpPr>
          <p:nvPr/>
        </p:nvGrpSpPr>
        <p:grpSpPr bwMode="auto">
          <a:xfrm>
            <a:off x="586342" y="1886255"/>
            <a:ext cx="762000" cy="665162"/>
            <a:chOff x="3174" y="2656"/>
            <a:chExt cx="1549" cy="1351"/>
          </a:xfrm>
        </p:grpSpPr>
        <p:sp>
          <p:nvSpPr>
            <p:cNvPr id="36"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7"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8" name="AutoShape 24"/>
            <p:cNvSpPr>
              <a:spLocks noChangeArrowheads="1"/>
            </p:cNvSpPr>
            <p:nvPr/>
          </p:nvSpPr>
          <p:spPr bwMode="gray">
            <a:xfrm>
              <a:off x="3264" y="2737"/>
              <a:ext cx="1349" cy="1167"/>
            </a:xfrm>
            <a:prstGeom prst="hexagon">
              <a:avLst>
                <a:gd name="adj" fmla="val 28896"/>
                <a:gd name="vf" fmla="val 115470"/>
              </a:avLst>
            </a:prstGeom>
            <a:solidFill>
              <a:schemeClr val="tx1">
                <a:lumMod val="50000"/>
                <a:lumOff val="50000"/>
              </a:schemeClr>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spcBef>
                  <a:spcPts val="0"/>
                </a:spcBef>
                <a:spcAft>
                  <a:spcPts val="0"/>
                </a:spcAft>
                <a:defRPr/>
              </a:pPr>
              <a:endParaRPr lang="vi-VN">
                <a:latin typeface="+mn-lt"/>
                <a:cs typeface="+mn-cs"/>
              </a:endParaRPr>
            </a:p>
          </p:txBody>
        </p:sp>
      </p:grpSp>
      <p:sp>
        <p:nvSpPr>
          <p:cNvPr id="13" name="Text Box 29"/>
          <p:cNvSpPr txBox="1">
            <a:spLocks noChangeArrowheads="1"/>
          </p:cNvSpPr>
          <p:nvPr/>
        </p:nvSpPr>
        <p:spPr bwMode="auto">
          <a:xfrm>
            <a:off x="1667430" y="1962455"/>
            <a:ext cx="3552825" cy="554037"/>
          </a:xfrm>
          <a:prstGeom prst="rect">
            <a:avLst/>
          </a:prstGeom>
          <a:noFill/>
          <a:ln w="9525" algn="ctr">
            <a:noFill/>
            <a:miter lim="800000"/>
            <a:headEnd/>
            <a:tailEnd/>
          </a:ln>
          <a:effec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indent="-514350" fontAlgn="auto">
              <a:spcBef>
                <a:spcPts val="0"/>
              </a:spcBef>
              <a:spcAft>
                <a:spcPts val="0"/>
              </a:spcAft>
              <a:defRPr/>
            </a:pPr>
            <a:r>
              <a:rPr lang="en-US" sz="3000" spc="-150" dirty="0">
                <a:latin typeface="Times New Roman" pitchFamily="18" charset="0"/>
                <a:cs typeface="Times New Roman" pitchFamily="18" charset="0"/>
              </a:rPr>
              <a:t>Roles &amp; Responsibilities</a:t>
            </a:r>
          </a:p>
        </p:txBody>
      </p:sp>
      <p:sp>
        <p:nvSpPr>
          <p:cNvPr id="14" name="Text Box 30"/>
          <p:cNvSpPr txBox="1">
            <a:spLocks noChangeArrowheads="1"/>
          </p:cNvSpPr>
          <p:nvPr/>
        </p:nvSpPr>
        <p:spPr bwMode="gray">
          <a:xfrm>
            <a:off x="791130" y="1984680"/>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eaLnBrk="0" hangingPunct="0"/>
            <a:r>
              <a:rPr lang="en-US" sz="2400" b="1">
                <a:solidFill>
                  <a:schemeClr val="bg1"/>
                </a:solidFill>
              </a:rPr>
              <a:t>2</a:t>
            </a:r>
          </a:p>
        </p:txBody>
      </p:sp>
      <p:grpSp>
        <p:nvGrpSpPr>
          <p:cNvPr id="15" name="Group 14"/>
          <p:cNvGrpSpPr>
            <a:grpSpLocks/>
          </p:cNvGrpSpPr>
          <p:nvPr/>
        </p:nvGrpSpPr>
        <p:grpSpPr bwMode="auto">
          <a:xfrm>
            <a:off x="591105" y="2648255"/>
            <a:ext cx="762000" cy="665162"/>
            <a:chOff x="3174" y="2656"/>
            <a:chExt cx="1549" cy="1351"/>
          </a:xfrm>
        </p:grpSpPr>
        <p:sp>
          <p:nvSpPr>
            <p:cNvPr id="33"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4"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5" name="AutoShape 24"/>
            <p:cNvSpPr>
              <a:spLocks noChangeArrowheads="1"/>
            </p:cNvSpPr>
            <p:nvPr/>
          </p:nvSpPr>
          <p:spPr bwMode="gray">
            <a:xfrm>
              <a:off x="3264" y="2737"/>
              <a:ext cx="1349" cy="1167"/>
            </a:xfrm>
            <a:prstGeom prst="hexagon">
              <a:avLst>
                <a:gd name="adj" fmla="val 28896"/>
                <a:gd name="vf" fmla="val 115470"/>
              </a:avLst>
            </a:prstGeom>
            <a:solidFill>
              <a:schemeClr val="tx1">
                <a:lumMod val="50000"/>
                <a:lumOff val="50000"/>
              </a:schemeClr>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spcBef>
                  <a:spcPts val="0"/>
                </a:spcBef>
                <a:spcAft>
                  <a:spcPts val="0"/>
                </a:spcAft>
                <a:defRPr/>
              </a:pPr>
              <a:endParaRPr lang="vi-VN">
                <a:latin typeface="+mn-lt"/>
                <a:cs typeface="+mn-cs"/>
              </a:endParaRPr>
            </a:p>
          </p:txBody>
        </p:sp>
      </p:grpSp>
      <p:sp>
        <p:nvSpPr>
          <p:cNvPr id="17" name="Text Box 29"/>
          <p:cNvSpPr txBox="1">
            <a:spLocks noChangeArrowheads="1"/>
          </p:cNvSpPr>
          <p:nvPr/>
        </p:nvSpPr>
        <p:spPr bwMode="auto">
          <a:xfrm>
            <a:off x="1670605" y="2724455"/>
            <a:ext cx="3660775" cy="554037"/>
          </a:xfrm>
          <a:prstGeom prst="rect">
            <a:avLst/>
          </a:prstGeom>
          <a:noFill/>
          <a:ln w="9525" algn="ctr">
            <a:noFill/>
            <a:miter lim="800000"/>
            <a:headEnd/>
            <a:tailEnd/>
          </a:ln>
          <a:effec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indent="-514350" fontAlgn="auto">
              <a:spcBef>
                <a:spcPts val="0"/>
              </a:spcBef>
              <a:spcAft>
                <a:spcPts val="0"/>
              </a:spcAft>
              <a:defRPr/>
            </a:pPr>
            <a:r>
              <a:rPr lang="en-US" sz="3000" spc="-150" dirty="0">
                <a:latin typeface="Times New Roman" pitchFamily="18" charset="0"/>
                <a:cs typeface="Times New Roman" pitchFamily="18" charset="0"/>
              </a:rPr>
              <a:t>Project management plan</a:t>
            </a:r>
          </a:p>
        </p:txBody>
      </p:sp>
      <p:sp>
        <p:nvSpPr>
          <p:cNvPr id="18" name="Text Box 30"/>
          <p:cNvSpPr txBox="1">
            <a:spLocks noChangeArrowheads="1"/>
          </p:cNvSpPr>
          <p:nvPr/>
        </p:nvSpPr>
        <p:spPr bwMode="gray">
          <a:xfrm>
            <a:off x="794305" y="2746680"/>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eaLnBrk="0" hangingPunct="0"/>
            <a:r>
              <a:rPr lang="en-US" sz="2400" b="1">
                <a:solidFill>
                  <a:schemeClr val="bg1"/>
                </a:solidFill>
              </a:rPr>
              <a:t>3</a:t>
            </a:r>
          </a:p>
        </p:txBody>
      </p:sp>
      <p:grpSp>
        <p:nvGrpSpPr>
          <p:cNvPr id="19" name="Group 18"/>
          <p:cNvGrpSpPr>
            <a:grpSpLocks/>
          </p:cNvGrpSpPr>
          <p:nvPr/>
        </p:nvGrpSpPr>
        <p:grpSpPr bwMode="auto">
          <a:xfrm>
            <a:off x="576817" y="3410255"/>
            <a:ext cx="762000" cy="665162"/>
            <a:chOff x="3174" y="2656"/>
            <a:chExt cx="1549" cy="1351"/>
          </a:xfrm>
        </p:grpSpPr>
        <p:sp>
          <p:nvSpPr>
            <p:cNvPr id="30"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1"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2" name="AutoShape 24"/>
            <p:cNvSpPr>
              <a:spLocks noChangeArrowheads="1"/>
            </p:cNvSpPr>
            <p:nvPr/>
          </p:nvSpPr>
          <p:spPr bwMode="gray">
            <a:xfrm>
              <a:off x="3264" y="2737"/>
              <a:ext cx="1349" cy="1167"/>
            </a:xfrm>
            <a:prstGeom prst="hexagon">
              <a:avLst>
                <a:gd name="adj" fmla="val 28896"/>
                <a:gd name="vf" fmla="val 115470"/>
              </a:avLst>
            </a:prstGeom>
            <a:solidFill>
              <a:schemeClr val="tx1">
                <a:lumMod val="50000"/>
                <a:lumOff val="50000"/>
              </a:schemeClr>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spcBef>
                  <a:spcPts val="0"/>
                </a:spcBef>
                <a:spcAft>
                  <a:spcPts val="0"/>
                </a:spcAft>
                <a:defRPr/>
              </a:pPr>
              <a:endParaRPr lang="vi-VN">
                <a:latin typeface="+mn-lt"/>
                <a:cs typeface="+mn-cs"/>
              </a:endParaRPr>
            </a:p>
          </p:txBody>
        </p:sp>
      </p:grpSp>
      <p:sp>
        <p:nvSpPr>
          <p:cNvPr id="21" name="Text Box 29"/>
          <p:cNvSpPr txBox="1">
            <a:spLocks noChangeArrowheads="1"/>
          </p:cNvSpPr>
          <p:nvPr/>
        </p:nvSpPr>
        <p:spPr bwMode="auto">
          <a:xfrm>
            <a:off x="1656317" y="3486455"/>
            <a:ext cx="2668588" cy="554037"/>
          </a:xfrm>
          <a:prstGeom prst="rect">
            <a:avLst/>
          </a:prstGeom>
          <a:noFill/>
          <a:ln w="9525" algn="ctr">
            <a:noFill/>
            <a:miter lim="800000"/>
            <a:headEnd/>
            <a:tailEnd/>
          </a:ln>
          <a:effec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indent="-514350" fontAlgn="auto">
              <a:spcBef>
                <a:spcPts val="0"/>
              </a:spcBef>
              <a:spcAft>
                <a:spcPts val="0"/>
              </a:spcAft>
              <a:defRPr/>
            </a:pPr>
            <a:r>
              <a:rPr lang="en-US" sz="3000" spc="-150" dirty="0">
                <a:latin typeface="Times New Roman" pitchFamily="18" charset="0"/>
                <a:cs typeface="Times New Roman" pitchFamily="18" charset="0"/>
              </a:rPr>
              <a:t>Risk management</a:t>
            </a:r>
          </a:p>
        </p:txBody>
      </p:sp>
      <p:sp>
        <p:nvSpPr>
          <p:cNvPr id="22" name="Text Box 30"/>
          <p:cNvSpPr txBox="1">
            <a:spLocks noChangeArrowheads="1"/>
          </p:cNvSpPr>
          <p:nvPr/>
        </p:nvSpPr>
        <p:spPr bwMode="gray">
          <a:xfrm>
            <a:off x="780017" y="3508680"/>
            <a:ext cx="341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eaLnBrk="0" hangingPunct="0"/>
            <a:r>
              <a:rPr lang="en-US" sz="2400" b="1">
                <a:solidFill>
                  <a:schemeClr val="bg1"/>
                </a:solidFill>
              </a:rPr>
              <a:t>4</a:t>
            </a:r>
          </a:p>
        </p:txBody>
      </p:sp>
      <p:grpSp>
        <p:nvGrpSpPr>
          <p:cNvPr id="23" name="Group 22"/>
          <p:cNvGrpSpPr>
            <a:grpSpLocks/>
          </p:cNvGrpSpPr>
          <p:nvPr/>
        </p:nvGrpSpPr>
        <p:grpSpPr bwMode="auto">
          <a:xfrm>
            <a:off x="576817" y="4172255"/>
            <a:ext cx="762000" cy="665162"/>
            <a:chOff x="3174" y="2656"/>
            <a:chExt cx="1549" cy="1351"/>
          </a:xfrm>
        </p:grpSpPr>
        <p:sp>
          <p:nvSpPr>
            <p:cNvPr id="2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2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29" name="AutoShape 24"/>
            <p:cNvSpPr>
              <a:spLocks noChangeArrowheads="1"/>
            </p:cNvSpPr>
            <p:nvPr/>
          </p:nvSpPr>
          <p:spPr bwMode="gray">
            <a:xfrm>
              <a:off x="3264" y="2737"/>
              <a:ext cx="1349" cy="1167"/>
            </a:xfrm>
            <a:prstGeom prst="hexagon">
              <a:avLst>
                <a:gd name="adj" fmla="val 28896"/>
                <a:gd name="vf" fmla="val 115470"/>
              </a:avLst>
            </a:prstGeom>
            <a:solidFill>
              <a:schemeClr val="tx1">
                <a:lumMod val="50000"/>
                <a:lumOff val="50000"/>
              </a:schemeClr>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spcBef>
                  <a:spcPts val="0"/>
                </a:spcBef>
                <a:spcAft>
                  <a:spcPts val="0"/>
                </a:spcAft>
                <a:defRPr/>
              </a:pPr>
              <a:endParaRPr lang="vi-VN">
                <a:latin typeface="+mn-lt"/>
                <a:cs typeface="+mn-cs"/>
              </a:endParaRPr>
            </a:p>
          </p:txBody>
        </p:sp>
      </p:grpSp>
      <p:sp>
        <p:nvSpPr>
          <p:cNvPr id="25" name="Text Box 29"/>
          <p:cNvSpPr txBox="1">
            <a:spLocks noChangeArrowheads="1"/>
          </p:cNvSpPr>
          <p:nvPr/>
        </p:nvSpPr>
        <p:spPr bwMode="auto">
          <a:xfrm>
            <a:off x="1656317" y="4248455"/>
            <a:ext cx="3141663" cy="554037"/>
          </a:xfrm>
          <a:prstGeom prst="rect">
            <a:avLst/>
          </a:prstGeom>
          <a:noFill/>
          <a:ln w="9525" algn="ctr">
            <a:noFill/>
            <a:miter lim="800000"/>
            <a:headEnd/>
            <a:tailEnd/>
          </a:ln>
          <a:effec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indent="-514350" fontAlgn="auto">
              <a:spcBef>
                <a:spcPts val="0"/>
              </a:spcBef>
              <a:spcAft>
                <a:spcPts val="0"/>
              </a:spcAft>
              <a:defRPr/>
            </a:pPr>
            <a:r>
              <a:rPr lang="en-US" sz="3000" spc="-150" dirty="0">
                <a:latin typeface="Times New Roman" pitchFamily="18" charset="0"/>
                <a:cs typeface="Times New Roman" pitchFamily="18" charset="0"/>
              </a:rPr>
              <a:t>Tools and Techniques</a:t>
            </a:r>
          </a:p>
        </p:txBody>
      </p:sp>
      <p:sp>
        <p:nvSpPr>
          <p:cNvPr id="26" name="Text Box 30"/>
          <p:cNvSpPr txBox="1">
            <a:spLocks noChangeArrowheads="1"/>
          </p:cNvSpPr>
          <p:nvPr/>
        </p:nvSpPr>
        <p:spPr bwMode="gray">
          <a:xfrm>
            <a:off x="780017" y="4270680"/>
            <a:ext cx="341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eaLnBrk="0" hangingPunct="0"/>
            <a:r>
              <a:rPr lang="en-US" sz="2400" b="1">
                <a:solidFill>
                  <a:schemeClr val="bg1"/>
                </a:solidFill>
              </a:rPr>
              <a:t>5</a:t>
            </a:r>
          </a:p>
        </p:txBody>
      </p:sp>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Software Process Model</a:t>
            </a:r>
            <a:endParaRPr lang="en-US" sz="2800" dirty="0"/>
          </a:p>
        </p:txBody>
      </p:sp>
      <p:pic>
        <p:nvPicPr>
          <p:cNvPr id="1028" name="Picture 4" descr="Image result for w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1470" y="1350110"/>
            <a:ext cx="1522530" cy="152253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5"/>
          <p:cNvPicPr>
            <a:picLocks noChangeAspect="1" noChangeArrowheads="1"/>
          </p:cNvPicPr>
          <p:nvPr/>
        </p:nvPicPr>
        <p:blipFill>
          <a:blip r:embed="rId3" cstate="print"/>
          <a:srcRect/>
          <a:stretch>
            <a:fillRect/>
          </a:stretch>
        </p:blipFill>
        <p:spPr bwMode="auto">
          <a:xfrm>
            <a:off x="6930845" y="1960930"/>
            <a:ext cx="1267881" cy="801134"/>
          </a:xfrm>
          <a:prstGeom prst="ellipse">
            <a:avLst/>
          </a:prstGeom>
          <a:ln>
            <a:noFill/>
          </a:ln>
          <a:effectLst>
            <a:softEdge rad="112500"/>
          </a:effectLst>
        </p:spPr>
      </p:pic>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55" y="1655520"/>
            <a:ext cx="4590955" cy="32807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5"/>
          <p:cNvSpPr txBox="1"/>
          <p:nvPr/>
        </p:nvSpPr>
        <p:spPr>
          <a:xfrm>
            <a:off x="6247125" y="2853404"/>
            <a:ext cx="2748690" cy="21698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ü"/>
            </a:pPr>
            <a:r>
              <a:rPr lang="en-US" dirty="0" smtClean="0"/>
              <a:t> </a:t>
            </a:r>
            <a:r>
              <a:rPr lang="en-US" dirty="0" smtClean="0"/>
              <a:t>Develop iteratively</a:t>
            </a:r>
          </a:p>
          <a:p>
            <a:pPr marL="342900" indent="-342900">
              <a:lnSpc>
                <a:spcPct val="150000"/>
              </a:lnSpc>
              <a:buFont typeface="Wingdings" panose="05000000000000000000" pitchFamily="2" charset="2"/>
              <a:buChar char="ü"/>
            </a:pPr>
            <a:r>
              <a:rPr lang="en-US" dirty="0" smtClean="0"/>
              <a:t> </a:t>
            </a:r>
            <a:r>
              <a:rPr lang="en-US" dirty="0" smtClean="0"/>
              <a:t>Manage requirements</a:t>
            </a:r>
          </a:p>
          <a:p>
            <a:pPr marL="342900" indent="-342900">
              <a:lnSpc>
                <a:spcPct val="150000"/>
              </a:lnSpc>
              <a:buFont typeface="Wingdings" panose="05000000000000000000" pitchFamily="2" charset="2"/>
              <a:buChar char="ü"/>
            </a:pPr>
            <a:r>
              <a:rPr lang="en-US" dirty="0" smtClean="0"/>
              <a:t> </a:t>
            </a:r>
            <a:r>
              <a:rPr lang="en-US" dirty="0" smtClean="0"/>
              <a:t>Use components</a:t>
            </a:r>
          </a:p>
          <a:p>
            <a:pPr marL="342900" indent="-342900">
              <a:lnSpc>
                <a:spcPct val="150000"/>
              </a:lnSpc>
              <a:buFont typeface="Wingdings" panose="05000000000000000000" pitchFamily="2" charset="2"/>
              <a:buChar char="ü"/>
            </a:pPr>
            <a:r>
              <a:rPr lang="en-US" dirty="0" smtClean="0"/>
              <a:t>Model </a:t>
            </a:r>
            <a:r>
              <a:rPr lang="en-US" dirty="0" smtClean="0"/>
              <a:t>visually</a:t>
            </a:r>
          </a:p>
          <a:p>
            <a:pPr marL="342900" indent="-342900">
              <a:lnSpc>
                <a:spcPct val="150000"/>
              </a:lnSpc>
              <a:buFont typeface="Wingdings" panose="05000000000000000000" pitchFamily="2" charset="2"/>
              <a:buChar char="ü"/>
            </a:pPr>
            <a:r>
              <a:rPr lang="en-US" dirty="0" smtClean="0"/>
              <a:t>Ensure </a:t>
            </a:r>
            <a:r>
              <a:rPr lang="en-US" dirty="0" smtClean="0"/>
              <a:t>quality</a:t>
            </a:r>
          </a:p>
        </p:txBody>
      </p:sp>
    </p:spTree>
    <p:extLst>
      <p:ext uri="{BB962C8B-B14F-4D97-AF65-F5344CB8AC3E}">
        <p14:creationId xmlns:p14="http://schemas.microsoft.com/office/powerpoint/2010/main" val="417971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Roles And Responsibility</a:t>
            </a:r>
            <a:endParaRPr lang="en-US" sz="2800" dirty="0"/>
          </a:p>
        </p:txBody>
      </p:sp>
      <p:pic>
        <p:nvPicPr>
          <p:cNvPr id="6" name="Picture 5"/>
          <p:cNvPicPr>
            <a:picLocks noChangeAspect="1"/>
          </p:cNvPicPr>
          <p:nvPr/>
        </p:nvPicPr>
        <p:blipFill>
          <a:blip r:embed="rId2"/>
          <a:stretch>
            <a:fillRect/>
          </a:stretch>
        </p:blipFill>
        <p:spPr>
          <a:xfrm>
            <a:off x="907080" y="1197405"/>
            <a:ext cx="7522850" cy="3789574"/>
          </a:xfrm>
          <a:prstGeom prst="rect">
            <a:avLst/>
          </a:prstGeom>
          <a:ln>
            <a:noFill/>
          </a:ln>
          <a:effectLst>
            <a:softEdge rad="112500"/>
          </a:effectLst>
        </p:spPr>
      </p:pic>
    </p:spTree>
    <p:extLst>
      <p:ext uri="{BB962C8B-B14F-4D97-AF65-F5344CB8AC3E}">
        <p14:creationId xmlns:p14="http://schemas.microsoft.com/office/powerpoint/2010/main" val="1017536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1336</TotalTime>
  <Words>388</Words>
  <Application>Microsoft Office PowerPoint</Application>
  <PresentationFormat>On-screen Show (16:9)</PresentationFormat>
  <Paragraphs>136</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MS Mincho</vt:lpstr>
      <vt:lpstr>Arial</vt:lpstr>
      <vt:lpstr>Calibri</vt:lpstr>
      <vt:lpstr>Times New Roman</vt:lpstr>
      <vt:lpstr>Wingdings</vt:lpstr>
      <vt:lpstr>Office Theme</vt:lpstr>
      <vt:lpstr>Capstone Project </vt:lpstr>
      <vt:lpstr>PowerPoint Presentation</vt:lpstr>
      <vt:lpstr>Introduction</vt:lpstr>
      <vt:lpstr>Introduction</vt:lpstr>
      <vt:lpstr>Introduction</vt:lpstr>
      <vt:lpstr>Introduction</vt:lpstr>
      <vt:lpstr>Project Management</vt:lpstr>
      <vt:lpstr>Software Process Model</vt:lpstr>
      <vt:lpstr>Roles And Responsibility</vt:lpstr>
      <vt:lpstr>Project Management Plan</vt:lpstr>
      <vt:lpstr>Meeting Schedule</vt:lpstr>
      <vt:lpstr>Risk Management</vt:lpstr>
      <vt:lpstr>Coding Convention</vt:lpstr>
      <vt:lpstr>Tools And Techniques</vt:lpstr>
      <vt:lpstr>Requirement</vt:lpstr>
      <vt:lpstr>Requirement</vt:lpstr>
      <vt:lpstr>Requirement</vt:lpstr>
      <vt:lpstr>Design And Implementation</vt:lpstr>
      <vt:lpstr>Design And Implementation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Star Lord</cp:lastModifiedBy>
  <cp:revision>139</cp:revision>
  <dcterms:created xsi:type="dcterms:W3CDTF">2013-08-21T19:17:07Z</dcterms:created>
  <dcterms:modified xsi:type="dcterms:W3CDTF">2017-08-22T01:38:59Z</dcterms:modified>
</cp:coreProperties>
</file>