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249296" y="0"/>
            <a:ext cx="9693408" cy="25146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sz="1635"/>
          </a:p>
        </p:txBody>
      </p:sp>
      <p:sp>
        <p:nvSpPr>
          <p:cNvPr id="3" name="object 3"/>
          <p:cNvSpPr txBox="1"/>
          <p:nvPr/>
        </p:nvSpPr>
        <p:spPr>
          <a:xfrm>
            <a:off x="4788371" y="1400632"/>
            <a:ext cx="1312313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25"/>
              </a:lnSpc>
              <a:spcBef>
                <a:spcPct val="0"/>
              </a:spcBef>
              <a:spcAft>
                <a:spcPct val="0"/>
              </a:spcAft>
            </a:pPr>
            <a:r>
              <a:rPr sz="3175" spc="-34">
                <a:solidFill>
                  <a:srgbClr val="224466"/>
                </a:solidFill>
                <a:latin typeface="ODBPKF+Segoe UI"/>
                <a:cs typeface="ODBPKF+Segoe UI"/>
              </a:rPr>
              <a:t>DFS</a:t>
            </a:r>
            <a:endParaRPr sz="3175" spc="-34">
              <a:solidFill>
                <a:srgbClr val="224466"/>
              </a:solidFill>
              <a:latin typeface="ODBPKF+Segoe UI"/>
              <a:cs typeface="ODBPKF+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4359" y="2966304"/>
            <a:ext cx="2558353" cy="24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DFS(currentStatus):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641" y="3208205"/>
            <a:ext cx="5385634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equals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finalStatus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then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i="1">
                <a:solidFill>
                  <a:srgbClr val="999988"/>
                </a:solidFill>
                <a:latin typeface="Consolas" panose="020B0609020204030204"/>
                <a:cs typeface="Consolas" panose="020B0609020204030204"/>
              </a:rPr>
              <a:t>//we find one answer</a:t>
            </a:r>
            <a:endParaRPr sz="1680" i="1">
              <a:solidFill>
                <a:srgbClr val="999988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return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2641" y="4175820"/>
            <a:ext cx="6732135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adjacent 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is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valid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then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9341" y="4659632"/>
            <a:ext cx="6462777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record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the effect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DFS(nextStatus)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remove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the effect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9977" y="6426777"/>
            <a:ext cx="534748" cy="24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635">
                <a:solidFill>
                  <a:srgbClr val="777777"/>
                </a:solidFill>
                <a:latin typeface="Segoe UI" panose="020B0502040204020203"/>
                <a:cs typeface="Segoe UI" panose="020B0502040204020203"/>
              </a:rPr>
              <a:t>15</a:t>
            </a:r>
            <a:endParaRPr sz="1635">
              <a:solidFill>
                <a:srgbClr val="777777"/>
              </a:solidFill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249296" y="0"/>
            <a:ext cx="9693408" cy="25146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sz="1635"/>
          </a:p>
        </p:txBody>
      </p:sp>
      <p:sp>
        <p:nvSpPr>
          <p:cNvPr id="3" name="object 3"/>
          <p:cNvSpPr txBox="1"/>
          <p:nvPr/>
        </p:nvSpPr>
        <p:spPr>
          <a:xfrm>
            <a:off x="4788371" y="674930"/>
            <a:ext cx="1312313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25"/>
              </a:lnSpc>
              <a:spcBef>
                <a:spcPct val="0"/>
              </a:spcBef>
              <a:spcAft>
                <a:spcPct val="0"/>
              </a:spcAft>
            </a:pPr>
            <a:r>
              <a:rPr sz="3175" spc="-34">
                <a:solidFill>
                  <a:srgbClr val="224466"/>
                </a:solidFill>
                <a:latin typeface="LBUKUW+Segoe UI"/>
                <a:cs typeface="LBUKUW+Segoe UI"/>
              </a:rPr>
              <a:t>DFS</a:t>
            </a:r>
            <a:endParaRPr sz="3175" spc="-34">
              <a:solidFill>
                <a:srgbClr val="224466"/>
              </a:solidFill>
              <a:latin typeface="LBUKUW+Segoe UI"/>
              <a:cs typeface="LBUKUW+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4359" y="2240602"/>
            <a:ext cx="2827651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DFS():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stack&lt;status&gt; stk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641" y="2724404"/>
            <a:ext cx="4173992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push startStatus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into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stk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stk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is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empty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currentStauts := top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stk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pop the top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stk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0924" y="3933919"/>
            <a:ext cx="5385634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equals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finalStatus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then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i="1">
                <a:solidFill>
                  <a:srgbClr val="999988"/>
                </a:solidFill>
                <a:latin typeface="Consolas" panose="020B0609020204030204"/>
                <a:cs typeface="Consolas" panose="020B0609020204030204"/>
              </a:rPr>
              <a:t>//we find one answer</a:t>
            </a:r>
            <a:endParaRPr sz="1680" i="1">
              <a:solidFill>
                <a:srgbClr val="999988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0924" y="4901533"/>
            <a:ext cx="6732136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adjacent 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is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valid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then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623" y="5385335"/>
            <a:ext cx="6462777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record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the effect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push 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into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stk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remove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the effect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9977" y="6426777"/>
            <a:ext cx="534748" cy="24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635">
                <a:solidFill>
                  <a:srgbClr val="777777"/>
                </a:solidFill>
                <a:latin typeface="Segoe UI" panose="020B0502040204020203"/>
                <a:cs typeface="Segoe UI" panose="020B0502040204020203"/>
              </a:rPr>
              <a:t>16</a:t>
            </a:r>
            <a:endParaRPr sz="1635">
              <a:solidFill>
                <a:srgbClr val="777777"/>
              </a:solidFill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249296" y="0"/>
            <a:ext cx="9693408" cy="25146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sz="1635"/>
          </a:p>
        </p:txBody>
      </p:sp>
      <p:sp>
        <p:nvSpPr>
          <p:cNvPr id="3" name="object 3"/>
          <p:cNvSpPr txBox="1"/>
          <p:nvPr/>
        </p:nvSpPr>
        <p:spPr>
          <a:xfrm>
            <a:off x="4788371" y="916831"/>
            <a:ext cx="1266903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25"/>
              </a:lnSpc>
              <a:spcBef>
                <a:spcPct val="0"/>
              </a:spcBef>
              <a:spcAft>
                <a:spcPct val="0"/>
              </a:spcAft>
            </a:pPr>
            <a:r>
              <a:rPr sz="3175" spc="-33">
                <a:solidFill>
                  <a:srgbClr val="224466"/>
                </a:solidFill>
                <a:latin typeface="HAGOWF+Segoe UI"/>
                <a:cs typeface="HAGOWF+Segoe UI"/>
              </a:rPr>
              <a:t>BFS</a:t>
            </a:r>
            <a:endParaRPr sz="3175" spc="-33">
              <a:solidFill>
                <a:srgbClr val="224466"/>
              </a:solidFill>
              <a:latin typeface="HAGOWF+Segoe UI"/>
              <a:cs typeface="HAGOWF+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4359" y="2482492"/>
            <a:ext cx="2558245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990000"/>
                </a:solidFill>
                <a:latin typeface="Consolas" panose="020B0609020204030204"/>
                <a:cs typeface="Consolas" panose="020B0609020204030204"/>
              </a:rPr>
              <a:t>BFS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():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queue&lt;status&gt;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707" y="2966304"/>
            <a:ext cx="4174055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push startStatus into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is not empty: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currentStauts := front of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pop the front of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0924" y="4175820"/>
            <a:ext cx="5385886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currentStatus equals finalStatus then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i="1">
                <a:solidFill>
                  <a:srgbClr val="999988"/>
                </a:solidFill>
                <a:latin typeface="Consolas" panose="020B0609020204030204"/>
                <a:cs typeface="Consolas" panose="020B0609020204030204"/>
              </a:rPr>
              <a:t>//we find one answer</a:t>
            </a:r>
            <a:endParaRPr sz="1680" i="1">
              <a:solidFill>
                <a:srgbClr val="999988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0924" y="5143434"/>
            <a:ext cx="6732299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80" b="1" spc="553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adjacent status of currentStatus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  <a:p>
            <a:pPr marL="516255" marR="0">
              <a:lnSpc>
                <a:spcPts val="1925"/>
              </a:lnSpc>
              <a:spcBef>
                <a:spcPts val="175"/>
              </a:spcBef>
              <a:spcAft>
                <a:spcPct val="0"/>
              </a:spcAft>
            </a:pP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80" b="1" spc="55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nextStatus is valid then</a:t>
            </a:r>
            <a:endParaRPr sz="1680">
              <a:solidFill>
                <a:srgbClr val="24292E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750" y="5627236"/>
            <a:ext cx="2962187" cy="24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680">
                <a:solidFill>
                  <a:srgbClr val="24292E"/>
                </a:solidFill>
                <a:latin typeface="Consolas" panose="020B0609020204030204"/>
                <a:cs typeface="Consolas" panose="020B0609020204030204"/>
              </a:rPr>
              <a:t>push nextStatus into </a:t>
            </a:r>
            <a:r>
              <a:rPr sz="1680" b="1">
                <a:solidFill>
                  <a:srgbClr val="333333"/>
                </a:solidFill>
                <a:latin typeface="Consolas" panose="020B0609020204030204"/>
                <a:cs typeface="Consolas" panose="020B0609020204030204"/>
              </a:rPr>
              <a:t>q</a:t>
            </a:r>
            <a:endParaRPr sz="1680" b="1">
              <a:solidFill>
                <a:srgbClr val="33333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9977" y="6426765"/>
            <a:ext cx="534748" cy="24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635">
                <a:solidFill>
                  <a:srgbClr val="777777"/>
                </a:solidFill>
                <a:latin typeface="Segoe UI" panose="020B0502040204020203"/>
                <a:cs typeface="Segoe UI" panose="020B0502040204020203"/>
              </a:rPr>
              <a:t>19</a:t>
            </a:r>
            <a:endParaRPr sz="1635">
              <a:solidFill>
                <a:srgbClr val="777777"/>
              </a:solidFill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61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</vt:lpstr>
      <vt:lpstr>Arial</vt:lpstr>
      <vt:lpstr>ODBPKF+Segoe UI</vt:lpstr>
      <vt:lpstr>Consolas</vt:lpstr>
      <vt:lpstr>Times New Roman</vt:lpstr>
      <vt:lpstr>Segoe UI</vt:lpstr>
      <vt:lpstr>Segoe Print</vt:lpstr>
      <vt:lpstr>LBUKUW+Segoe UI</vt:lpstr>
      <vt:lpstr>HAGOWF+Segoe UI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蔡于飛</cp:lastModifiedBy>
  <cp:revision>394</cp:revision>
  <dcterms:created xsi:type="dcterms:W3CDTF">2017-08-03T09:01:00Z</dcterms:created>
  <dcterms:modified xsi:type="dcterms:W3CDTF">2019-01-14T03:52:49Z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