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7"/>
  </p:notesMasterIdLst>
  <p:sldIdLst>
    <p:sldId id="256" r:id="rId2"/>
    <p:sldId id="257" r:id="rId3"/>
    <p:sldId id="258" r:id="rId4"/>
    <p:sldId id="259" r:id="rId5"/>
    <p:sldId id="260" r:id="rId6"/>
    <p:sldId id="261" r:id="rId7"/>
    <p:sldId id="263" r:id="rId8"/>
    <p:sldId id="265" r:id="rId9"/>
    <p:sldId id="266" r:id="rId10"/>
    <p:sldId id="271" r:id="rId11"/>
    <p:sldId id="272" r:id="rId12"/>
    <p:sldId id="273" r:id="rId13"/>
    <p:sldId id="274" r:id="rId14"/>
    <p:sldId id="275" r:id="rId15"/>
    <p:sldId id="28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SemiBold" panose="020B07060308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335"/>
    <a:srgbClr val="4285F4"/>
    <a:srgbClr val="5F6368"/>
    <a:srgbClr val="34A853"/>
    <a:srgbClr val="F2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116" d="100"/>
          <a:sy n="116" d="100"/>
        </p:scale>
        <p:origin x="108" y="4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d1fef0813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d1fef0813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d1fef0813_1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d1fef0813_1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d1fef0813_1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d1fef0813_1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d1fef0813_1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dd1fef0813_1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dd1fef0813_1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dd1fef0813_1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d1fef0813_1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d1fef0813_1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d1fef0813_11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d1fef0813_1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1fef0813_1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1fef0813_1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d1fef0813_1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d1fef0813_1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d1fef0813_1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d1fef0813_1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d1fef0813_1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d1fef0813_1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d1fef0813_1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d1fef0813_1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d1fef0813_1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d1fef0813_1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d1fef0813_1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d1fef0813_1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d1fef0813_1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d1fef0813_1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7"/>
        <p:cNvGrpSpPr/>
        <p:nvPr/>
      </p:nvGrpSpPr>
      <p:grpSpPr>
        <a:xfrm>
          <a:off x="0" y="0"/>
          <a:ext cx="0" cy="0"/>
          <a:chOff x="0" y="0"/>
          <a:chExt cx="0" cy="0"/>
        </a:xfrm>
      </p:grpSpPr>
      <p:sp>
        <p:nvSpPr>
          <p:cNvPr id="48" name="Google Shape;48;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1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0"/>
        <p:cNvGrpSpPr/>
        <p:nvPr/>
      </p:nvGrpSpPr>
      <p:grpSpPr>
        <a:xfrm>
          <a:off x="0" y="0"/>
          <a:ext cx="0" cy="0"/>
          <a:chOff x="0" y="0"/>
          <a:chExt cx="0" cy="0"/>
        </a:xfrm>
      </p:grpSpPr>
      <p:sp>
        <p:nvSpPr>
          <p:cNvPr id="51" name="Google Shape;51;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1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3"/>
        <p:cNvGrpSpPr/>
        <p:nvPr/>
      </p:nvGrpSpPr>
      <p:grpSpPr>
        <a:xfrm>
          <a:off x="0" y="0"/>
          <a:ext cx="0" cy="0"/>
          <a:chOff x="0" y="0"/>
          <a:chExt cx="0" cy="0"/>
        </a:xfrm>
      </p:grpSpPr>
      <p:sp>
        <p:nvSpPr>
          <p:cNvPr id="54" name="Google Shape;54;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6"/>
        <p:cNvGrpSpPr/>
        <p:nvPr/>
      </p:nvGrpSpPr>
      <p:grpSpPr>
        <a:xfrm>
          <a:off x="0" y="0"/>
          <a:ext cx="0" cy="0"/>
          <a:chOff x="0" y="0"/>
          <a:chExt cx="0" cy="0"/>
        </a:xfrm>
      </p:grpSpPr>
      <p:sp>
        <p:nvSpPr>
          <p:cNvPr id="57" name="Google Shape;57;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59"/>
        <p:cNvGrpSpPr/>
        <p:nvPr/>
      </p:nvGrpSpPr>
      <p:grpSpPr>
        <a:xfrm>
          <a:off x="0" y="0"/>
          <a:ext cx="0" cy="0"/>
          <a:chOff x="0" y="0"/>
          <a:chExt cx="0" cy="0"/>
        </a:xfrm>
      </p:grpSpPr>
      <p:sp>
        <p:nvSpPr>
          <p:cNvPr id="60" name="Google Shape;60;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Google Shape;61;p1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2"/>
        <p:cNvGrpSpPr/>
        <p:nvPr/>
      </p:nvGrpSpPr>
      <p:grpSpPr>
        <a:xfrm>
          <a:off x="0" y="0"/>
          <a:ext cx="0" cy="0"/>
          <a:chOff x="0" y="0"/>
          <a:chExt cx="0" cy="0"/>
        </a:xfrm>
      </p:grpSpPr>
      <p:sp>
        <p:nvSpPr>
          <p:cNvPr id="63" name="Google Shape;63;p17"/>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5"/>
        <p:cNvGrpSpPr/>
        <p:nvPr/>
      </p:nvGrpSpPr>
      <p:grpSpPr>
        <a:xfrm>
          <a:off x="0" y="0"/>
          <a:ext cx="0" cy="0"/>
          <a:chOff x="0" y="0"/>
          <a:chExt cx="0" cy="0"/>
        </a:xfrm>
      </p:grpSpPr>
      <p:sp>
        <p:nvSpPr>
          <p:cNvPr id="66" name="Google Shape;66;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1"/>
        <p:cNvGrpSpPr/>
        <p:nvPr/>
      </p:nvGrpSpPr>
      <p:grpSpPr>
        <a:xfrm>
          <a:off x="0" y="0"/>
          <a:ext cx="0" cy="0"/>
          <a:chOff x="0" y="0"/>
          <a:chExt cx="0" cy="0"/>
        </a:xfrm>
      </p:grpSpPr>
      <p:pic>
        <p:nvPicPr>
          <p:cNvPr id="72" name="Google Shape;72;p20"/>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8" name="Google Shape;8;p1"/>
          <p:cNvPicPr preferRelativeResize="0"/>
          <p:nvPr/>
        </p:nvPicPr>
        <p:blipFill>
          <a:blip r:embed="rId20">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76"/>
        <p:cNvGrpSpPr/>
        <p:nvPr/>
      </p:nvGrpSpPr>
      <p:grpSpPr>
        <a:xfrm>
          <a:off x="0" y="0"/>
          <a:ext cx="0" cy="0"/>
          <a:chOff x="0" y="0"/>
          <a:chExt cx="0" cy="0"/>
        </a:xfrm>
      </p:grpSpPr>
      <p:sp>
        <p:nvSpPr>
          <p:cNvPr id="77" name="Google Shape;77;p21"/>
          <p:cNvSpPr txBox="1"/>
          <p:nvPr/>
        </p:nvSpPr>
        <p:spPr>
          <a:xfrm>
            <a:off x="517675" y="814722"/>
            <a:ext cx="49311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dirty="0">
                <a:solidFill>
                  <a:schemeClr val="lt1"/>
                </a:solidFill>
                <a:latin typeface="Open Sans SemiBold"/>
                <a:ea typeface="Open Sans SemiBold"/>
                <a:cs typeface="Open Sans SemiBold"/>
                <a:sym typeface="Open Sans SemiBold"/>
              </a:rPr>
              <a:t>Book Breeze</a:t>
            </a:r>
            <a:endParaRPr sz="3600" dirty="0">
              <a:solidFill>
                <a:schemeClr val="lt1"/>
              </a:solidFill>
              <a:latin typeface="Open Sans SemiBold"/>
              <a:ea typeface="Open Sans SemiBold"/>
              <a:cs typeface="Open Sans SemiBold"/>
              <a:sym typeface="Open Sans SemiBold"/>
            </a:endParaRPr>
          </a:p>
        </p:txBody>
      </p:sp>
      <p:sp>
        <p:nvSpPr>
          <p:cNvPr id="78" name="Google Shape;78;p21"/>
          <p:cNvSpPr txBox="1"/>
          <p:nvPr/>
        </p:nvSpPr>
        <p:spPr>
          <a:xfrm>
            <a:off x="502327" y="1781123"/>
            <a:ext cx="4931100" cy="3317032"/>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dirty="0">
                <a:solidFill>
                  <a:schemeClr val="lt1"/>
                </a:solidFill>
                <a:latin typeface="Open Sans"/>
                <a:ea typeface="Open Sans"/>
                <a:cs typeface="Open Sans"/>
                <a:sym typeface="Open Sans"/>
              </a:rPr>
              <a:t>~Ayushi Singh &amp; Vipul Mhatre</a:t>
            </a:r>
          </a:p>
          <a:p>
            <a:pPr marL="0" lvl="0" indent="0" algn="l" rtl="0">
              <a:lnSpc>
                <a:spcPct val="115000"/>
              </a:lnSpc>
              <a:spcBef>
                <a:spcPts val="0"/>
              </a:spcBef>
              <a:spcAft>
                <a:spcPts val="0"/>
              </a:spcAft>
              <a:buNone/>
            </a:pPr>
            <a:endParaRPr lang="en" sz="2400" dirty="0">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r>
              <a:rPr lang="en" sz="2400" dirty="0">
                <a:solidFill>
                  <a:schemeClr val="lt1"/>
                </a:solidFill>
                <a:latin typeface="Open Sans"/>
                <a:ea typeface="Open Sans"/>
                <a:cs typeface="Open Sans"/>
                <a:sym typeface="Open Sans"/>
              </a:rPr>
              <a:t>Link to preview:</a:t>
            </a:r>
          </a:p>
          <a:p>
            <a:pPr marL="0" lvl="0" indent="0" algn="l" rtl="0">
              <a:lnSpc>
                <a:spcPct val="115000"/>
              </a:lnSpc>
              <a:spcBef>
                <a:spcPts val="0"/>
              </a:spcBef>
              <a:spcAft>
                <a:spcPts val="0"/>
              </a:spcAft>
              <a:buNone/>
            </a:pPr>
            <a:r>
              <a:rPr lang="en-IN" sz="1100" dirty="0">
                <a:solidFill>
                  <a:schemeClr val="lt1"/>
                </a:solidFill>
                <a:latin typeface="Open Sans"/>
                <a:ea typeface="Open Sans"/>
                <a:cs typeface="Open Sans"/>
                <a:sym typeface="Open Sans"/>
              </a:rPr>
              <a:t>https://www.figma.com/file/FWTBmc4BaUTru0t3pIsghR/UX_evolve--Aesthetic_Visuals?type=design&amp;node-id=0%3A1&amp;mode=design&amp;t=xF2zjewoZhlzNtDV-1</a:t>
            </a:r>
            <a:endParaRPr lang="en" sz="1100" dirty="0">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endParaRPr lang="en" sz="2400" dirty="0">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endParaRPr lang="en" sz="2400" dirty="0">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endParaRPr lang="en" sz="2400" dirty="0">
              <a:solidFill>
                <a:schemeClr val="lt1"/>
              </a:solidFill>
              <a:latin typeface="Open Sans"/>
              <a:ea typeface="Open Sans"/>
              <a:cs typeface="Open Sans"/>
              <a:sym typeface="Open Sans"/>
            </a:endParaRPr>
          </a:p>
        </p:txBody>
      </p:sp>
      <p:cxnSp>
        <p:nvCxnSpPr>
          <p:cNvPr id="79" name="Google Shape;79;p21"/>
          <p:cNvCxnSpPr/>
          <p:nvPr/>
        </p:nvCxnSpPr>
        <p:spPr>
          <a:xfrm rot="10800000">
            <a:off x="517675" y="1698760"/>
            <a:ext cx="4833900" cy="0"/>
          </a:xfrm>
          <a:prstGeom prst="straightConnector1">
            <a:avLst/>
          </a:prstGeom>
          <a:noFill/>
          <a:ln w="19050" cap="flat" cmpd="sng">
            <a:solidFill>
              <a:schemeClr val="lt1"/>
            </a:solidFill>
            <a:prstDash val="solid"/>
            <a:round/>
            <a:headEnd type="none" w="med" len="med"/>
            <a:tailEnd type="none" w="med" len="med"/>
          </a:ln>
        </p:spPr>
      </p:cxnSp>
      <p:sp>
        <p:nvSpPr>
          <p:cNvPr id="2" name="Rectangle 1">
            <a:extLst>
              <a:ext uri="{FF2B5EF4-FFF2-40B4-BE49-F238E27FC236}">
                <a16:creationId xmlns:a16="http://schemas.microsoft.com/office/drawing/2014/main" id="{20EDDF56-E48A-DECF-6B2D-700617322C0E}"/>
              </a:ext>
            </a:extLst>
          </p:cNvPr>
          <p:cNvSpPr/>
          <p:nvPr/>
        </p:nvSpPr>
        <p:spPr>
          <a:xfrm>
            <a:off x="7965989" y="4596714"/>
            <a:ext cx="1054443" cy="45308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226"/>
        <p:cNvGrpSpPr/>
        <p:nvPr/>
      </p:nvGrpSpPr>
      <p:grpSpPr>
        <a:xfrm>
          <a:off x="0" y="0"/>
          <a:ext cx="0" cy="0"/>
          <a:chOff x="0" y="0"/>
          <a:chExt cx="0" cy="0"/>
        </a:xfrm>
      </p:grpSpPr>
      <p:sp>
        <p:nvSpPr>
          <p:cNvPr id="227" name="Google Shape;227;p36"/>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228" name="Google Shape;228;p36"/>
          <p:cNvSpPr txBox="1"/>
          <p:nvPr/>
        </p:nvSpPr>
        <p:spPr>
          <a:xfrm>
            <a:off x="-468875" y="20484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29" name="Google Shape;229;p36"/>
          <p:cNvCxnSpPr/>
          <p:nvPr/>
        </p:nvCxnSpPr>
        <p:spPr>
          <a:xfrm>
            <a:off x="3656850" y="2218225"/>
            <a:ext cx="0" cy="804000"/>
          </a:xfrm>
          <a:prstGeom prst="straightConnector1">
            <a:avLst/>
          </a:prstGeom>
          <a:noFill/>
          <a:ln w="19050" cap="flat" cmpd="sng">
            <a:solidFill>
              <a:srgbClr val="FFFFFF"/>
            </a:solidFill>
            <a:prstDash val="solid"/>
            <a:round/>
            <a:headEnd type="none" w="med" len="med"/>
            <a:tailEnd type="none" w="med" len="med"/>
          </a:ln>
        </p:spPr>
      </p:cxnSp>
      <p:sp>
        <p:nvSpPr>
          <p:cNvPr id="2" name="Rectangle 1">
            <a:extLst>
              <a:ext uri="{FF2B5EF4-FFF2-40B4-BE49-F238E27FC236}">
                <a16:creationId xmlns:a16="http://schemas.microsoft.com/office/drawing/2014/main" id="{82E9B3AF-BD31-61C0-A11B-51896325B2E4}"/>
              </a:ext>
            </a:extLst>
          </p:cNvPr>
          <p:cNvSpPr/>
          <p:nvPr/>
        </p:nvSpPr>
        <p:spPr>
          <a:xfrm>
            <a:off x="8246700" y="4473146"/>
            <a:ext cx="798446" cy="584886"/>
          </a:xfrm>
          <a:prstGeom prst="rect">
            <a:avLst/>
          </a:prstGeom>
          <a:solidFill>
            <a:srgbClr val="34A853"/>
          </a:solidFill>
          <a:ln>
            <a:solidFill>
              <a:srgbClr val="34A8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p:nvPr/>
        </p:nvSpPr>
        <p:spPr>
          <a:xfrm>
            <a:off x="517675" y="4481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cxnSp>
        <p:nvCxnSpPr>
          <p:cNvPr id="236" name="Google Shape;236;p37"/>
          <p:cNvCxnSpPr/>
          <p:nvPr/>
        </p:nvCxnSpPr>
        <p:spPr>
          <a:xfrm>
            <a:off x="5258882" y="2732772"/>
            <a:ext cx="812400" cy="0"/>
          </a:xfrm>
          <a:prstGeom prst="straightConnector1">
            <a:avLst/>
          </a:prstGeom>
          <a:noFill/>
          <a:ln w="19050" cap="flat" cmpd="sng">
            <a:solidFill>
              <a:srgbClr val="34A853"/>
            </a:solidFill>
            <a:prstDash val="solid"/>
            <a:round/>
            <a:headEnd type="none" w="med" len="med"/>
            <a:tailEnd type="triangle" w="med" len="med"/>
          </a:ln>
        </p:spPr>
      </p:cxnSp>
      <p:sp>
        <p:nvSpPr>
          <p:cNvPr id="237" name="Google Shape;237;p37"/>
          <p:cNvSpPr txBox="1"/>
          <p:nvPr/>
        </p:nvSpPr>
        <p:spPr>
          <a:xfrm>
            <a:off x="2613934" y="15565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SemiBold"/>
                <a:ea typeface="Open Sans SemiBold"/>
                <a:cs typeface="Open Sans SemiBold"/>
                <a:sym typeface="Open Sans SemiBold"/>
              </a:rPr>
              <a:t>Before usability studies</a:t>
            </a:r>
            <a:endParaRPr sz="1200" dirty="0">
              <a:solidFill>
                <a:srgbClr val="34A853"/>
              </a:solidFill>
              <a:latin typeface="Open Sans SemiBold"/>
              <a:ea typeface="Open Sans SemiBold"/>
              <a:cs typeface="Open Sans SemiBold"/>
              <a:sym typeface="Open Sans SemiBold"/>
            </a:endParaRPr>
          </a:p>
          <a:p>
            <a:pPr marL="0" lvl="0" indent="0" algn="l" rtl="0">
              <a:spcBef>
                <a:spcPts val="0"/>
              </a:spcBef>
              <a:spcAft>
                <a:spcPts val="0"/>
              </a:spcAft>
              <a:buNone/>
            </a:pPr>
            <a:endParaRPr dirty="0">
              <a:solidFill>
                <a:srgbClr val="1967D2"/>
              </a:solidFill>
              <a:latin typeface="Open Sans SemiBold"/>
              <a:ea typeface="Open Sans SemiBold"/>
              <a:cs typeface="Open Sans SemiBold"/>
              <a:sym typeface="Open Sans SemiBold"/>
            </a:endParaRPr>
          </a:p>
        </p:txBody>
      </p:sp>
      <p:sp>
        <p:nvSpPr>
          <p:cNvPr id="238" name="Google Shape;238;p37"/>
          <p:cNvSpPr txBox="1"/>
          <p:nvPr/>
        </p:nvSpPr>
        <p:spPr>
          <a:xfrm>
            <a:off x="6292123" y="1402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SemiBold"/>
                <a:ea typeface="Open Sans SemiBold"/>
                <a:cs typeface="Open Sans SemiBold"/>
                <a:sym typeface="Open Sans SemiBold"/>
              </a:rPr>
              <a:t>After usability studies</a:t>
            </a:r>
            <a:endParaRPr sz="1200" dirty="0">
              <a:solidFill>
                <a:srgbClr val="34A853"/>
              </a:solidFill>
              <a:latin typeface="Open Sans SemiBold"/>
              <a:ea typeface="Open Sans SemiBold"/>
              <a:cs typeface="Open Sans SemiBold"/>
              <a:sym typeface="Open Sans SemiBold"/>
            </a:endParaRPr>
          </a:p>
          <a:p>
            <a:pPr marL="0" lvl="0" indent="0" algn="l" rtl="0">
              <a:spcBef>
                <a:spcPts val="0"/>
              </a:spcBef>
              <a:spcAft>
                <a:spcPts val="0"/>
              </a:spcAft>
              <a:buNone/>
            </a:pPr>
            <a:endParaRPr dirty="0">
              <a:solidFill>
                <a:srgbClr val="1967D2"/>
              </a:solidFill>
              <a:latin typeface="Open Sans SemiBold"/>
              <a:ea typeface="Open Sans SemiBold"/>
              <a:cs typeface="Open Sans SemiBold"/>
              <a:sym typeface="Open Sans SemiBold"/>
            </a:endParaRPr>
          </a:p>
        </p:txBody>
      </p:sp>
      <p:sp>
        <p:nvSpPr>
          <p:cNvPr id="2" name="Rectangle 1">
            <a:extLst>
              <a:ext uri="{FF2B5EF4-FFF2-40B4-BE49-F238E27FC236}">
                <a16:creationId xmlns:a16="http://schemas.microsoft.com/office/drawing/2014/main" id="{BDD61B82-2042-D990-27F5-7EA456DADF6D}"/>
              </a:ext>
            </a:extLst>
          </p:cNvPr>
          <p:cNvSpPr/>
          <p:nvPr/>
        </p:nvSpPr>
        <p:spPr>
          <a:xfrm>
            <a:off x="8246700" y="4668926"/>
            <a:ext cx="798446" cy="3891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 name="Picture 3">
            <a:extLst>
              <a:ext uri="{FF2B5EF4-FFF2-40B4-BE49-F238E27FC236}">
                <a16:creationId xmlns:a16="http://schemas.microsoft.com/office/drawing/2014/main" id="{D4BD1E97-74BF-EC95-0823-4464E8C833BB}"/>
              </a:ext>
            </a:extLst>
          </p:cNvPr>
          <p:cNvPicPr>
            <a:picLocks noChangeAspect="1"/>
          </p:cNvPicPr>
          <p:nvPr/>
        </p:nvPicPr>
        <p:blipFill rotWithShape="1">
          <a:blip r:embed="rId3"/>
          <a:srcRect l="7562" t="4004" r="55163" b="51471"/>
          <a:stretch/>
        </p:blipFill>
        <p:spPr>
          <a:xfrm>
            <a:off x="2743200" y="642551"/>
            <a:ext cx="2226374" cy="4160105"/>
          </a:xfrm>
          <a:prstGeom prst="rect">
            <a:avLst/>
          </a:prstGeom>
        </p:spPr>
      </p:pic>
      <p:pic>
        <p:nvPicPr>
          <p:cNvPr id="6" name="Picture 5">
            <a:extLst>
              <a:ext uri="{FF2B5EF4-FFF2-40B4-BE49-F238E27FC236}">
                <a16:creationId xmlns:a16="http://schemas.microsoft.com/office/drawing/2014/main" id="{9C4653F2-CD3C-1926-AF7B-9C596CD180B9}"/>
              </a:ext>
            </a:extLst>
          </p:cNvPr>
          <p:cNvPicPr>
            <a:picLocks noChangeAspect="1"/>
          </p:cNvPicPr>
          <p:nvPr/>
        </p:nvPicPr>
        <p:blipFill>
          <a:blip r:embed="rId4"/>
          <a:stretch>
            <a:fillRect/>
          </a:stretch>
        </p:blipFill>
        <p:spPr>
          <a:xfrm>
            <a:off x="6333459" y="532089"/>
            <a:ext cx="2509405" cy="43489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p:nvPr/>
        </p:nvSpPr>
        <p:spPr>
          <a:xfrm>
            <a:off x="517675" y="4481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247" name="Google Shape;247;p38"/>
          <p:cNvSpPr txBox="1"/>
          <p:nvPr/>
        </p:nvSpPr>
        <p:spPr>
          <a:xfrm>
            <a:off x="2450306" y="148108"/>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SemiBold"/>
                <a:ea typeface="Open Sans SemiBold"/>
                <a:cs typeface="Open Sans SemiBold"/>
                <a:sym typeface="Open Sans SemiBold"/>
              </a:rPr>
              <a:t>Before usability study 2</a:t>
            </a:r>
            <a:endParaRPr sz="1200" dirty="0">
              <a:solidFill>
                <a:srgbClr val="34A853"/>
              </a:solidFill>
              <a:latin typeface="Open Sans SemiBold"/>
              <a:ea typeface="Open Sans SemiBold"/>
              <a:cs typeface="Open Sans SemiBold"/>
              <a:sym typeface="Open Sans SemiBold"/>
            </a:endParaRPr>
          </a:p>
          <a:p>
            <a:pPr marL="0" lvl="0" indent="0" algn="l" rtl="0">
              <a:spcBef>
                <a:spcPts val="0"/>
              </a:spcBef>
              <a:spcAft>
                <a:spcPts val="0"/>
              </a:spcAft>
              <a:buNone/>
            </a:pPr>
            <a:endParaRPr dirty="0">
              <a:solidFill>
                <a:srgbClr val="1967D2"/>
              </a:solidFill>
              <a:latin typeface="Open Sans SemiBold"/>
              <a:ea typeface="Open Sans SemiBold"/>
              <a:cs typeface="Open Sans SemiBold"/>
              <a:sym typeface="Open Sans SemiBold"/>
            </a:endParaRPr>
          </a:p>
        </p:txBody>
      </p:sp>
      <p:sp>
        <p:nvSpPr>
          <p:cNvPr id="248" name="Google Shape;248;p38"/>
          <p:cNvSpPr txBox="1"/>
          <p:nvPr/>
        </p:nvSpPr>
        <p:spPr>
          <a:xfrm>
            <a:off x="6464508" y="16467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SemiBold"/>
                <a:ea typeface="Open Sans SemiBold"/>
                <a:cs typeface="Open Sans SemiBold"/>
                <a:sym typeface="Open Sans SemiBold"/>
              </a:rPr>
              <a:t>After usability study 2</a:t>
            </a:r>
            <a:endParaRPr sz="1200" dirty="0">
              <a:solidFill>
                <a:srgbClr val="34A853"/>
              </a:solidFill>
              <a:latin typeface="Open Sans SemiBold"/>
              <a:ea typeface="Open Sans SemiBold"/>
              <a:cs typeface="Open Sans SemiBold"/>
              <a:sym typeface="Open Sans SemiBold"/>
            </a:endParaRPr>
          </a:p>
          <a:p>
            <a:pPr marL="0" lvl="0" indent="0" algn="l" rtl="0">
              <a:spcBef>
                <a:spcPts val="0"/>
              </a:spcBef>
              <a:spcAft>
                <a:spcPts val="0"/>
              </a:spcAft>
              <a:buNone/>
            </a:pPr>
            <a:endParaRPr dirty="0">
              <a:solidFill>
                <a:srgbClr val="1967D2"/>
              </a:solidFill>
              <a:latin typeface="Open Sans SemiBold"/>
              <a:ea typeface="Open Sans SemiBold"/>
              <a:cs typeface="Open Sans SemiBold"/>
              <a:sym typeface="Open Sans SemiBold"/>
            </a:endParaRPr>
          </a:p>
        </p:txBody>
      </p:sp>
      <p:cxnSp>
        <p:nvCxnSpPr>
          <p:cNvPr id="252" name="Google Shape;252;p38"/>
          <p:cNvCxnSpPr/>
          <p:nvPr/>
        </p:nvCxnSpPr>
        <p:spPr>
          <a:xfrm>
            <a:off x="5339338" y="2587905"/>
            <a:ext cx="560400" cy="0"/>
          </a:xfrm>
          <a:prstGeom prst="straightConnector1">
            <a:avLst/>
          </a:prstGeom>
          <a:noFill/>
          <a:ln w="19050" cap="flat" cmpd="sng">
            <a:solidFill>
              <a:srgbClr val="34A853"/>
            </a:solidFill>
            <a:prstDash val="solid"/>
            <a:round/>
            <a:headEnd type="none" w="med" len="med"/>
            <a:tailEnd type="triangle" w="med" len="med"/>
          </a:ln>
        </p:spPr>
      </p:cxnSp>
      <p:sp>
        <p:nvSpPr>
          <p:cNvPr id="2" name="Rectangle 1">
            <a:extLst>
              <a:ext uri="{FF2B5EF4-FFF2-40B4-BE49-F238E27FC236}">
                <a16:creationId xmlns:a16="http://schemas.microsoft.com/office/drawing/2014/main" id="{D8BE922C-F3ED-F30B-5708-387AA9412F1B}"/>
              </a:ext>
            </a:extLst>
          </p:cNvPr>
          <p:cNvSpPr/>
          <p:nvPr/>
        </p:nvSpPr>
        <p:spPr>
          <a:xfrm>
            <a:off x="8246700" y="4683574"/>
            <a:ext cx="798446" cy="374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 name="Picture 3">
            <a:extLst>
              <a:ext uri="{FF2B5EF4-FFF2-40B4-BE49-F238E27FC236}">
                <a16:creationId xmlns:a16="http://schemas.microsoft.com/office/drawing/2014/main" id="{E6F7B554-F1C0-38B6-8C6D-C6F25B0087C6}"/>
              </a:ext>
            </a:extLst>
          </p:cNvPr>
          <p:cNvPicPr>
            <a:picLocks noChangeAspect="1"/>
          </p:cNvPicPr>
          <p:nvPr/>
        </p:nvPicPr>
        <p:blipFill>
          <a:blip r:embed="rId3"/>
          <a:stretch>
            <a:fillRect/>
          </a:stretch>
        </p:blipFill>
        <p:spPr>
          <a:xfrm>
            <a:off x="6246135" y="749669"/>
            <a:ext cx="2544679" cy="4079957"/>
          </a:xfrm>
          <a:prstGeom prst="rect">
            <a:avLst/>
          </a:prstGeom>
        </p:spPr>
      </p:pic>
      <p:pic>
        <p:nvPicPr>
          <p:cNvPr id="6" name="Picture 5">
            <a:extLst>
              <a:ext uri="{FF2B5EF4-FFF2-40B4-BE49-F238E27FC236}">
                <a16:creationId xmlns:a16="http://schemas.microsoft.com/office/drawing/2014/main" id="{36E1CF27-5AEC-8CFB-9504-1CABF8499760}"/>
              </a:ext>
            </a:extLst>
          </p:cNvPr>
          <p:cNvPicPr>
            <a:picLocks noChangeAspect="1"/>
          </p:cNvPicPr>
          <p:nvPr/>
        </p:nvPicPr>
        <p:blipFill rotWithShape="1">
          <a:blip r:embed="rId4"/>
          <a:srcRect l="11058" t="50000" r="54036" b="7267"/>
          <a:stretch/>
        </p:blipFill>
        <p:spPr>
          <a:xfrm>
            <a:off x="2767915" y="832022"/>
            <a:ext cx="1952366" cy="38515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p:nvPr/>
        </p:nvSpPr>
        <p:spPr>
          <a:xfrm>
            <a:off x="188161" y="-21895"/>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Key mockups</a:t>
            </a:r>
            <a:endParaRPr sz="2400" dirty="0">
              <a:solidFill>
                <a:srgbClr val="5F6368"/>
              </a:solidFill>
              <a:latin typeface="Open Sans"/>
              <a:ea typeface="Open Sans"/>
              <a:cs typeface="Open Sans"/>
              <a:sym typeface="Open Sans"/>
            </a:endParaRPr>
          </a:p>
        </p:txBody>
      </p:sp>
      <p:sp>
        <p:nvSpPr>
          <p:cNvPr id="2" name="Rectangle 1">
            <a:extLst>
              <a:ext uri="{FF2B5EF4-FFF2-40B4-BE49-F238E27FC236}">
                <a16:creationId xmlns:a16="http://schemas.microsoft.com/office/drawing/2014/main" id="{2B015D6F-E823-6EBE-04CC-E9B34AB11E8A}"/>
              </a:ext>
            </a:extLst>
          </p:cNvPr>
          <p:cNvSpPr/>
          <p:nvPr/>
        </p:nvSpPr>
        <p:spPr>
          <a:xfrm>
            <a:off x="8246700" y="4703884"/>
            <a:ext cx="798446" cy="354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0" name="Picture 9">
            <a:extLst>
              <a:ext uri="{FF2B5EF4-FFF2-40B4-BE49-F238E27FC236}">
                <a16:creationId xmlns:a16="http://schemas.microsoft.com/office/drawing/2014/main" id="{CF657A41-61AE-08AE-2D40-68CF4449DCCF}"/>
              </a:ext>
            </a:extLst>
          </p:cNvPr>
          <p:cNvPicPr>
            <a:picLocks noChangeAspect="1"/>
          </p:cNvPicPr>
          <p:nvPr/>
        </p:nvPicPr>
        <p:blipFill>
          <a:blip r:embed="rId3"/>
          <a:stretch>
            <a:fillRect/>
          </a:stretch>
        </p:blipFill>
        <p:spPr>
          <a:xfrm>
            <a:off x="801542" y="453081"/>
            <a:ext cx="2499360" cy="4489621"/>
          </a:xfrm>
          <a:prstGeom prst="rect">
            <a:avLst/>
          </a:prstGeom>
        </p:spPr>
      </p:pic>
      <p:pic>
        <p:nvPicPr>
          <p:cNvPr id="12" name="Picture 11">
            <a:extLst>
              <a:ext uri="{FF2B5EF4-FFF2-40B4-BE49-F238E27FC236}">
                <a16:creationId xmlns:a16="http://schemas.microsoft.com/office/drawing/2014/main" id="{97CF2E2B-B44B-7D38-D9F0-06848A363A29}"/>
              </a:ext>
            </a:extLst>
          </p:cNvPr>
          <p:cNvPicPr>
            <a:picLocks noChangeAspect="1"/>
          </p:cNvPicPr>
          <p:nvPr/>
        </p:nvPicPr>
        <p:blipFill>
          <a:blip r:embed="rId4"/>
          <a:stretch>
            <a:fillRect/>
          </a:stretch>
        </p:blipFill>
        <p:spPr>
          <a:xfrm>
            <a:off x="3541617" y="453081"/>
            <a:ext cx="2505608" cy="4489621"/>
          </a:xfrm>
          <a:prstGeom prst="rect">
            <a:avLst/>
          </a:prstGeom>
        </p:spPr>
      </p:pic>
      <p:pic>
        <p:nvPicPr>
          <p:cNvPr id="14" name="Picture 13">
            <a:extLst>
              <a:ext uri="{FF2B5EF4-FFF2-40B4-BE49-F238E27FC236}">
                <a16:creationId xmlns:a16="http://schemas.microsoft.com/office/drawing/2014/main" id="{622D77FC-836C-1A80-BD81-49CC52EF15EA}"/>
              </a:ext>
            </a:extLst>
          </p:cNvPr>
          <p:cNvPicPr>
            <a:picLocks noChangeAspect="1"/>
          </p:cNvPicPr>
          <p:nvPr/>
        </p:nvPicPr>
        <p:blipFill>
          <a:blip r:embed="rId5"/>
          <a:stretch>
            <a:fillRect/>
          </a:stretch>
        </p:blipFill>
        <p:spPr>
          <a:xfrm>
            <a:off x="6287940" y="453081"/>
            <a:ext cx="2483334" cy="44896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p:nvPr/>
        </p:nvSpPr>
        <p:spPr>
          <a:xfrm>
            <a:off x="517675" y="4481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 prototype</a:t>
            </a:r>
            <a:endParaRPr sz="2400">
              <a:solidFill>
                <a:srgbClr val="5F6368"/>
              </a:solidFill>
              <a:latin typeface="Open Sans"/>
              <a:ea typeface="Open Sans"/>
              <a:cs typeface="Open Sans"/>
              <a:sym typeface="Open Sans"/>
            </a:endParaRPr>
          </a:p>
        </p:txBody>
      </p:sp>
      <p:sp>
        <p:nvSpPr>
          <p:cNvPr id="267" name="Google Shape;267;p40"/>
          <p:cNvSpPr txBox="1"/>
          <p:nvPr/>
        </p:nvSpPr>
        <p:spPr>
          <a:xfrm>
            <a:off x="532875" y="1184200"/>
            <a:ext cx="2224200" cy="341629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The final high-fidelity prototype presented cleaner user flows for booking a book and checkout. It also met user needs for a pickup or delivery option as well as more customization. </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sp>
        <p:nvSpPr>
          <p:cNvPr id="2" name="Rectangle 1">
            <a:extLst>
              <a:ext uri="{FF2B5EF4-FFF2-40B4-BE49-F238E27FC236}">
                <a16:creationId xmlns:a16="http://schemas.microsoft.com/office/drawing/2014/main" id="{4CFBF41E-7B57-1C45-128C-AEC6C9510D81}"/>
              </a:ext>
            </a:extLst>
          </p:cNvPr>
          <p:cNvSpPr/>
          <p:nvPr/>
        </p:nvSpPr>
        <p:spPr>
          <a:xfrm>
            <a:off x="8246700" y="4473146"/>
            <a:ext cx="798446" cy="58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 name="Picture 3">
            <a:extLst>
              <a:ext uri="{FF2B5EF4-FFF2-40B4-BE49-F238E27FC236}">
                <a16:creationId xmlns:a16="http://schemas.microsoft.com/office/drawing/2014/main" id="{D5598E55-8B94-3224-96B2-120306CCDF36}"/>
              </a:ext>
            </a:extLst>
          </p:cNvPr>
          <p:cNvPicPr>
            <a:picLocks noChangeAspect="1"/>
          </p:cNvPicPr>
          <p:nvPr/>
        </p:nvPicPr>
        <p:blipFill>
          <a:blip r:embed="rId3"/>
          <a:stretch>
            <a:fillRect/>
          </a:stretch>
        </p:blipFill>
        <p:spPr>
          <a:xfrm>
            <a:off x="328020" y="1115002"/>
            <a:ext cx="8487960" cy="3102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328"/>
        <p:cNvGrpSpPr/>
        <p:nvPr/>
      </p:nvGrpSpPr>
      <p:grpSpPr>
        <a:xfrm>
          <a:off x="0" y="0"/>
          <a:ext cx="0" cy="0"/>
          <a:chOff x="0" y="0"/>
          <a:chExt cx="0" cy="0"/>
        </a:xfrm>
      </p:grpSpPr>
      <p:sp>
        <p:nvSpPr>
          <p:cNvPr id="329" name="Google Shape;329;p46"/>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
        <p:nvSpPr>
          <p:cNvPr id="2" name="Rectangle 1">
            <a:extLst>
              <a:ext uri="{FF2B5EF4-FFF2-40B4-BE49-F238E27FC236}">
                <a16:creationId xmlns:a16="http://schemas.microsoft.com/office/drawing/2014/main" id="{048C12F9-3D56-4C01-9D86-3D8AC78FC47D}"/>
              </a:ext>
            </a:extLst>
          </p:cNvPr>
          <p:cNvSpPr/>
          <p:nvPr/>
        </p:nvSpPr>
        <p:spPr>
          <a:xfrm>
            <a:off x="8246700" y="4473146"/>
            <a:ext cx="798446" cy="584886"/>
          </a:xfrm>
          <a:prstGeom prst="rect">
            <a:avLst/>
          </a:prstGeom>
          <a:solidFill>
            <a:srgbClr val="4285F4"/>
          </a:solidFill>
          <a:ln>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22"/>
          <p:cNvSpPr txBox="1"/>
          <p:nvPr/>
        </p:nvSpPr>
        <p:spPr>
          <a:xfrm>
            <a:off x="1231075" y="1299400"/>
            <a:ext cx="4086000" cy="253912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100" b="0" i="0" dirty="0">
                <a:solidFill>
                  <a:srgbClr val="374151"/>
                </a:solidFill>
                <a:effectLst/>
                <a:latin typeface="Söhne"/>
              </a:rPr>
              <a:t>Book Breeze is a specialized online bookstore that caters to collectors, bibliophiles, and enthusiasts seeking rare and collectible books. Our platform is dedicated to curating and offering a carefully selected collection of unique literary works, manuscripts, first editions, and historically significant books. With a commitment to providing comprehensive book descriptions, historical context, and both buying and auctioning options, Book Breeze is the ultimate destination for those passionate about literary rarities.</a:t>
            </a:r>
            <a:endParaRPr sz="1100" b="1" dirty="0">
              <a:solidFill>
                <a:srgbClr val="1967D2"/>
              </a:solidFill>
              <a:latin typeface="Open Sans"/>
              <a:ea typeface="Open Sans"/>
              <a:cs typeface="Open Sans"/>
              <a:sym typeface="Open Sans"/>
            </a:endParaRPr>
          </a:p>
        </p:txBody>
      </p:sp>
      <p:sp>
        <p:nvSpPr>
          <p:cNvPr id="86" name="Google Shape;86;p22"/>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87" name="Google Shape;87;p22"/>
          <p:cNvSpPr/>
          <p:nvPr/>
        </p:nvSpPr>
        <p:spPr>
          <a:xfrm>
            <a:off x="517675" y="12994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txBox="1"/>
          <p:nvPr/>
        </p:nvSpPr>
        <p:spPr>
          <a:xfrm>
            <a:off x="1231075" y="3867750"/>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2-10-2023  12:00 am to 6:00 am</a:t>
            </a:r>
            <a:endParaRPr sz="1200" b="1" dirty="0">
              <a:solidFill>
                <a:srgbClr val="4285F4"/>
              </a:solidFill>
              <a:latin typeface="Open Sans"/>
              <a:ea typeface="Open Sans"/>
              <a:cs typeface="Open Sans"/>
              <a:sym typeface="Open Sans"/>
            </a:endParaRPr>
          </a:p>
        </p:txBody>
      </p:sp>
      <p:sp>
        <p:nvSpPr>
          <p:cNvPr id="89" name="Google Shape;89;p22"/>
          <p:cNvSpPr/>
          <p:nvPr/>
        </p:nvSpPr>
        <p:spPr>
          <a:xfrm>
            <a:off x="517675" y="386775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a:off x="643388" y="3994001"/>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91" name="Google Shape;91;p22"/>
          <p:cNvSpPr/>
          <p:nvPr/>
        </p:nvSpPr>
        <p:spPr>
          <a:xfrm>
            <a:off x="610514" y="14474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43DEA6BD-20F1-09C7-8554-B6245349B718}"/>
              </a:ext>
            </a:extLst>
          </p:cNvPr>
          <p:cNvPicPr>
            <a:picLocks noChangeAspect="1"/>
          </p:cNvPicPr>
          <p:nvPr/>
        </p:nvPicPr>
        <p:blipFill>
          <a:blip r:embed="rId3"/>
          <a:stretch>
            <a:fillRect/>
          </a:stretch>
        </p:blipFill>
        <p:spPr>
          <a:xfrm>
            <a:off x="6955998" y="819947"/>
            <a:ext cx="2059981" cy="4163792"/>
          </a:xfrm>
          <a:prstGeom prst="rect">
            <a:avLst/>
          </a:prstGeom>
        </p:spPr>
      </p:pic>
      <p:pic>
        <p:nvPicPr>
          <p:cNvPr id="5" name="Picture 4">
            <a:extLst>
              <a:ext uri="{FF2B5EF4-FFF2-40B4-BE49-F238E27FC236}">
                <a16:creationId xmlns:a16="http://schemas.microsoft.com/office/drawing/2014/main" id="{DCE911A8-4F9F-AE2D-4565-6CF40488520A}"/>
              </a:ext>
            </a:extLst>
          </p:cNvPr>
          <p:cNvPicPr>
            <a:picLocks noChangeAspect="1"/>
          </p:cNvPicPr>
          <p:nvPr/>
        </p:nvPicPr>
        <p:blipFill>
          <a:blip r:embed="rId4"/>
          <a:stretch>
            <a:fillRect/>
          </a:stretch>
        </p:blipFill>
        <p:spPr>
          <a:xfrm>
            <a:off x="5247031" y="159761"/>
            <a:ext cx="2169102" cy="44459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p:nvPr/>
        </p:nvSpPr>
        <p:spPr>
          <a:xfrm>
            <a:off x="517675" y="2047300"/>
            <a:ext cx="3446100" cy="3000791"/>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algn="l">
              <a:buFont typeface="+mj-lt"/>
              <a:buAutoNum type="arabicPeriod"/>
            </a:pPr>
            <a:r>
              <a:rPr lang="en-US" sz="1200" b="1" i="0" dirty="0">
                <a:solidFill>
                  <a:srgbClr val="374151"/>
                </a:solidFill>
                <a:effectLst/>
                <a:latin typeface="Söhne"/>
              </a:rPr>
              <a:t>Limited Access</a:t>
            </a:r>
            <a:r>
              <a:rPr lang="en-US" sz="1200" b="0" i="0" dirty="0">
                <a:solidFill>
                  <a:srgbClr val="374151"/>
                </a:solidFill>
                <a:effectLst/>
                <a:latin typeface="Söhne"/>
              </a:rPr>
              <a:t>: Accessing rare and collectible books can be challenging for collectors, as these items are often scattered across various physical and online marketplaces. Finding specific books or trustworthy sellers can be a time-consuming and frustrating process.</a:t>
            </a:r>
          </a:p>
          <a:p>
            <a:pPr algn="l">
              <a:buFont typeface="+mj-lt"/>
              <a:buAutoNum type="arabicPeriod"/>
            </a:pPr>
            <a:r>
              <a:rPr lang="en-US" sz="1200" b="1" i="0" dirty="0">
                <a:solidFill>
                  <a:srgbClr val="374151"/>
                </a:solidFill>
                <a:effectLst/>
                <a:latin typeface="Söhne"/>
              </a:rPr>
              <a:t>Lack of Information</a:t>
            </a:r>
            <a:r>
              <a:rPr lang="en-US" sz="1200" b="0" i="0" dirty="0">
                <a:solidFill>
                  <a:srgbClr val="374151"/>
                </a:solidFill>
                <a:effectLst/>
                <a:latin typeface="Söhne"/>
              </a:rPr>
              <a:t>: Many collectors and enthusiasts struggle to find detailed information about the rare books they are interested in. This lack of information includes details about the book's condition, historical context, and authenticity.</a:t>
            </a:r>
          </a:p>
          <a:p>
            <a:pPr algn="l"/>
            <a:endParaRPr lang="en-US" sz="1200" b="0" i="0" dirty="0">
              <a:solidFill>
                <a:srgbClr val="374151"/>
              </a:solidFill>
              <a:effectLst/>
              <a:latin typeface="Söhne"/>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a:t>
            </a:r>
            <a:endParaRPr sz="1200" b="1" dirty="0">
              <a:solidFill>
                <a:srgbClr val="4285F4"/>
              </a:solidFill>
              <a:latin typeface="Open Sans"/>
              <a:ea typeface="Open Sans"/>
              <a:cs typeface="Open Sans"/>
              <a:sym typeface="Open Sans"/>
            </a:endParaRPr>
          </a:p>
        </p:txBody>
      </p:sp>
      <p:sp>
        <p:nvSpPr>
          <p:cNvPr id="98" name="Google Shape;98;p23"/>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99" name="Google Shape;99;p2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3"/>
          <p:cNvSpPr txBox="1"/>
          <p:nvPr/>
        </p:nvSpPr>
        <p:spPr>
          <a:xfrm>
            <a:off x="4800600" y="2047299"/>
            <a:ext cx="3274800" cy="235446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algn="l">
              <a:buFont typeface="+mj-lt"/>
              <a:buAutoNum type="arabicPeriod"/>
            </a:pPr>
            <a:r>
              <a:rPr lang="en-US" sz="1200" b="1" i="0" dirty="0">
                <a:solidFill>
                  <a:srgbClr val="374151"/>
                </a:solidFill>
                <a:effectLst/>
                <a:latin typeface="Söhne"/>
              </a:rPr>
              <a:t>Centralized Access:</a:t>
            </a:r>
            <a:r>
              <a:rPr lang="en-US" sz="1200" b="0" i="0" dirty="0">
                <a:solidFill>
                  <a:srgbClr val="374151"/>
                </a:solidFill>
                <a:effectLst/>
                <a:latin typeface="Söhne"/>
              </a:rPr>
              <a:t> To provide a centralized and easily accessible platform for collectors and enthusiasts to explore, discover, and acquire rare and collectible books from various genres and historical periods.</a:t>
            </a:r>
          </a:p>
          <a:p>
            <a:pPr algn="l">
              <a:buFont typeface="+mj-lt"/>
              <a:buAutoNum type="arabicPeriod"/>
            </a:pPr>
            <a:r>
              <a:rPr lang="en-US" sz="1200" b="1" i="0" dirty="0">
                <a:solidFill>
                  <a:srgbClr val="374151"/>
                </a:solidFill>
                <a:effectLst/>
                <a:latin typeface="Söhne"/>
              </a:rPr>
              <a:t>Detailed Information:</a:t>
            </a:r>
            <a:r>
              <a:rPr lang="en-US" sz="1200" b="0" i="0" dirty="0">
                <a:solidFill>
                  <a:srgbClr val="374151"/>
                </a:solidFill>
                <a:effectLst/>
                <a:latin typeface="Söhne"/>
              </a:rPr>
              <a:t> To offer detailed and accurate information about each book, including its condition, provenance, historical significance, and unique features. This information helps users make informed decisions about their purchases.</a:t>
            </a:r>
          </a:p>
        </p:txBody>
      </p:sp>
      <p:sp>
        <p:nvSpPr>
          <p:cNvPr id="101" name="Google Shape;101;p23"/>
          <p:cNvSpPr/>
          <p:nvPr/>
        </p:nvSpPr>
        <p:spPr>
          <a:xfrm>
            <a:off x="48006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3"/>
          <p:cNvSpPr/>
          <p:nvPr/>
        </p:nvSpPr>
        <p:spPr>
          <a:xfrm>
            <a:off x="49128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03" name="Google Shape;103;p23"/>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4"/>
          <p:cNvSpPr txBox="1"/>
          <p:nvPr/>
        </p:nvSpPr>
        <p:spPr>
          <a:xfrm>
            <a:off x="517675" y="1724674"/>
            <a:ext cx="3446100" cy="316237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Our role: </a:t>
            </a:r>
            <a:endParaRPr dirty="0">
              <a:solidFill>
                <a:srgbClr val="1967D2"/>
              </a:solidFill>
              <a:latin typeface="Open Sans SemiBold"/>
              <a:ea typeface="Open Sans SemiBold"/>
              <a:cs typeface="Open Sans SemiBold"/>
              <a:sym typeface="Open Sans SemiBold"/>
            </a:endParaRPr>
          </a:p>
          <a:p>
            <a:pPr algn="l">
              <a:buFont typeface="Arial" panose="020B0604020202020204" pitchFamily="34" charset="0"/>
              <a:buChar char="•"/>
            </a:pPr>
            <a:r>
              <a:rPr lang="en-US" sz="1200" b="0" i="0" dirty="0">
                <a:solidFill>
                  <a:srgbClr val="374151"/>
                </a:solidFill>
                <a:effectLst/>
                <a:latin typeface="Söhne"/>
              </a:rPr>
              <a:t>Visual Design: Create the visual elements of the app, including layout, typography, color schemes, and iconography.</a:t>
            </a:r>
          </a:p>
          <a:p>
            <a:pPr algn="l">
              <a:buFont typeface="Arial" panose="020B0604020202020204" pitchFamily="34" charset="0"/>
              <a:buChar char="•"/>
            </a:pPr>
            <a:r>
              <a:rPr lang="en-US" sz="1200" b="0" i="0" dirty="0">
                <a:solidFill>
                  <a:srgbClr val="374151"/>
                </a:solidFill>
                <a:effectLst/>
                <a:latin typeface="Söhne"/>
              </a:rPr>
              <a:t>Graphic Design: Design buttons, icons, images, and other graphical assets that align with the app's branding and theme.</a:t>
            </a:r>
          </a:p>
          <a:p>
            <a:pPr algn="l">
              <a:buFont typeface="Arial" panose="020B0604020202020204" pitchFamily="34" charset="0"/>
              <a:buChar char="•"/>
            </a:pPr>
            <a:r>
              <a:rPr lang="en-US" sz="1200" b="0" i="0" dirty="0">
                <a:solidFill>
                  <a:srgbClr val="374151"/>
                </a:solidFill>
                <a:effectLst/>
                <a:latin typeface="Söhne"/>
              </a:rPr>
              <a:t>Consistency: Ensure a consistent and visually appealing design throughout the app, maintaining brand guidelines.</a:t>
            </a:r>
          </a:p>
          <a:p>
            <a:pPr algn="l">
              <a:buFont typeface="Arial" panose="020B0604020202020204" pitchFamily="34" charset="0"/>
              <a:buChar char="•"/>
            </a:pPr>
            <a:r>
              <a:rPr lang="en-US" sz="1200" b="0" i="0" dirty="0">
                <a:solidFill>
                  <a:srgbClr val="374151"/>
                </a:solidFill>
                <a:effectLst/>
                <a:latin typeface="Söhne"/>
              </a:rPr>
              <a:t>Responsiveness: Design UI elements to be responsive to different screen sizes and orientations.</a:t>
            </a:r>
          </a:p>
          <a:p>
            <a:pPr algn="l">
              <a:buFont typeface="Arial" panose="020B0604020202020204" pitchFamily="34" charset="0"/>
              <a:buChar char="•"/>
            </a:pPr>
            <a:r>
              <a:rPr lang="en-US" sz="1200" b="0" i="0" dirty="0">
                <a:solidFill>
                  <a:srgbClr val="374151"/>
                </a:solidFill>
                <a:effectLst/>
                <a:latin typeface="Söhne"/>
              </a:rPr>
              <a:t>Prototyping: Create static or interactive prototypes that showcase the visual design and layout.</a:t>
            </a:r>
          </a:p>
          <a:p>
            <a:pPr marL="0" lvl="0" indent="0" algn="l" rtl="0">
              <a:lnSpc>
                <a:spcPct val="150000"/>
              </a:lnSpc>
              <a:spcBef>
                <a:spcPts val="0"/>
              </a:spcBef>
              <a:spcAft>
                <a:spcPts val="0"/>
              </a:spcAft>
              <a:buNone/>
            </a:pPr>
            <a:r>
              <a:rPr lang="en" sz="1100" dirty="0">
                <a:solidFill>
                  <a:srgbClr val="5F6368"/>
                </a:solidFill>
                <a:latin typeface="Open Sans"/>
                <a:ea typeface="Open Sans"/>
                <a:cs typeface="Open Sans"/>
                <a:sym typeface="Open Sans"/>
              </a:rPr>
              <a:t>.</a:t>
            </a:r>
            <a:endParaRPr sz="1100" b="1" dirty="0">
              <a:solidFill>
                <a:srgbClr val="4285F4"/>
              </a:solidFill>
              <a:latin typeface="Open Sans"/>
              <a:ea typeface="Open Sans"/>
              <a:cs typeface="Open Sans"/>
              <a:sym typeface="Open Sans"/>
            </a:endParaRPr>
          </a:p>
        </p:txBody>
      </p:sp>
      <p:sp>
        <p:nvSpPr>
          <p:cNvPr id="109" name="Google Shape;109;p2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10" name="Google Shape;110;p24"/>
          <p:cNvSpPr/>
          <p:nvPr/>
        </p:nvSpPr>
        <p:spPr>
          <a:xfrm>
            <a:off x="517675" y="1106812"/>
            <a:ext cx="453584"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4"/>
          <p:cNvSpPr txBox="1"/>
          <p:nvPr/>
        </p:nvSpPr>
        <p:spPr>
          <a:xfrm>
            <a:off x="4800600" y="1883748"/>
            <a:ext cx="3446100" cy="1523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and iterating on designs.</a:t>
            </a:r>
            <a:endParaRPr sz="1200" b="1" dirty="0">
              <a:solidFill>
                <a:srgbClr val="4285F4"/>
              </a:solidFill>
              <a:latin typeface="Open Sans"/>
              <a:ea typeface="Open Sans"/>
              <a:cs typeface="Open Sans"/>
              <a:sym typeface="Open Sans"/>
            </a:endParaRPr>
          </a:p>
        </p:txBody>
      </p:sp>
      <p:sp>
        <p:nvSpPr>
          <p:cNvPr id="112" name="Google Shape;112;p24"/>
          <p:cNvSpPr/>
          <p:nvPr/>
        </p:nvSpPr>
        <p:spPr>
          <a:xfrm>
            <a:off x="4858265" y="1106807"/>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4"/>
          <p:cNvSpPr/>
          <p:nvPr/>
        </p:nvSpPr>
        <p:spPr>
          <a:xfrm>
            <a:off x="645442" y="1235252"/>
            <a:ext cx="227770"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14" name="Google Shape;114;p24"/>
          <p:cNvSpPr/>
          <p:nvPr/>
        </p:nvSpPr>
        <p:spPr>
          <a:xfrm>
            <a:off x="4971952" y="1283588"/>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 name="Rectangle 1">
            <a:extLst>
              <a:ext uri="{FF2B5EF4-FFF2-40B4-BE49-F238E27FC236}">
                <a16:creationId xmlns:a16="http://schemas.microsoft.com/office/drawing/2014/main" id="{2330330D-9F18-F847-AC27-3C57D9391E90}"/>
              </a:ext>
            </a:extLst>
          </p:cNvPr>
          <p:cNvSpPr/>
          <p:nvPr/>
        </p:nvSpPr>
        <p:spPr>
          <a:xfrm>
            <a:off x="8246700" y="4473146"/>
            <a:ext cx="798446" cy="58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18"/>
        <p:cNvGrpSpPr/>
        <p:nvPr/>
      </p:nvGrpSpPr>
      <p:grpSpPr>
        <a:xfrm>
          <a:off x="0" y="0"/>
          <a:ext cx="0" cy="0"/>
          <a:chOff x="0" y="0"/>
          <a:chExt cx="0" cy="0"/>
        </a:xfrm>
      </p:grpSpPr>
      <p:sp>
        <p:nvSpPr>
          <p:cNvPr id="119" name="Google Shape;119;p25"/>
          <p:cNvSpPr txBox="1"/>
          <p:nvPr/>
        </p:nvSpPr>
        <p:spPr>
          <a:xfrm>
            <a:off x="-460025" y="188685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20" name="Google Shape;120;p25"/>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21" name="Google Shape;121;p25"/>
          <p:cNvCxnSpPr/>
          <p:nvPr/>
        </p:nvCxnSpPr>
        <p:spPr>
          <a:xfrm>
            <a:off x="3504450" y="1982525"/>
            <a:ext cx="0" cy="1192200"/>
          </a:xfrm>
          <a:prstGeom prst="straightConnector1">
            <a:avLst/>
          </a:prstGeom>
          <a:noFill/>
          <a:ln w="19050" cap="flat" cmpd="sng">
            <a:solidFill>
              <a:srgbClr val="FFFFFF"/>
            </a:solidFill>
            <a:prstDash val="solid"/>
            <a:round/>
            <a:headEnd type="none" w="med" len="med"/>
            <a:tailEnd type="none" w="med" len="med"/>
          </a:ln>
        </p:spPr>
      </p:cxnSp>
      <p:sp>
        <p:nvSpPr>
          <p:cNvPr id="2" name="Rectangle 1">
            <a:extLst>
              <a:ext uri="{FF2B5EF4-FFF2-40B4-BE49-F238E27FC236}">
                <a16:creationId xmlns:a16="http://schemas.microsoft.com/office/drawing/2014/main" id="{5D3BA772-742E-85E0-0DF9-898083B86737}"/>
              </a:ext>
            </a:extLst>
          </p:cNvPr>
          <p:cNvSpPr/>
          <p:nvPr/>
        </p:nvSpPr>
        <p:spPr>
          <a:xfrm>
            <a:off x="8246700" y="4473146"/>
            <a:ext cx="798446" cy="584886"/>
          </a:xfrm>
          <a:prstGeom prst="rect">
            <a:avLst/>
          </a:prstGeom>
          <a:solidFill>
            <a:srgbClr val="EA4335"/>
          </a:solidFill>
          <a:ln>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6"/>
          <p:cNvSpPr/>
          <p:nvPr/>
        </p:nvSpPr>
        <p:spPr>
          <a:xfrm>
            <a:off x="517675" y="1679626"/>
            <a:ext cx="7938900" cy="284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6"/>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28" name="Google Shape;128;p26"/>
          <p:cNvSpPr txBox="1"/>
          <p:nvPr/>
        </p:nvSpPr>
        <p:spPr>
          <a:xfrm>
            <a:off x="795175" y="2080800"/>
            <a:ext cx="7383900" cy="2400627"/>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We conducted interviews and created empathy maps to understand the users we’re</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designing for and their needs. A primary user group identified through research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was working adults who don’t have time to visit book stores themselves. </a:t>
            </a:r>
            <a:endParaRPr sz="1200" dirty="0">
              <a:solidFill>
                <a:srgbClr val="5F6368"/>
              </a:solidFill>
              <a:latin typeface="Open Sans"/>
              <a:ea typeface="Open Sans"/>
              <a:cs typeface="Open Sans"/>
              <a:sym typeface="Open Sans"/>
            </a:endParaRPr>
          </a:p>
          <a:p>
            <a:pPr marL="0" lvl="0" indent="0" algn="ctr" rtl="0">
              <a:lnSpc>
                <a:spcPct val="150000"/>
              </a:lnSpc>
              <a:spcBef>
                <a:spcPts val="0"/>
              </a:spcBef>
              <a:spcAft>
                <a:spcPts val="0"/>
              </a:spcAft>
              <a:buClr>
                <a:schemeClr val="dk1"/>
              </a:buClr>
              <a:buSzPts val="1100"/>
              <a:buFont typeface="Arial"/>
              <a:buNone/>
            </a:pPr>
            <a:endParaRPr sz="1200" dirty="0">
              <a:solidFill>
                <a:srgbClr val="5F6368"/>
              </a:solidFill>
              <a:latin typeface="Open Sans"/>
              <a:ea typeface="Open Sans"/>
              <a:cs typeface="Open Sans"/>
              <a:sym typeface="Open Sans"/>
            </a:endParaRPr>
          </a:p>
          <a:p>
            <a:pPr marL="0" lvl="0" indent="0" algn="ctr"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This user group confirmed initial assumptions about book breezes’ customers, but research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also revealed that time was not the only factor limiting users to visit book stores.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Other user problems included obligations, interests, or challenges that make it </a:t>
            </a:r>
            <a:br>
              <a:rPr lang="en" sz="1200" dirty="0">
                <a:solidFill>
                  <a:srgbClr val="5F6368"/>
                </a:solidFill>
                <a:latin typeface="Open Sans"/>
                <a:ea typeface="Open Sans"/>
                <a:cs typeface="Open Sans"/>
                <a:sym typeface="Open Sans"/>
              </a:rPr>
            </a:br>
            <a:r>
              <a:rPr lang="en" sz="1200" dirty="0">
                <a:solidFill>
                  <a:srgbClr val="5F6368"/>
                </a:solidFill>
                <a:latin typeface="Open Sans"/>
                <a:ea typeface="Open Sans"/>
                <a:cs typeface="Open Sans"/>
                <a:sym typeface="Open Sans"/>
              </a:rPr>
              <a:t>difficult to get search for good offline bookstores or go looking for rare books. </a:t>
            </a:r>
            <a:endParaRPr sz="1200" b="1" dirty="0">
              <a:solidFill>
                <a:srgbClr val="1967D2"/>
              </a:solidFill>
              <a:latin typeface="Open Sans"/>
              <a:ea typeface="Open Sans"/>
              <a:cs typeface="Open Sans"/>
              <a:sym typeface="Open Sans"/>
            </a:endParaRPr>
          </a:p>
        </p:txBody>
      </p:sp>
      <p:sp>
        <p:nvSpPr>
          <p:cNvPr id="129" name="Google Shape;129;p26"/>
          <p:cNvSpPr/>
          <p:nvPr/>
        </p:nvSpPr>
        <p:spPr>
          <a:xfrm>
            <a:off x="4230475" y="14498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4373201" y="15925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 name="Rectangle 1">
            <a:extLst>
              <a:ext uri="{FF2B5EF4-FFF2-40B4-BE49-F238E27FC236}">
                <a16:creationId xmlns:a16="http://schemas.microsoft.com/office/drawing/2014/main" id="{A98FF7F5-F298-4E9E-1E1F-0C2DDDC54D57}"/>
              </a:ext>
            </a:extLst>
          </p:cNvPr>
          <p:cNvSpPr/>
          <p:nvPr/>
        </p:nvSpPr>
        <p:spPr>
          <a:xfrm>
            <a:off x="8227102" y="4523326"/>
            <a:ext cx="798446" cy="58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319966" y="466145"/>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a:solidFill>
                  <a:srgbClr val="5F6368"/>
                </a:solidFill>
                <a:latin typeface="Open Sans"/>
                <a:ea typeface="Open Sans"/>
                <a:cs typeface="Open Sans"/>
                <a:sym typeface="Open Sans"/>
              </a:rPr>
              <a:t>TARA</a:t>
            </a:r>
            <a:endParaRPr sz="2400" b="1" dirty="0">
              <a:solidFill>
                <a:srgbClr val="5F6368"/>
              </a:solidFill>
              <a:latin typeface="Open Sans"/>
              <a:ea typeface="Open Sans"/>
              <a:cs typeface="Open Sans"/>
              <a:sym typeface="Open Sans"/>
            </a:endParaRPr>
          </a:p>
        </p:txBody>
      </p:sp>
      <p:sp>
        <p:nvSpPr>
          <p:cNvPr id="150" name="Google Shape;150;p28"/>
          <p:cNvSpPr txBox="1"/>
          <p:nvPr/>
        </p:nvSpPr>
        <p:spPr>
          <a:xfrm>
            <a:off x="319966" y="1056856"/>
            <a:ext cx="2451300" cy="341629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b="1" i="0" dirty="0">
                <a:solidFill>
                  <a:srgbClr val="374151"/>
                </a:solidFill>
                <a:effectLst/>
                <a:latin typeface="Söhne"/>
              </a:rPr>
              <a:t>Tara represents a valuable user persona for the Book Breeze app, highlighting the app's ability to cater to the needs of book enthusiasts and collectors, especially those with busy urban lifestyles who seek convenient access to rare and collectible books.</a:t>
            </a:r>
            <a:endParaRPr b="1" dirty="0"/>
          </a:p>
        </p:txBody>
      </p:sp>
      <p:sp>
        <p:nvSpPr>
          <p:cNvPr id="2" name="Rectangle 1">
            <a:extLst>
              <a:ext uri="{FF2B5EF4-FFF2-40B4-BE49-F238E27FC236}">
                <a16:creationId xmlns:a16="http://schemas.microsoft.com/office/drawing/2014/main" id="{BE03D450-4087-3BDA-8DC8-B22F49AEB895}"/>
              </a:ext>
            </a:extLst>
          </p:cNvPr>
          <p:cNvSpPr/>
          <p:nvPr/>
        </p:nvSpPr>
        <p:spPr>
          <a:xfrm>
            <a:off x="8246700" y="4473146"/>
            <a:ext cx="798446" cy="58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1FC3900C-192E-4598-2156-F0653592A25F}"/>
              </a:ext>
            </a:extLst>
          </p:cNvPr>
          <p:cNvPicPr>
            <a:picLocks noChangeAspect="1"/>
          </p:cNvPicPr>
          <p:nvPr/>
        </p:nvPicPr>
        <p:blipFill>
          <a:blip r:embed="rId3"/>
          <a:stretch>
            <a:fillRect/>
          </a:stretch>
        </p:blipFill>
        <p:spPr>
          <a:xfrm>
            <a:off x="3173201" y="265607"/>
            <a:ext cx="5871945" cy="42075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162"/>
        <p:cNvGrpSpPr/>
        <p:nvPr/>
      </p:nvGrpSpPr>
      <p:grpSpPr>
        <a:xfrm>
          <a:off x="0" y="0"/>
          <a:ext cx="0" cy="0"/>
          <a:chOff x="0" y="0"/>
          <a:chExt cx="0" cy="0"/>
        </a:xfrm>
      </p:grpSpPr>
      <p:sp>
        <p:nvSpPr>
          <p:cNvPr id="163" name="Google Shape;163;p30"/>
          <p:cNvSpPr txBox="1"/>
          <p:nvPr/>
        </p:nvSpPr>
        <p:spPr>
          <a:xfrm>
            <a:off x="3721275" y="1886850"/>
            <a:ext cx="6302100" cy="830966"/>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Paper wireframes</a:t>
            </a: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Low-fidelity prototype</a:t>
            </a:r>
            <a:endParaRPr dirty="0">
              <a:solidFill>
                <a:srgbClr val="FFFFFF"/>
              </a:solidFill>
              <a:latin typeface="Open Sans"/>
              <a:ea typeface="Open Sans"/>
              <a:cs typeface="Open Sans"/>
              <a:sym typeface="Open Sans"/>
            </a:endParaRPr>
          </a:p>
        </p:txBody>
      </p:sp>
      <p:sp>
        <p:nvSpPr>
          <p:cNvPr id="164" name="Google Shape;164;p30"/>
          <p:cNvSpPr txBox="1"/>
          <p:nvPr/>
        </p:nvSpPr>
        <p:spPr>
          <a:xfrm>
            <a:off x="-468875" y="188685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165" name="Google Shape;165;p30"/>
          <p:cNvCxnSpPr/>
          <p:nvPr/>
        </p:nvCxnSpPr>
        <p:spPr>
          <a:xfrm>
            <a:off x="3504450" y="2038000"/>
            <a:ext cx="0" cy="1164600"/>
          </a:xfrm>
          <a:prstGeom prst="straightConnector1">
            <a:avLst/>
          </a:prstGeom>
          <a:noFill/>
          <a:ln w="19050" cap="flat" cmpd="sng">
            <a:solidFill>
              <a:srgbClr val="FFFFFF"/>
            </a:solidFill>
            <a:prstDash val="solid"/>
            <a:round/>
            <a:headEnd type="none" w="med" len="med"/>
            <a:tailEnd type="none" w="med" len="med"/>
          </a:ln>
        </p:spPr>
      </p:cxnSp>
      <p:sp>
        <p:nvSpPr>
          <p:cNvPr id="2" name="Rectangle 1">
            <a:extLst>
              <a:ext uri="{FF2B5EF4-FFF2-40B4-BE49-F238E27FC236}">
                <a16:creationId xmlns:a16="http://schemas.microsoft.com/office/drawing/2014/main" id="{55F5A2AD-1FDD-6475-49BF-9DC8B72196DF}"/>
              </a:ext>
            </a:extLst>
          </p:cNvPr>
          <p:cNvSpPr/>
          <p:nvPr/>
        </p:nvSpPr>
        <p:spPr>
          <a:xfrm>
            <a:off x="8189035" y="4481384"/>
            <a:ext cx="798446" cy="584886"/>
          </a:xfrm>
          <a:prstGeom prst="rect">
            <a:avLst/>
          </a:prstGeom>
          <a:solidFill>
            <a:srgbClr val="F29900"/>
          </a:solidFill>
          <a:ln>
            <a:solidFill>
              <a:srgbClr val="F2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p:nvPr/>
        </p:nvSpPr>
        <p:spPr>
          <a:xfrm>
            <a:off x="517675" y="4481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171" name="Google Shape;171;p31"/>
          <p:cNvSpPr txBox="1"/>
          <p:nvPr/>
        </p:nvSpPr>
        <p:spPr>
          <a:xfrm>
            <a:off x="517675" y="1163846"/>
            <a:ext cx="2600700" cy="3309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Taking the time to draft iterations of each screen of the app on paper ensured that the elements that made it to digital wireframes would be well-suited to address user pain points. For the home screen, I prioritized a </a:t>
            </a:r>
            <a:r>
              <a:rPr lang="en" b="1" dirty="0">
                <a:solidFill>
                  <a:srgbClr val="5F6368"/>
                </a:solidFill>
                <a:latin typeface="Open Sans"/>
                <a:ea typeface="Open Sans"/>
                <a:cs typeface="Open Sans"/>
                <a:sym typeface="Open Sans"/>
              </a:rPr>
              <a:t>quick and easy ordering process</a:t>
            </a:r>
            <a:r>
              <a:rPr lang="en" dirty="0">
                <a:solidFill>
                  <a:srgbClr val="5F6368"/>
                </a:solidFill>
                <a:latin typeface="Open Sans"/>
                <a:ea typeface="Open Sans"/>
                <a:cs typeface="Open Sans"/>
                <a:sym typeface="Open Sans"/>
              </a:rPr>
              <a:t> to help users save time. </a:t>
            </a:r>
            <a:endParaRPr dirty="0"/>
          </a:p>
        </p:txBody>
      </p:sp>
      <p:sp>
        <p:nvSpPr>
          <p:cNvPr id="2" name="Rectangle 1">
            <a:extLst>
              <a:ext uri="{FF2B5EF4-FFF2-40B4-BE49-F238E27FC236}">
                <a16:creationId xmlns:a16="http://schemas.microsoft.com/office/drawing/2014/main" id="{6EFB2847-977B-F7AD-4800-9D50274D0C54}"/>
              </a:ext>
            </a:extLst>
          </p:cNvPr>
          <p:cNvSpPr/>
          <p:nvPr/>
        </p:nvSpPr>
        <p:spPr>
          <a:xfrm>
            <a:off x="8246700" y="4473146"/>
            <a:ext cx="798446" cy="58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 name="Picture 3">
            <a:extLst>
              <a:ext uri="{FF2B5EF4-FFF2-40B4-BE49-F238E27FC236}">
                <a16:creationId xmlns:a16="http://schemas.microsoft.com/office/drawing/2014/main" id="{EC2D22EB-07BD-1A47-3C79-5E7AAA28B8FA}"/>
              </a:ext>
            </a:extLst>
          </p:cNvPr>
          <p:cNvPicPr>
            <a:picLocks noChangeAspect="1"/>
          </p:cNvPicPr>
          <p:nvPr/>
        </p:nvPicPr>
        <p:blipFill>
          <a:blip r:embed="rId3"/>
          <a:stretch>
            <a:fillRect/>
          </a:stretch>
        </p:blipFill>
        <p:spPr>
          <a:xfrm>
            <a:off x="4572001" y="255373"/>
            <a:ext cx="3674700" cy="463790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715</Words>
  <Application>Microsoft Office PowerPoint</Application>
  <PresentationFormat>On-screen Show (16:9)</PresentationFormat>
  <Paragraphs>64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Open Sans SemiBold</vt:lpstr>
      <vt:lpstr>Arial</vt:lpstr>
      <vt:lpstr>Calibri</vt:lpstr>
      <vt:lpstr>Söhne</vt:lpstr>
      <vt:lpstr>Open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AYUSHI SINGH - 60009220202</cp:lastModifiedBy>
  <cp:revision>3</cp:revision>
  <dcterms:modified xsi:type="dcterms:W3CDTF">2023-10-02T00:16:43Z</dcterms:modified>
</cp:coreProperties>
</file>