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1ac30a838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1ac30a838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1ac30a838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1ac30a838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1ac30a838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1ac30a838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1ac30a838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1ac30a838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1ac30a838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1ac30a838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1ac30a838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61ac30a838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1ac30a838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1ac30a838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1e6f2c9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61e6f2c9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1ac30a838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61ac30a838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1ac30a838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61ac30a838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1ac30a838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1ac30a838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1ac30a838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1ac30a838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1ac30a838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61ac30a838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1ac30a838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61ac30a838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1ac30a838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1ac30a838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8046638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8046638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1ac30a838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1ac30a838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1ac30a83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1ac30a83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1ac30a838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1ac30a838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1ac30a838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1ac30a838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1ac30a838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1ac30a838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Eviction Data in LV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SeongJae Nam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For 2021</a:t>
            </a:r>
            <a:endParaRPr b="1"/>
          </a:p>
        </p:txBody>
      </p:sp>
      <p:sp>
        <p:nvSpPr>
          <p:cNvPr id="204" name="Google Shape;204;p22"/>
          <p:cNvSpPr/>
          <p:nvPr/>
        </p:nvSpPr>
        <p:spPr>
          <a:xfrm>
            <a:off x="3205575" y="2564475"/>
            <a:ext cx="986100" cy="54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1476301" cy="31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800" y="1307850"/>
            <a:ext cx="3935602" cy="31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ko" sz="176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2.  Are certain landlords filing a disproportionate number of eviction cases?</a:t>
            </a:r>
            <a:endParaRPr b="1"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1297500" y="1229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6090" lvl="0" marL="457200" rtl="0" algn="l">
              <a:spcBef>
                <a:spcPts val="0"/>
              </a:spcBef>
              <a:spcAft>
                <a:spcPts val="0"/>
              </a:spcAft>
              <a:buSzPts val="1535"/>
              <a:buChar char="-"/>
            </a:pPr>
            <a:r>
              <a:rPr b="1" lang="ko" sz="1535" u="sng"/>
              <a:t>Stout Management</a:t>
            </a:r>
            <a:r>
              <a:rPr lang="ko" sz="1535"/>
              <a:t> and </a:t>
            </a:r>
            <a:r>
              <a:rPr b="1" lang="ko" sz="1535" u="sng"/>
              <a:t>Stout Management Company</a:t>
            </a:r>
            <a:r>
              <a:rPr b="1" lang="ko" sz="1535"/>
              <a:t> </a:t>
            </a:r>
            <a:r>
              <a:rPr lang="ko" sz="1535"/>
              <a:t>are filing a disproportionate number of eviction case</a:t>
            </a:r>
            <a:endParaRPr sz="15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35"/>
              <a:t>                </a:t>
            </a:r>
            <a:r>
              <a:rPr b="1" lang="ko" sz="1535"/>
              <a:t>But I think they are company not individual landlord. </a:t>
            </a:r>
            <a:endParaRPr b="1" sz="1535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For Resolution Type, </a:t>
            </a:r>
            <a:r>
              <a:rPr b="1" lang="ko" sz="1600" u="sng"/>
              <a:t>Summary Judgment</a:t>
            </a:r>
            <a:r>
              <a:rPr lang="ko" sz="1600"/>
              <a:t> is the most common case, but others are very rare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Majority of Zip Code are </a:t>
            </a:r>
            <a:r>
              <a:rPr b="1" lang="ko" sz="1600" u="sng"/>
              <a:t>89XXX</a:t>
            </a:r>
            <a:r>
              <a:rPr lang="ko" sz="1600"/>
              <a:t>, so region where Las Vegas, Nevada is common </a:t>
            </a:r>
            <a:endParaRPr sz="1600"/>
          </a:p>
        </p:txBody>
      </p:sp>
      <p:sp>
        <p:nvSpPr>
          <p:cNvPr id="213" name="Google Shape;213;p23"/>
          <p:cNvSpPr/>
          <p:nvPr/>
        </p:nvSpPr>
        <p:spPr>
          <a:xfrm>
            <a:off x="1404975" y="1903225"/>
            <a:ext cx="498300" cy="35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176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2.  Are certain landlords filing a disproportionate number of eviction cases?</a:t>
            </a:r>
            <a:endParaRPr b="1" sz="176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297500" y="1247100"/>
            <a:ext cx="7212000" cy="32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                                          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                                                                           1.  I am going to see about </a:t>
            </a:r>
            <a:r>
              <a:rPr b="1" lang="ko"/>
              <a:t>Stout Management &amp; Stout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                                                                                         Management Company.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                                                                                         </a:t>
            </a: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53475"/>
            <a:ext cx="2579050" cy="30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About Stout Management in 2017</a:t>
            </a:r>
            <a:endParaRPr b="1"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Eviction </a:t>
            </a:r>
            <a:r>
              <a:rPr lang="ko"/>
              <a:t>filing</a:t>
            </a:r>
            <a:r>
              <a:rPr lang="ko"/>
              <a:t> type has only one type which is Summary Eviction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In Resolution Type, Summary Judgment is majority</a:t>
            </a:r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718738"/>
            <a:ext cx="266700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/>
          <p:nvPr/>
        </p:nvSpPr>
        <p:spPr>
          <a:xfrm>
            <a:off x="4078950" y="3185197"/>
            <a:ext cx="534900" cy="4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9" name="Google Shape;229;p25"/>
          <p:cNvPicPr preferRelativeResize="0"/>
          <p:nvPr/>
        </p:nvPicPr>
        <p:blipFill rotWithShape="1">
          <a:blip r:embed="rId4">
            <a:alphaModFix/>
          </a:blip>
          <a:srcRect b="0" l="2710" r="-2710" t="0"/>
          <a:stretch/>
        </p:blipFill>
        <p:spPr>
          <a:xfrm>
            <a:off x="4779025" y="1714946"/>
            <a:ext cx="4060751" cy="325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About Stout Management in 2017</a:t>
            </a:r>
            <a:endParaRPr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In Zip Code, 89103, 89121, 89119 are majority</a:t>
            </a:r>
            <a:endParaRPr/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2119863"/>
            <a:ext cx="15525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/>
          <p:nvPr/>
        </p:nvSpPr>
        <p:spPr>
          <a:xfrm>
            <a:off x="3415050" y="2633297"/>
            <a:ext cx="534900" cy="4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925" y="1657550"/>
            <a:ext cx="354891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About Stout Management Company in 2017</a:t>
            </a:r>
            <a:endParaRPr/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Eviction filing type has only one type which is Summary Eviction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In Resolution Type, Summary Judgment is majority</a:t>
            </a:r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7" y="2418072"/>
            <a:ext cx="1821327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/>
          <p:nvPr/>
        </p:nvSpPr>
        <p:spPr>
          <a:xfrm>
            <a:off x="3576300" y="2659872"/>
            <a:ext cx="534900" cy="4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650" y="1753825"/>
            <a:ext cx="3649676" cy="29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About Stout Management Company in 2017</a:t>
            </a:r>
            <a:endParaRPr/>
          </a:p>
        </p:txBody>
      </p:sp>
      <p:sp>
        <p:nvSpPr>
          <p:cNvPr id="253" name="Google Shape;253;p28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In Zip Code, 89169, 89108, 89102 are majority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251825"/>
            <a:ext cx="133350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/>
          <p:nvPr/>
        </p:nvSpPr>
        <p:spPr>
          <a:xfrm>
            <a:off x="3167325" y="2789047"/>
            <a:ext cx="534900" cy="4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6" name="Google Shape;2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475" y="1502146"/>
            <a:ext cx="3796375" cy="31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9900"/>
                </a:solidFill>
              </a:rPr>
              <a:t>++ Problem of this data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62" name="Google Shape;262;p29"/>
          <p:cNvSpPr txBox="1"/>
          <p:nvPr>
            <p:ph idx="1" type="body"/>
          </p:nvPr>
        </p:nvSpPr>
        <p:spPr>
          <a:xfrm>
            <a:off x="1297500" y="10720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When the address is same but </a:t>
            </a:r>
            <a:r>
              <a:rPr lang="ko"/>
              <a:t>notation is different, they are processed as separated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There are some data which tenant’s City is not Las Vegas for example Texas, LA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Data is not clean - Las Vegas, LAS VEGAS, Las veas something like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               -&gt; This problem is very serious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                           </a:t>
            </a:r>
            <a:r>
              <a:rPr b="1" lang="ko" sz="1600"/>
              <a:t>We have to clean this data!</a:t>
            </a:r>
            <a:endParaRPr b="1" sz="1600"/>
          </a:p>
        </p:txBody>
      </p:sp>
      <p:sp>
        <p:nvSpPr>
          <p:cNvPr id="263" name="Google Shape;263;p29"/>
          <p:cNvSpPr/>
          <p:nvPr/>
        </p:nvSpPr>
        <p:spPr>
          <a:xfrm>
            <a:off x="1703225" y="3444372"/>
            <a:ext cx="534900" cy="4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1660">
                <a:solidFill>
                  <a:srgbClr val="FF9900"/>
                </a:solidFill>
              </a:rPr>
              <a:t>3. Are individual tenants evicted multiple times yearly and over time?</a:t>
            </a:r>
            <a:endParaRPr b="1" sz="1660">
              <a:solidFill>
                <a:srgbClr val="FF9900"/>
              </a:solidFill>
            </a:endParaRPr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1297500" y="1050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I can say evictions are evenly distributed across individuals! ( I checked 20 people, and they are almost same )</a:t>
            </a:r>
            <a:endParaRPr/>
          </a:p>
        </p:txBody>
      </p:sp>
      <p:pic>
        <p:nvPicPr>
          <p:cNvPr id="270" name="Google Shape;2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296" y="1625650"/>
            <a:ext cx="4609576" cy="31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1860"/>
              <a:t>4. Find some information not company but individual</a:t>
            </a:r>
            <a:endParaRPr b="1" sz="1860"/>
          </a:p>
        </p:txBody>
      </p:sp>
      <p:sp>
        <p:nvSpPr>
          <p:cNvPr id="276" name="Google Shape;276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I tried to find individual not company among Landlord, but the highest ranking of individual is 164, and next one is 174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  </a:t>
            </a:r>
            <a:r>
              <a:rPr lang="ko" u="sng"/>
              <a:t> Is it important? I think it is not good information because most of data is about company</a:t>
            </a:r>
            <a:endParaRPr u="sng"/>
          </a:p>
        </p:txBody>
      </p:sp>
      <p:sp>
        <p:nvSpPr>
          <p:cNvPr id="277" name="Google Shape;277;p31"/>
          <p:cNvSpPr/>
          <p:nvPr/>
        </p:nvSpPr>
        <p:spPr>
          <a:xfrm>
            <a:off x="1666550" y="2214749"/>
            <a:ext cx="220500" cy="26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649" y="2483850"/>
            <a:ext cx="1696183" cy="24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Introduction of data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Using Las Vegas Eviction Data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Meaning of Eviction</a:t>
            </a:r>
            <a:r>
              <a:rPr b="1" lang="ko" sz="1400"/>
              <a:t> -&gt; The action of expelling someone, especially a </a:t>
            </a:r>
            <a:r>
              <a:rPr b="1" lang="ko" sz="1400"/>
              <a:t>tenant, from a property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Features in data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138" y="3647313"/>
            <a:ext cx="4544325" cy="2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2150" y="3886500"/>
            <a:ext cx="3125220" cy="2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1760">
                <a:solidFill>
                  <a:srgbClr val="FF9900"/>
                </a:solidFill>
              </a:rPr>
              <a:t>5. Distinguish by shading or circle, check mark according to the frequency of </a:t>
            </a:r>
            <a:r>
              <a:rPr b="1" lang="ko" sz="1760">
                <a:solidFill>
                  <a:srgbClr val="FF9900"/>
                </a:solidFill>
              </a:rPr>
              <a:t>occurrence</a:t>
            </a:r>
            <a:r>
              <a:rPr b="1" lang="ko" sz="1760">
                <a:solidFill>
                  <a:srgbClr val="FF9900"/>
                </a:solidFill>
              </a:rPr>
              <a:t> per Zip Code</a:t>
            </a:r>
            <a:endParaRPr b="1" sz="1760">
              <a:solidFill>
                <a:srgbClr val="FF9900"/>
              </a:solidFill>
            </a:endParaRPr>
          </a:p>
        </p:txBody>
      </p:sp>
      <p:sp>
        <p:nvSpPr>
          <p:cNvPr id="284" name="Google Shape;284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At first, I tried to download image of Las Vegas Zip code map.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But it is hard to treat image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       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                     I decided to bring in map data using Folium ( Panda library)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                     And merge map data and Zip Code data ( I create by my self 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050" y="1096575"/>
            <a:ext cx="2059200" cy="19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2"/>
          <p:cNvSpPr/>
          <p:nvPr/>
        </p:nvSpPr>
        <p:spPr>
          <a:xfrm>
            <a:off x="1382425" y="3070522"/>
            <a:ext cx="534900" cy="4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48475"/>
            <a:ext cx="4683824" cy="26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1324" y="1974927"/>
            <a:ext cx="2355075" cy="844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Future work</a:t>
            </a:r>
            <a:endParaRPr b="1"/>
          </a:p>
        </p:txBody>
      </p:sp>
      <p:sp>
        <p:nvSpPr>
          <p:cNvPr id="298" name="Google Shape;298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Matching Landlord and tenant which have same case number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Check certain Landlord and tenant do eviction year by year ( What information I can      find? 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Data cleaning ( It is </a:t>
            </a:r>
            <a:r>
              <a:rPr lang="ko"/>
              <a:t>really hard to do )</a:t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>
            <a:off x="1570675" y="2047475"/>
            <a:ext cx="411300" cy="1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First Task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b="1" lang="ko" sz="1360">
                <a:latin typeface="Montserrat"/>
                <a:ea typeface="Montserrat"/>
                <a:cs typeface="Montserrat"/>
                <a:sym typeface="Montserrat"/>
              </a:rPr>
              <a:t>Which geographical areas (e.g. zip codes or census tracts) see the highest eviction density each year and over time</a:t>
            </a:r>
            <a:r>
              <a:rPr b="1" lang="ko" sz="126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sz="12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60"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Montserrat"/>
              <a:buAutoNum type="arabicPeriod"/>
            </a:pPr>
            <a:r>
              <a:rPr b="1" lang="ko" sz="1360">
                <a:latin typeface="Montserrat"/>
                <a:ea typeface="Montserrat"/>
                <a:cs typeface="Montserrat"/>
                <a:sym typeface="Montserrat"/>
              </a:rPr>
              <a:t>Are certain landlords filing a disproportionate number of eviction cases?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-3149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Font typeface="Montserrat"/>
              <a:buAutoNum type="arabicPeriod"/>
            </a:pPr>
            <a:r>
              <a:rPr b="1" lang="ko" sz="1360">
                <a:latin typeface="Montserrat"/>
                <a:ea typeface="Montserrat"/>
                <a:cs typeface="Montserrat"/>
                <a:sym typeface="Montserrat"/>
              </a:rPr>
              <a:t>Are individual tenants evicted multiple times yearly?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01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60"/>
              <a:buFont typeface="Lato"/>
              <a:buAutoNum type="arabicPeriod"/>
            </a:pPr>
            <a:r>
              <a:rPr b="1" lang="ko" sz="166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Which geographical areas (e.g. zip codes or census tracts) see the highest eviction density each year and over time?</a:t>
            </a:r>
            <a:endParaRPr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Zip code of 89119 see the highest eviction density both each year and over time.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             </a:t>
            </a:r>
            <a:r>
              <a:rPr b="1" lang="ko" sz="1500"/>
              <a:t>But as you can see in the pie chart on next page, </a:t>
            </a:r>
            <a:r>
              <a:rPr b="1" lang="ko" sz="1500"/>
              <a:t>other zip code is almost same with 89119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89119, 89121 , 89169, 89115</a:t>
            </a:r>
            <a:r>
              <a:rPr lang="ko" sz="1500"/>
              <a:t> are the most common zip code every year.</a:t>
            </a:r>
            <a:endParaRPr sz="1500"/>
          </a:p>
        </p:txBody>
      </p:sp>
      <p:sp>
        <p:nvSpPr>
          <p:cNvPr id="156" name="Google Shape;156;p16"/>
          <p:cNvSpPr/>
          <p:nvPr/>
        </p:nvSpPr>
        <p:spPr>
          <a:xfrm>
            <a:off x="1344700" y="2036950"/>
            <a:ext cx="417000" cy="29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01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60"/>
              <a:buFont typeface="Lato"/>
              <a:buAutoNum type="arabicPeriod"/>
            </a:pPr>
            <a:r>
              <a:rPr b="1" lang="ko" sz="166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Which geographical areas (e.g. zip codes or census tracts) see the highest eviction density each year and over time?</a:t>
            </a:r>
            <a:endParaRPr b="1" sz="166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6158"/>
            <a:ext cx="1310675" cy="25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450" y="1116150"/>
            <a:ext cx="1243973" cy="25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2700" y="1116150"/>
            <a:ext cx="1120126" cy="25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4100" y="1133025"/>
            <a:ext cx="1120125" cy="25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5500" y="1133025"/>
            <a:ext cx="1179561" cy="25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For 2017</a:t>
            </a:r>
            <a:endParaRPr b="1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000" y="1307850"/>
            <a:ext cx="3640804" cy="31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307850"/>
            <a:ext cx="1618889" cy="31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/>
          <p:nvPr/>
        </p:nvSpPr>
        <p:spPr>
          <a:xfrm>
            <a:off x="3205575" y="2564475"/>
            <a:ext cx="986100" cy="54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For 2018</a:t>
            </a:r>
            <a:endParaRPr b="1"/>
          </a:p>
        </p:txBody>
      </p:sp>
      <p:sp>
        <p:nvSpPr>
          <p:cNvPr id="180" name="Google Shape;180;p19"/>
          <p:cNvSpPr/>
          <p:nvPr/>
        </p:nvSpPr>
        <p:spPr>
          <a:xfrm>
            <a:off x="3205575" y="2564475"/>
            <a:ext cx="986100" cy="54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1536479" cy="31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150" y="1307850"/>
            <a:ext cx="3910251" cy="317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For 2019</a:t>
            </a:r>
            <a:endParaRPr b="1"/>
          </a:p>
        </p:txBody>
      </p:sp>
      <p:sp>
        <p:nvSpPr>
          <p:cNvPr id="188" name="Google Shape;188;p20"/>
          <p:cNvSpPr/>
          <p:nvPr/>
        </p:nvSpPr>
        <p:spPr>
          <a:xfrm>
            <a:off x="3205575" y="2564475"/>
            <a:ext cx="986100" cy="54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1383506" cy="31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07850"/>
            <a:ext cx="3774169" cy="31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For 2020</a:t>
            </a:r>
            <a:endParaRPr b="1"/>
          </a:p>
        </p:txBody>
      </p:sp>
      <p:sp>
        <p:nvSpPr>
          <p:cNvPr id="196" name="Google Shape;196;p21"/>
          <p:cNvSpPr/>
          <p:nvPr/>
        </p:nvSpPr>
        <p:spPr>
          <a:xfrm>
            <a:off x="3205575" y="2564475"/>
            <a:ext cx="986100" cy="54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1401960" cy="317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600" y="1307850"/>
            <a:ext cx="3828810" cy="31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