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7" r:id="rId11"/>
    <p:sldId id="265" r:id="rId12"/>
    <p:sldId id="266" r:id="rId13"/>
    <p:sldId id="268" r:id="rId14"/>
    <p:sldId id="269" r:id="rId15"/>
    <p:sldId id="270" r:id="rId16"/>
  </p:sldIdLst>
  <p:sldSz cx="12241213" cy="6840538"/>
  <p:notesSz cx="6858000" cy="9144000"/>
  <p:defaultTextStyle>
    <a:defPPr>
      <a:defRPr lang="zh-CN"/>
    </a:defPPr>
    <a:lvl1pPr marL="0" algn="l" defTabSz="1221181" rtl="0" eaLnBrk="1" latinLnBrk="0" hangingPunct="1">
      <a:defRPr sz="2400" kern="1200">
        <a:solidFill>
          <a:schemeClr val="tx1"/>
        </a:solidFill>
        <a:latin typeface="+mn-lt"/>
        <a:ea typeface="+mn-ea"/>
        <a:cs typeface="+mn-cs"/>
      </a:defRPr>
    </a:lvl1pPr>
    <a:lvl2pPr marL="610591" algn="l" defTabSz="1221181" rtl="0" eaLnBrk="1" latinLnBrk="0" hangingPunct="1">
      <a:defRPr sz="2400" kern="1200">
        <a:solidFill>
          <a:schemeClr val="tx1"/>
        </a:solidFill>
        <a:latin typeface="+mn-lt"/>
        <a:ea typeface="+mn-ea"/>
        <a:cs typeface="+mn-cs"/>
      </a:defRPr>
    </a:lvl2pPr>
    <a:lvl3pPr marL="1221181" algn="l" defTabSz="1221181" rtl="0" eaLnBrk="1" latinLnBrk="0" hangingPunct="1">
      <a:defRPr sz="2400" kern="1200">
        <a:solidFill>
          <a:schemeClr val="tx1"/>
        </a:solidFill>
        <a:latin typeface="+mn-lt"/>
        <a:ea typeface="+mn-ea"/>
        <a:cs typeface="+mn-cs"/>
      </a:defRPr>
    </a:lvl3pPr>
    <a:lvl4pPr marL="1831772" algn="l" defTabSz="1221181" rtl="0" eaLnBrk="1" latinLnBrk="0" hangingPunct="1">
      <a:defRPr sz="2400" kern="1200">
        <a:solidFill>
          <a:schemeClr val="tx1"/>
        </a:solidFill>
        <a:latin typeface="+mn-lt"/>
        <a:ea typeface="+mn-ea"/>
        <a:cs typeface="+mn-cs"/>
      </a:defRPr>
    </a:lvl4pPr>
    <a:lvl5pPr marL="2442362" algn="l" defTabSz="1221181" rtl="0" eaLnBrk="1" latinLnBrk="0" hangingPunct="1">
      <a:defRPr sz="2400" kern="1200">
        <a:solidFill>
          <a:schemeClr val="tx1"/>
        </a:solidFill>
        <a:latin typeface="+mn-lt"/>
        <a:ea typeface="+mn-ea"/>
        <a:cs typeface="+mn-cs"/>
      </a:defRPr>
    </a:lvl5pPr>
    <a:lvl6pPr marL="3052953" algn="l" defTabSz="1221181" rtl="0" eaLnBrk="1" latinLnBrk="0" hangingPunct="1">
      <a:defRPr sz="2400" kern="1200">
        <a:solidFill>
          <a:schemeClr val="tx1"/>
        </a:solidFill>
        <a:latin typeface="+mn-lt"/>
        <a:ea typeface="+mn-ea"/>
        <a:cs typeface="+mn-cs"/>
      </a:defRPr>
    </a:lvl6pPr>
    <a:lvl7pPr marL="3663544" algn="l" defTabSz="1221181" rtl="0" eaLnBrk="1" latinLnBrk="0" hangingPunct="1">
      <a:defRPr sz="2400" kern="1200">
        <a:solidFill>
          <a:schemeClr val="tx1"/>
        </a:solidFill>
        <a:latin typeface="+mn-lt"/>
        <a:ea typeface="+mn-ea"/>
        <a:cs typeface="+mn-cs"/>
      </a:defRPr>
    </a:lvl7pPr>
    <a:lvl8pPr marL="4274134" algn="l" defTabSz="1221181" rtl="0" eaLnBrk="1" latinLnBrk="0" hangingPunct="1">
      <a:defRPr sz="2400" kern="1200">
        <a:solidFill>
          <a:schemeClr val="tx1"/>
        </a:solidFill>
        <a:latin typeface="+mn-lt"/>
        <a:ea typeface="+mn-ea"/>
        <a:cs typeface="+mn-cs"/>
      </a:defRPr>
    </a:lvl8pPr>
    <a:lvl9pPr marL="4884725" algn="l" defTabSz="1221181"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A1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18" y="114"/>
      </p:cViewPr>
      <p:guideLst>
        <p:guide orient="horz" pos="2155"/>
        <p:guide pos="3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8091" y="2125004"/>
            <a:ext cx="10405031" cy="1466282"/>
          </a:xfrm>
        </p:spPr>
        <p:txBody>
          <a:bodyPr/>
          <a:lstStyle/>
          <a:p>
            <a:r>
              <a:rPr lang="zh-CN" altLang="en-US"/>
              <a:t>单击此处编辑母版标题样式</a:t>
            </a:r>
          </a:p>
        </p:txBody>
      </p:sp>
      <p:sp>
        <p:nvSpPr>
          <p:cNvPr id="3" name="副标题 2"/>
          <p:cNvSpPr>
            <a:spLocks noGrp="1"/>
          </p:cNvSpPr>
          <p:nvPr>
            <p:ph type="subTitle" idx="1"/>
          </p:nvPr>
        </p:nvSpPr>
        <p:spPr>
          <a:xfrm>
            <a:off x="1836182" y="3876305"/>
            <a:ext cx="8568849" cy="1748137"/>
          </a:xfrm>
        </p:spPr>
        <p:txBody>
          <a:bodyPr/>
          <a:lstStyle>
            <a:lvl1pPr marL="0" indent="0" algn="ctr">
              <a:buNone/>
              <a:defRPr>
                <a:solidFill>
                  <a:schemeClr val="tx1">
                    <a:tint val="75000"/>
                  </a:schemeClr>
                </a:solidFill>
              </a:defRPr>
            </a:lvl1pPr>
            <a:lvl2pPr marL="610591" indent="0" algn="ctr">
              <a:buNone/>
              <a:defRPr>
                <a:solidFill>
                  <a:schemeClr val="tx1">
                    <a:tint val="75000"/>
                  </a:schemeClr>
                </a:solidFill>
              </a:defRPr>
            </a:lvl2pPr>
            <a:lvl3pPr marL="1221181" indent="0" algn="ctr">
              <a:buNone/>
              <a:defRPr>
                <a:solidFill>
                  <a:schemeClr val="tx1">
                    <a:tint val="75000"/>
                  </a:schemeClr>
                </a:solidFill>
              </a:defRPr>
            </a:lvl3pPr>
            <a:lvl4pPr marL="1831772" indent="0" algn="ctr">
              <a:buNone/>
              <a:defRPr>
                <a:solidFill>
                  <a:schemeClr val="tx1">
                    <a:tint val="75000"/>
                  </a:schemeClr>
                </a:solidFill>
              </a:defRPr>
            </a:lvl4pPr>
            <a:lvl5pPr marL="2442362" indent="0" algn="ctr">
              <a:buNone/>
              <a:defRPr>
                <a:solidFill>
                  <a:schemeClr val="tx1">
                    <a:tint val="75000"/>
                  </a:schemeClr>
                </a:solidFill>
              </a:defRPr>
            </a:lvl5pPr>
            <a:lvl6pPr marL="3052953" indent="0" algn="ctr">
              <a:buNone/>
              <a:defRPr>
                <a:solidFill>
                  <a:schemeClr val="tx1">
                    <a:tint val="75000"/>
                  </a:schemeClr>
                </a:solidFill>
              </a:defRPr>
            </a:lvl6pPr>
            <a:lvl7pPr marL="3663544" indent="0" algn="ctr">
              <a:buNone/>
              <a:defRPr>
                <a:solidFill>
                  <a:schemeClr val="tx1">
                    <a:tint val="75000"/>
                  </a:schemeClr>
                </a:solidFill>
              </a:defRPr>
            </a:lvl7pPr>
            <a:lvl8pPr marL="4274134" indent="0" algn="ctr">
              <a:buNone/>
              <a:defRPr>
                <a:solidFill>
                  <a:schemeClr val="tx1">
                    <a:tint val="75000"/>
                  </a:schemeClr>
                </a:solidFill>
              </a:defRPr>
            </a:lvl8pPr>
            <a:lvl9pPr marL="488472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217487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368559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4879" y="273941"/>
            <a:ext cx="2754273" cy="583662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12060" y="273941"/>
            <a:ext cx="8058799" cy="58366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3032788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偶数页">
    <p:spTree>
      <p:nvGrpSpPr>
        <p:cNvPr id="1" name=""/>
        <p:cNvGrpSpPr/>
        <p:nvPr/>
      </p:nvGrpSpPr>
      <p:grpSpPr>
        <a:xfrm>
          <a:off x="0" y="0"/>
          <a:ext cx="0" cy="0"/>
          <a:chOff x="0" y="0"/>
          <a:chExt cx="0" cy="0"/>
        </a:xfrm>
      </p:grpSpPr>
      <p:sp>
        <p:nvSpPr>
          <p:cNvPr id="2" name="标题 1"/>
          <p:cNvSpPr>
            <a:spLocks noGrp="1"/>
          </p:cNvSpPr>
          <p:nvPr>
            <p:ph type="title"/>
          </p:nvPr>
        </p:nvSpPr>
        <p:spPr>
          <a:xfrm>
            <a:off x="426141" y="273939"/>
            <a:ext cx="11388930" cy="1140090"/>
          </a:xfrm>
          <a:prstGeom prst="roundRect">
            <a:avLst/>
          </a:prstGeom>
          <a:solidFill>
            <a:srgbClr val="00B050"/>
          </a:solidFill>
        </p:spPr>
        <p:txBody>
          <a:bodyPr>
            <a:normAutofit/>
          </a:bodyPr>
          <a:lstStyle>
            <a:lvl1pPr algn="l">
              <a:defRPr sz="4800" b="0">
                <a:solidFill>
                  <a:schemeClr val="bg1"/>
                </a:solidFill>
                <a:latin typeface="+mj-ea"/>
                <a:ea typeface="+mj-ea"/>
              </a:defRPr>
            </a:lvl1pPr>
          </a:lstStyle>
          <a:p>
            <a:r>
              <a:rPr lang="zh-CN" altLang="en-US" dirty="0"/>
              <a:t>单击此处编辑母版标题样式</a:t>
            </a:r>
          </a:p>
        </p:txBody>
      </p:sp>
      <p:sp>
        <p:nvSpPr>
          <p:cNvPr id="5" name="灯片编号占位符 4"/>
          <p:cNvSpPr>
            <a:spLocks noGrp="1"/>
          </p:cNvSpPr>
          <p:nvPr>
            <p:ph type="sldNum" sz="quarter" idx="12"/>
          </p:nvPr>
        </p:nvSpPr>
        <p:spPr>
          <a:xfrm>
            <a:off x="8959523" y="6329020"/>
            <a:ext cx="2856283" cy="364196"/>
          </a:xfrm>
        </p:spPr>
        <p:txBody>
          <a:bodyPr/>
          <a:lstStyle/>
          <a:p>
            <a:fld id="{E362B070-ABF8-40A1-AFC2-7D6C9842DF10}" type="slidenum">
              <a:rPr lang="zh-CN" altLang="en-US" smtClean="0"/>
              <a:t>‹#›</a:t>
            </a:fld>
            <a:endParaRPr lang="zh-CN" altLang="en-US" dirty="0"/>
          </a:p>
        </p:txBody>
      </p:sp>
      <p:sp>
        <p:nvSpPr>
          <p:cNvPr id="12" name="圆角矩形 8"/>
          <p:cNvSpPr/>
          <p:nvPr userDrawn="1"/>
        </p:nvSpPr>
        <p:spPr>
          <a:xfrm>
            <a:off x="425406" y="1548061"/>
            <a:ext cx="11390400" cy="4860000"/>
          </a:xfrm>
          <a:custGeom>
            <a:avLst/>
            <a:gdLst>
              <a:gd name="connsiteX0" fmla="*/ 0 w 9982200"/>
              <a:gd name="connsiteY0" fmla="*/ 159007 h 4191000"/>
              <a:gd name="connsiteX1" fmla="*/ 159007 w 9982200"/>
              <a:gd name="connsiteY1" fmla="*/ 0 h 4191000"/>
              <a:gd name="connsiteX2" fmla="*/ 9823193 w 9982200"/>
              <a:gd name="connsiteY2" fmla="*/ 0 h 4191000"/>
              <a:gd name="connsiteX3" fmla="*/ 9982200 w 9982200"/>
              <a:gd name="connsiteY3" fmla="*/ 159007 h 4191000"/>
              <a:gd name="connsiteX4" fmla="*/ 9982200 w 9982200"/>
              <a:gd name="connsiteY4" fmla="*/ 4031993 h 4191000"/>
              <a:gd name="connsiteX5" fmla="*/ 9823193 w 9982200"/>
              <a:gd name="connsiteY5" fmla="*/ 4191000 h 4191000"/>
              <a:gd name="connsiteX6" fmla="*/ 159007 w 9982200"/>
              <a:gd name="connsiteY6" fmla="*/ 4191000 h 4191000"/>
              <a:gd name="connsiteX7" fmla="*/ 0 w 9982200"/>
              <a:gd name="connsiteY7" fmla="*/ 4031993 h 4191000"/>
              <a:gd name="connsiteX8" fmla="*/ 0 w 9982200"/>
              <a:gd name="connsiteY8" fmla="*/ 159007 h 4191000"/>
              <a:gd name="connsiteX0" fmla="*/ 0 w 9982200"/>
              <a:gd name="connsiteY0" fmla="*/ 159007 h 4191000"/>
              <a:gd name="connsiteX1" fmla="*/ 159007 w 9982200"/>
              <a:gd name="connsiteY1" fmla="*/ 0 h 4191000"/>
              <a:gd name="connsiteX2" fmla="*/ 9823193 w 9982200"/>
              <a:gd name="connsiteY2" fmla="*/ 0 h 4191000"/>
              <a:gd name="connsiteX3" fmla="*/ 9982200 w 9982200"/>
              <a:gd name="connsiteY3" fmla="*/ 159007 h 4191000"/>
              <a:gd name="connsiteX4" fmla="*/ 9823193 w 9982200"/>
              <a:gd name="connsiteY4" fmla="*/ 4191000 h 4191000"/>
              <a:gd name="connsiteX5" fmla="*/ 159007 w 9982200"/>
              <a:gd name="connsiteY5" fmla="*/ 4191000 h 4191000"/>
              <a:gd name="connsiteX6" fmla="*/ 0 w 9982200"/>
              <a:gd name="connsiteY6" fmla="*/ 4031993 h 4191000"/>
              <a:gd name="connsiteX7" fmla="*/ 0 w 9982200"/>
              <a:gd name="connsiteY7" fmla="*/ 159007 h 4191000"/>
              <a:gd name="connsiteX0" fmla="*/ 0 w 9982200"/>
              <a:gd name="connsiteY0" fmla="*/ 159007 h 4210050"/>
              <a:gd name="connsiteX1" fmla="*/ 159007 w 9982200"/>
              <a:gd name="connsiteY1" fmla="*/ 0 h 4210050"/>
              <a:gd name="connsiteX2" fmla="*/ 9823193 w 9982200"/>
              <a:gd name="connsiteY2" fmla="*/ 0 h 4210050"/>
              <a:gd name="connsiteX3" fmla="*/ 9982200 w 9982200"/>
              <a:gd name="connsiteY3" fmla="*/ 159007 h 4210050"/>
              <a:gd name="connsiteX4" fmla="*/ 8927843 w 9982200"/>
              <a:gd name="connsiteY4" fmla="*/ 4210050 h 4210050"/>
              <a:gd name="connsiteX5" fmla="*/ 159007 w 9982200"/>
              <a:gd name="connsiteY5" fmla="*/ 4191000 h 4210050"/>
              <a:gd name="connsiteX6" fmla="*/ 0 w 9982200"/>
              <a:gd name="connsiteY6" fmla="*/ 4031993 h 4210050"/>
              <a:gd name="connsiteX7" fmla="*/ 0 w 9982200"/>
              <a:gd name="connsiteY7" fmla="*/ 159007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82200" h="4210050">
                <a:moveTo>
                  <a:pt x="0" y="159007"/>
                </a:moveTo>
                <a:cubicBezTo>
                  <a:pt x="0" y="71190"/>
                  <a:pt x="71190" y="0"/>
                  <a:pt x="159007" y="0"/>
                </a:cubicBezTo>
                <a:lnTo>
                  <a:pt x="9823193" y="0"/>
                </a:lnTo>
                <a:cubicBezTo>
                  <a:pt x="9911010" y="0"/>
                  <a:pt x="9982200" y="71190"/>
                  <a:pt x="9982200" y="159007"/>
                </a:cubicBezTo>
                <a:lnTo>
                  <a:pt x="8927843" y="4210050"/>
                </a:lnTo>
                <a:lnTo>
                  <a:pt x="159007" y="4191000"/>
                </a:lnTo>
                <a:cubicBezTo>
                  <a:pt x="71190" y="4191000"/>
                  <a:pt x="0" y="4119810"/>
                  <a:pt x="0" y="4031993"/>
                </a:cubicBezTo>
                <a:lnTo>
                  <a:pt x="0" y="159007"/>
                </a:lnTo>
                <a:close/>
              </a:path>
            </a:pathLst>
          </a:custGeom>
          <a:noFill/>
          <a:ln w="38100">
            <a:solidFill>
              <a:srgbClr val="56A1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内容占位符 2"/>
          <p:cNvSpPr>
            <a:spLocks noGrp="1"/>
          </p:cNvSpPr>
          <p:nvPr>
            <p:ph idx="1"/>
          </p:nvPr>
        </p:nvSpPr>
        <p:spPr>
          <a:xfrm>
            <a:off x="612060" y="1720841"/>
            <a:ext cx="9973042" cy="45144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964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425406" y="6300589"/>
            <a:ext cx="2856283" cy="364196"/>
          </a:xfrm>
        </p:spPr>
        <p:txBody>
          <a:bodyPr/>
          <a:lstStyle/>
          <a:p>
            <a:fld id="{E362B070-ABF8-40A1-AFC2-7D6C9842DF10}" type="slidenum">
              <a:rPr lang="zh-CN" altLang="en-US" smtClean="0"/>
              <a:t>‹#›</a:t>
            </a:fld>
            <a:endParaRPr lang="zh-CN" altLang="en-US"/>
          </a:p>
        </p:txBody>
      </p:sp>
      <p:sp>
        <p:nvSpPr>
          <p:cNvPr id="7" name="标题 1"/>
          <p:cNvSpPr>
            <a:spLocks noGrp="1"/>
          </p:cNvSpPr>
          <p:nvPr>
            <p:ph type="title"/>
          </p:nvPr>
        </p:nvSpPr>
        <p:spPr>
          <a:xfrm>
            <a:off x="425406" y="273939"/>
            <a:ext cx="11390400" cy="1140090"/>
          </a:xfrm>
          <a:prstGeom prst="roundRect">
            <a:avLst/>
          </a:prstGeom>
          <a:solidFill>
            <a:srgbClr val="00B050"/>
          </a:solidFill>
        </p:spPr>
        <p:txBody>
          <a:bodyPr>
            <a:normAutofit/>
          </a:bodyPr>
          <a:lstStyle>
            <a:lvl1pPr algn="l">
              <a:defRPr sz="4800" b="0">
                <a:solidFill>
                  <a:schemeClr val="bg1"/>
                </a:solidFill>
                <a:latin typeface="+mj-ea"/>
                <a:ea typeface="+mj-ea"/>
              </a:defRPr>
            </a:lvl1pPr>
          </a:lstStyle>
          <a:p>
            <a:r>
              <a:rPr lang="zh-CN" altLang="en-US" dirty="0"/>
              <a:t>单击此处编辑母版标题样式</a:t>
            </a:r>
          </a:p>
        </p:txBody>
      </p:sp>
      <p:sp>
        <p:nvSpPr>
          <p:cNvPr id="8" name="圆角矩形 8"/>
          <p:cNvSpPr/>
          <p:nvPr userDrawn="1"/>
        </p:nvSpPr>
        <p:spPr>
          <a:xfrm flipH="1">
            <a:off x="425406" y="1679193"/>
            <a:ext cx="11390400" cy="4860000"/>
          </a:xfrm>
          <a:custGeom>
            <a:avLst/>
            <a:gdLst>
              <a:gd name="connsiteX0" fmla="*/ 0 w 9982200"/>
              <a:gd name="connsiteY0" fmla="*/ 159007 h 4191000"/>
              <a:gd name="connsiteX1" fmla="*/ 159007 w 9982200"/>
              <a:gd name="connsiteY1" fmla="*/ 0 h 4191000"/>
              <a:gd name="connsiteX2" fmla="*/ 9823193 w 9982200"/>
              <a:gd name="connsiteY2" fmla="*/ 0 h 4191000"/>
              <a:gd name="connsiteX3" fmla="*/ 9982200 w 9982200"/>
              <a:gd name="connsiteY3" fmla="*/ 159007 h 4191000"/>
              <a:gd name="connsiteX4" fmla="*/ 9982200 w 9982200"/>
              <a:gd name="connsiteY4" fmla="*/ 4031993 h 4191000"/>
              <a:gd name="connsiteX5" fmla="*/ 9823193 w 9982200"/>
              <a:gd name="connsiteY5" fmla="*/ 4191000 h 4191000"/>
              <a:gd name="connsiteX6" fmla="*/ 159007 w 9982200"/>
              <a:gd name="connsiteY6" fmla="*/ 4191000 h 4191000"/>
              <a:gd name="connsiteX7" fmla="*/ 0 w 9982200"/>
              <a:gd name="connsiteY7" fmla="*/ 4031993 h 4191000"/>
              <a:gd name="connsiteX8" fmla="*/ 0 w 9982200"/>
              <a:gd name="connsiteY8" fmla="*/ 159007 h 4191000"/>
              <a:gd name="connsiteX0" fmla="*/ 0 w 9982200"/>
              <a:gd name="connsiteY0" fmla="*/ 159007 h 4191000"/>
              <a:gd name="connsiteX1" fmla="*/ 159007 w 9982200"/>
              <a:gd name="connsiteY1" fmla="*/ 0 h 4191000"/>
              <a:gd name="connsiteX2" fmla="*/ 9823193 w 9982200"/>
              <a:gd name="connsiteY2" fmla="*/ 0 h 4191000"/>
              <a:gd name="connsiteX3" fmla="*/ 9982200 w 9982200"/>
              <a:gd name="connsiteY3" fmla="*/ 159007 h 4191000"/>
              <a:gd name="connsiteX4" fmla="*/ 9823193 w 9982200"/>
              <a:gd name="connsiteY4" fmla="*/ 4191000 h 4191000"/>
              <a:gd name="connsiteX5" fmla="*/ 159007 w 9982200"/>
              <a:gd name="connsiteY5" fmla="*/ 4191000 h 4191000"/>
              <a:gd name="connsiteX6" fmla="*/ 0 w 9982200"/>
              <a:gd name="connsiteY6" fmla="*/ 4031993 h 4191000"/>
              <a:gd name="connsiteX7" fmla="*/ 0 w 9982200"/>
              <a:gd name="connsiteY7" fmla="*/ 159007 h 4191000"/>
              <a:gd name="connsiteX0" fmla="*/ 0 w 9982200"/>
              <a:gd name="connsiteY0" fmla="*/ 159007 h 4210050"/>
              <a:gd name="connsiteX1" fmla="*/ 159007 w 9982200"/>
              <a:gd name="connsiteY1" fmla="*/ 0 h 4210050"/>
              <a:gd name="connsiteX2" fmla="*/ 9823193 w 9982200"/>
              <a:gd name="connsiteY2" fmla="*/ 0 h 4210050"/>
              <a:gd name="connsiteX3" fmla="*/ 9982200 w 9982200"/>
              <a:gd name="connsiteY3" fmla="*/ 159007 h 4210050"/>
              <a:gd name="connsiteX4" fmla="*/ 8927843 w 9982200"/>
              <a:gd name="connsiteY4" fmla="*/ 4210050 h 4210050"/>
              <a:gd name="connsiteX5" fmla="*/ 159007 w 9982200"/>
              <a:gd name="connsiteY5" fmla="*/ 4191000 h 4210050"/>
              <a:gd name="connsiteX6" fmla="*/ 0 w 9982200"/>
              <a:gd name="connsiteY6" fmla="*/ 4031993 h 4210050"/>
              <a:gd name="connsiteX7" fmla="*/ 0 w 9982200"/>
              <a:gd name="connsiteY7" fmla="*/ 159007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82200" h="4210050">
                <a:moveTo>
                  <a:pt x="0" y="159007"/>
                </a:moveTo>
                <a:cubicBezTo>
                  <a:pt x="0" y="71190"/>
                  <a:pt x="71190" y="0"/>
                  <a:pt x="159007" y="0"/>
                </a:cubicBezTo>
                <a:lnTo>
                  <a:pt x="9823193" y="0"/>
                </a:lnTo>
                <a:cubicBezTo>
                  <a:pt x="9911010" y="0"/>
                  <a:pt x="9982200" y="71190"/>
                  <a:pt x="9982200" y="159007"/>
                </a:cubicBezTo>
                <a:lnTo>
                  <a:pt x="8927843" y="4210050"/>
                </a:lnTo>
                <a:lnTo>
                  <a:pt x="159007" y="4191000"/>
                </a:lnTo>
                <a:cubicBezTo>
                  <a:pt x="71190" y="4191000"/>
                  <a:pt x="0" y="4119810"/>
                  <a:pt x="0" y="4031993"/>
                </a:cubicBezTo>
                <a:lnTo>
                  <a:pt x="0" y="159007"/>
                </a:lnTo>
                <a:close/>
              </a:path>
            </a:pathLst>
          </a:custGeom>
          <a:noFill/>
          <a:ln w="38100">
            <a:solidFill>
              <a:srgbClr val="56A1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内容占位符 2"/>
          <p:cNvSpPr>
            <a:spLocks noGrp="1"/>
          </p:cNvSpPr>
          <p:nvPr>
            <p:ph idx="1"/>
          </p:nvPr>
        </p:nvSpPr>
        <p:spPr>
          <a:xfrm>
            <a:off x="1800126" y="1851973"/>
            <a:ext cx="9829026" cy="45144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7396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2)">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351853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6972" y="4395680"/>
            <a:ext cx="10405031" cy="1358607"/>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6972" y="2899312"/>
            <a:ext cx="10405031" cy="1496367"/>
          </a:xfrm>
        </p:spPr>
        <p:txBody>
          <a:bodyPr anchor="b"/>
          <a:lstStyle>
            <a:lvl1pPr marL="0" indent="0">
              <a:buNone/>
              <a:defRPr sz="2700">
                <a:solidFill>
                  <a:schemeClr val="tx1">
                    <a:tint val="75000"/>
                  </a:schemeClr>
                </a:solidFill>
              </a:defRPr>
            </a:lvl1pPr>
            <a:lvl2pPr marL="610591" indent="0">
              <a:buNone/>
              <a:defRPr sz="2400">
                <a:solidFill>
                  <a:schemeClr val="tx1">
                    <a:tint val="75000"/>
                  </a:schemeClr>
                </a:solidFill>
              </a:defRPr>
            </a:lvl2pPr>
            <a:lvl3pPr marL="1221181" indent="0">
              <a:buNone/>
              <a:defRPr sz="2100">
                <a:solidFill>
                  <a:schemeClr val="tx1">
                    <a:tint val="75000"/>
                  </a:schemeClr>
                </a:solidFill>
              </a:defRPr>
            </a:lvl3pPr>
            <a:lvl4pPr marL="1831772" indent="0">
              <a:buNone/>
              <a:defRPr sz="1900">
                <a:solidFill>
                  <a:schemeClr val="tx1">
                    <a:tint val="75000"/>
                  </a:schemeClr>
                </a:solidFill>
              </a:defRPr>
            </a:lvl4pPr>
            <a:lvl5pPr marL="2442362" indent="0">
              <a:buNone/>
              <a:defRPr sz="1900">
                <a:solidFill>
                  <a:schemeClr val="tx1">
                    <a:tint val="75000"/>
                  </a:schemeClr>
                </a:solidFill>
              </a:defRPr>
            </a:lvl5pPr>
            <a:lvl6pPr marL="3052953" indent="0">
              <a:buNone/>
              <a:defRPr sz="1900">
                <a:solidFill>
                  <a:schemeClr val="tx1">
                    <a:tint val="75000"/>
                  </a:schemeClr>
                </a:solidFill>
              </a:defRPr>
            </a:lvl6pPr>
            <a:lvl7pPr marL="3663544" indent="0">
              <a:buNone/>
              <a:defRPr sz="1900">
                <a:solidFill>
                  <a:schemeClr val="tx1">
                    <a:tint val="75000"/>
                  </a:schemeClr>
                </a:solidFill>
              </a:defRPr>
            </a:lvl7pPr>
            <a:lvl8pPr marL="4274134" indent="0">
              <a:buNone/>
              <a:defRPr sz="1900">
                <a:solidFill>
                  <a:schemeClr val="tx1">
                    <a:tint val="75000"/>
                  </a:schemeClr>
                </a:solidFill>
              </a:defRPr>
            </a:lvl8pPr>
            <a:lvl9pPr marL="4884725"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61579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2061" y="1596127"/>
            <a:ext cx="5406536" cy="4514439"/>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2616" y="1596127"/>
            <a:ext cx="5406536" cy="4514439"/>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381938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12060" y="1531204"/>
            <a:ext cx="5408662" cy="638134"/>
          </a:xfrm>
        </p:spPr>
        <p:txBody>
          <a:bodyPr anchor="b"/>
          <a:lstStyle>
            <a:lvl1pPr marL="0" indent="0">
              <a:buNone/>
              <a:defRPr sz="3200" b="1"/>
            </a:lvl1pPr>
            <a:lvl2pPr marL="610591" indent="0">
              <a:buNone/>
              <a:defRPr sz="2700" b="1"/>
            </a:lvl2pPr>
            <a:lvl3pPr marL="1221181" indent="0">
              <a:buNone/>
              <a:defRPr sz="2400" b="1"/>
            </a:lvl3pPr>
            <a:lvl4pPr marL="1831772" indent="0">
              <a:buNone/>
              <a:defRPr sz="2100" b="1"/>
            </a:lvl4pPr>
            <a:lvl5pPr marL="2442362" indent="0">
              <a:buNone/>
              <a:defRPr sz="2100" b="1"/>
            </a:lvl5pPr>
            <a:lvl6pPr marL="3052953" indent="0">
              <a:buNone/>
              <a:defRPr sz="2100" b="1"/>
            </a:lvl6pPr>
            <a:lvl7pPr marL="3663544" indent="0">
              <a:buNone/>
              <a:defRPr sz="2100" b="1"/>
            </a:lvl7pPr>
            <a:lvl8pPr marL="4274134" indent="0">
              <a:buNone/>
              <a:defRPr sz="2100" b="1"/>
            </a:lvl8pPr>
            <a:lvl9pPr marL="4884725"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12060" y="2169337"/>
            <a:ext cx="5408662" cy="3941227"/>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18374" y="1531204"/>
            <a:ext cx="5410786" cy="638134"/>
          </a:xfrm>
        </p:spPr>
        <p:txBody>
          <a:bodyPr anchor="b"/>
          <a:lstStyle>
            <a:lvl1pPr marL="0" indent="0">
              <a:buNone/>
              <a:defRPr sz="3200" b="1"/>
            </a:lvl1pPr>
            <a:lvl2pPr marL="610591" indent="0">
              <a:buNone/>
              <a:defRPr sz="2700" b="1"/>
            </a:lvl2pPr>
            <a:lvl3pPr marL="1221181" indent="0">
              <a:buNone/>
              <a:defRPr sz="2400" b="1"/>
            </a:lvl3pPr>
            <a:lvl4pPr marL="1831772" indent="0">
              <a:buNone/>
              <a:defRPr sz="2100" b="1"/>
            </a:lvl4pPr>
            <a:lvl5pPr marL="2442362" indent="0">
              <a:buNone/>
              <a:defRPr sz="2100" b="1"/>
            </a:lvl5pPr>
            <a:lvl6pPr marL="3052953" indent="0">
              <a:buNone/>
              <a:defRPr sz="2100" b="1"/>
            </a:lvl6pPr>
            <a:lvl7pPr marL="3663544" indent="0">
              <a:buNone/>
              <a:defRPr sz="2100" b="1"/>
            </a:lvl7pPr>
            <a:lvl8pPr marL="4274134" indent="0">
              <a:buNone/>
              <a:defRPr sz="2100" b="1"/>
            </a:lvl8pPr>
            <a:lvl9pPr marL="4884725"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218374" y="2169337"/>
            <a:ext cx="5410786" cy="3941227"/>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172939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398458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26316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2068" y="272354"/>
            <a:ext cx="4027275" cy="1159092"/>
          </a:xfrm>
        </p:spPr>
        <p:txBody>
          <a:bodyPr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4785974" y="272359"/>
            <a:ext cx="6843178" cy="5838210"/>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12068" y="1431451"/>
            <a:ext cx="4027275" cy="4679118"/>
          </a:xfrm>
        </p:spPr>
        <p:txBody>
          <a:bodyPr/>
          <a:lstStyle>
            <a:lvl1pPr marL="0" indent="0">
              <a:buNone/>
              <a:defRPr sz="1900"/>
            </a:lvl1pPr>
            <a:lvl2pPr marL="610591" indent="0">
              <a:buNone/>
              <a:defRPr sz="1600"/>
            </a:lvl2pPr>
            <a:lvl3pPr marL="1221181" indent="0">
              <a:buNone/>
              <a:defRPr sz="1300"/>
            </a:lvl3pPr>
            <a:lvl4pPr marL="1831772" indent="0">
              <a:buNone/>
              <a:defRPr sz="1200"/>
            </a:lvl4pPr>
            <a:lvl5pPr marL="2442362" indent="0">
              <a:buNone/>
              <a:defRPr sz="1200"/>
            </a:lvl5pPr>
            <a:lvl6pPr marL="3052953" indent="0">
              <a:buNone/>
              <a:defRPr sz="1200"/>
            </a:lvl6pPr>
            <a:lvl7pPr marL="3663544" indent="0">
              <a:buNone/>
              <a:defRPr sz="1200"/>
            </a:lvl7pPr>
            <a:lvl8pPr marL="4274134" indent="0">
              <a:buNone/>
              <a:defRPr sz="1200"/>
            </a:lvl8pPr>
            <a:lvl9pPr marL="488472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314070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9363" y="4788378"/>
            <a:ext cx="7344728" cy="565296"/>
          </a:xfrm>
        </p:spPr>
        <p:txBody>
          <a:bodyPr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399363" y="611214"/>
            <a:ext cx="7344728" cy="4104323"/>
          </a:xfrm>
        </p:spPr>
        <p:txBody>
          <a:bodyPr/>
          <a:lstStyle>
            <a:lvl1pPr marL="0" indent="0">
              <a:buNone/>
              <a:defRPr sz="4300"/>
            </a:lvl1pPr>
            <a:lvl2pPr marL="610591" indent="0">
              <a:buNone/>
              <a:defRPr sz="3700"/>
            </a:lvl2pPr>
            <a:lvl3pPr marL="1221181" indent="0">
              <a:buNone/>
              <a:defRPr sz="3200"/>
            </a:lvl3pPr>
            <a:lvl4pPr marL="1831772" indent="0">
              <a:buNone/>
              <a:defRPr sz="2700"/>
            </a:lvl4pPr>
            <a:lvl5pPr marL="2442362" indent="0">
              <a:buNone/>
              <a:defRPr sz="2700"/>
            </a:lvl5pPr>
            <a:lvl6pPr marL="3052953" indent="0">
              <a:buNone/>
              <a:defRPr sz="2700"/>
            </a:lvl6pPr>
            <a:lvl7pPr marL="3663544" indent="0">
              <a:buNone/>
              <a:defRPr sz="2700"/>
            </a:lvl7pPr>
            <a:lvl8pPr marL="4274134" indent="0">
              <a:buNone/>
              <a:defRPr sz="2700"/>
            </a:lvl8pPr>
            <a:lvl9pPr marL="4884725" indent="0">
              <a:buNone/>
              <a:defRPr sz="2700"/>
            </a:lvl9pPr>
          </a:lstStyle>
          <a:p>
            <a:endParaRPr lang="zh-CN" altLang="en-US"/>
          </a:p>
        </p:txBody>
      </p:sp>
      <p:sp>
        <p:nvSpPr>
          <p:cNvPr id="4" name="文本占位符 3"/>
          <p:cNvSpPr>
            <a:spLocks noGrp="1"/>
          </p:cNvSpPr>
          <p:nvPr>
            <p:ph type="body" sz="half" idx="2"/>
          </p:nvPr>
        </p:nvSpPr>
        <p:spPr>
          <a:xfrm>
            <a:off x="2399363" y="5353674"/>
            <a:ext cx="7344728" cy="802813"/>
          </a:xfrm>
        </p:spPr>
        <p:txBody>
          <a:bodyPr/>
          <a:lstStyle>
            <a:lvl1pPr marL="0" indent="0">
              <a:buNone/>
              <a:defRPr sz="1900"/>
            </a:lvl1pPr>
            <a:lvl2pPr marL="610591" indent="0">
              <a:buNone/>
              <a:defRPr sz="1600"/>
            </a:lvl2pPr>
            <a:lvl3pPr marL="1221181" indent="0">
              <a:buNone/>
              <a:defRPr sz="1300"/>
            </a:lvl3pPr>
            <a:lvl4pPr marL="1831772" indent="0">
              <a:buNone/>
              <a:defRPr sz="1200"/>
            </a:lvl4pPr>
            <a:lvl5pPr marL="2442362" indent="0">
              <a:buNone/>
              <a:defRPr sz="1200"/>
            </a:lvl5pPr>
            <a:lvl6pPr marL="3052953" indent="0">
              <a:buNone/>
              <a:defRPr sz="1200"/>
            </a:lvl6pPr>
            <a:lvl7pPr marL="3663544" indent="0">
              <a:buNone/>
              <a:defRPr sz="1200"/>
            </a:lvl7pPr>
            <a:lvl8pPr marL="4274134" indent="0">
              <a:buNone/>
              <a:defRPr sz="1200"/>
            </a:lvl8pPr>
            <a:lvl9pPr marL="488472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BDEC90A-BAC8-441A-A0FF-A94AEAD27F58}" type="datetimeFigureOut">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2772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12061" y="273939"/>
            <a:ext cx="11017092" cy="1140090"/>
          </a:xfrm>
          <a:prstGeom prst="rect">
            <a:avLst/>
          </a:prstGeom>
        </p:spPr>
        <p:txBody>
          <a:bodyPr vert="horz" lIns="122118" tIns="61059" rIns="122118" bIns="61059" rtlCol="0" anchor="ctr">
            <a:normAutofit/>
          </a:bodyPr>
          <a:lstStyle/>
          <a:p>
            <a:r>
              <a:rPr lang="zh-CN" altLang="en-US"/>
              <a:t>单击此处编辑母版标题样式</a:t>
            </a:r>
          </a:p>
        </p:txBody>
      </p:sp>
      <p:sp>
        <p:nvSpPr>
          <p:cNvPr id="3" name="文本占位符 2"/>
          <p:cNvSpPr>
            <a:spLocks noGrp="1"/>
          </p:cNvSpPr>
          <p:nvPr>
            <p:ph type="body" idx="1"/>
          </p:nvPr>
        </p:nvSpPr>
        <p:spPr>
          <a:xfrm>
            <a:off x="612061" y="1596127"/>
            <a:ext cx="11017092" cy="4514439"/>
          </a:xfrm>
          <a:prstGeom prst="rect">
            <a:avLst/>
          </a:prstGeom>
        </p:spPr>
        <p:txBody>
          <a:bodyPr vert="horz" lIns="122118" tIns="61059" rIns="122118" bIns="61059"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12061" y="6340167"/>
            <a:ext cx="2856283" cy="364196"/>
          </a:xfrm>
          <a:prstGeom prst="rect">
            <a:avLst/>
          </a:prstGeom>
        </p:spPr>
        <p:txBody>
          <a:bodyPr vert="horz" lIns="122118" tIns="61059" rIns="122118" bIns="61059" rtlCol="0" anchor="ctr"/>
          <a:lstStyle>
            <a:lvl1pPr algn="l">
              <a:defRPr sz="1600">
                <a:solidFill>
                  <a:schemeClr val="tx1">
                    <a:tint val="75000"/>
                  </a:schemeClr>
                </a:solidFill>
              </a:defRPr>
            </a:lvl1pPr>
          </a:lstStyle>
          <a:p>
            <a:fld id="{7BDEC90A-BAC8-441A-A0FF-A94AEAD27F58}" type="datetimeFigureOut">
              <a:rPr lang="zh-CN" altLang="en-US" smtClean="0"/>
              <a:t>2021/5/10</a:t>
            </a:fld>
            <a:endParaRPr lang="zh-CN" altLang="en-US"/>
          </a:p>
        </p:txBody>
      </p:sp>
      <p:sp>
        <p:nvSpPr>
          <p:cNvPr id="5" name="页脚占位符 4"/>
          <p:cNvSpPr>
            <a:spLocks noGrp="1"/>
          </p:cNvSpPr>
          <p:nvPr>
            <p:ph type="ftr" sz="quarter" idx="3"/>
          </p:nvPr>
        </p:nvSpPr>
        <p:spPr>
          <a:xfrm>
            <a:off x="4182415" y="6340167"/>
            <a:ext cx="3876384" cy="364196"/>
          </a:xfrm>
          <a:prstGeom prst="rect">
            <a:avLst/>
          </a:prstGeom>
        </p:spPr>
        <p:txBody>
          <a:bodyPr vert="horz" lIns="122118" tIns="61059" rIns="122118" bIns="61059"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2869" y="6340167"/>
            <a:ext cx="2856283" cy="364196"/>
          </a:xfrm>
          <a:prstGeom prst="rect">
            <a:avLst/>
          </a:prstGeom>
        </p:spPr>
        <p:txBody>
          <a:bodyPr vert="horz" lIns="122118" tIns="61059" rIns="122118" bIns="61059" rtlCol="0" anchor="ctr"/>
          <a:lstStyle>
            <a:lvl1pPr algn="r">
              <a:defRPr sz="1600">
                <a:solidFill>
                  <a:schemeClr val="tx1">
                    <a:tint val="75000"/>
                  </a:schemeClr>
                </a:solidFill>
              </a:defRPr>
            </a:lvl1pPr>
          </a:lstStyle>
          <a:p>
            <a:fld id="{E362B070-ABF8-40A1-AFC2-7D6C9842DF10}" type="slidenum">
              <a:rPr lang="zh-CN" altLang="en-US" smtClean="0"/>
              <a:t>‹#›</a:t>
            </a:fld>
            <a:endParaRPr lang="zh-CN" altLang="en-US"/>
          </a:p>
        </p:txBody>
      </p:sp>
    </p:spTree>
    <p:extLst>
      <p:ext uri="{BB962C8B-B14F-4D97-AF65-F5344CB8AC3E}">
        <p14:creationId xmlns:p14="http://schemas.microsoft.com/office/powerpoint/2010/main" val="192774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1221181" rtl="0" eaLnBrk="1" latinLnBrk="0" hangingPunct="1">
        <a:spcBef>
          <a:spcPct val="0"/>
        </a:spcBef>
        <a:buNone/>
        <a:defRPr sz="4800" b="1" kern="1200">
          <a:solidFill>
            <a:schemeClr val="tx1"/>
          </a:solidFill>
          <a:latin typeface="微软雅黑" pitchFamily="34" charset="-122"/>
          <a:ea typeface="微软雅黑" pitchFamily="34" charset="-122"/>
          <a:cs typeface="+mj-cs"/>
        </a:defRPr>
      </a:lvl1pPr>
    </p:titleStyle>
    <p:bodyStyle>
      <a:lvl1pPr marL="457943" indent="-457943" algn="l" defTabSz="1221181"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2210" indent="-381619" algn="l" defTabSz="1221181"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6477" indent="-305295" algn="l" defTabSz="1221181"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7067"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7658"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8248"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8839"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9430"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90020"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21181" rtl="0" eaLnBrk="1" latinLnBrk="0" hangingPunct="1">
        <a:defRPr sz="2400" kern="1200">
          <a:solidFill>
            <a:schemeClr val="tx1"/>
          </a:solidFill>
          <a:latin typeface="+mn-lt"/>
          <a:ea typeface="+mn-ea"/>
          <a:cs typeface="+mn-cs"/>
        </a:defRPr>
      </a:lvl1pPr>
      <a:lvl2pPr marL="610591" algn="l" defTabSz="1221181" rtl="0" eaLnBrk="1" latinLnBrk="0" hangingPunct="1">
        <a:defRPr sz="2400" kern="1200">
          <a:solidFill>
            <a:schemeClr val="tx1"/>
          </a:solidFill>
          <a:latin typeface="+mn-lt"/>
          <a:ea typeface="+mn-ea"/>
          <a:cs typeface="+mn-cs"/>
        </a:defRPr>
      </a:lvl2pPr>
      <a:lvl3pPr marL="1221181" algn="l" defTabSz="1221181" rtl="0" eaLnBrk="1" latinLnBrk="0" hangingPunct="1">
        <a:defRPr sz="2400" kern="1200">
          <a:solidFill>
            <a:schemeClr val="tx1"/>
          </a:solidFill>
          <a:latin typeface="+mn-lt"/>
          <a:ea typeface="+mn-ea"/>
          <a:cs typeface="+mn-cs"/>
        </a:defRPr>
      </a:lvl3pPr>
      <a:lvl4pPr marL="1831772" algn="l" defTabSz="1221181" rtl="0" eaLnBrk="1" latinLnBrk="0" hangingPunct="1">
        <a:defRPr sz="2400" kern="1200">
          <a:solidFill>
            <a:schemeClr val="tx1"/>
          </a:solidFill>
          <a:latin typeface="+mn-lt"/>
          <a:ea typeface="+mn-ea"/>
          <a:cs typeface="+mn-cs"/>
        </a:defRPr>
      </a:lvl4pPr>
      <a:lvl5pPr marL="2442362" algn="l" defTabSz="1221181" rtl="0" eaLnBrk="1" latinLnBrk="0" hangingPunct="1">
        <a:defRPr sz="2400" kern="1200">
          <a:solidFill>
            <a:schemeClr val="tx1"/>
          </a:solidFill>
          <a:latin typeface="+mn-lt"/>
          <a:ea typeface="+mn-ea"/>
          <a:cs typeface="+mn-cs"/>
        </a:defRPr>
      </a:lvl5pPr>
      <a:lvl6pPr marL="3052953" algn="l" defTabSz="1221181" rtl="0" eaLnBrk="1" latinLnBrk="0" hangingPunct="1">
        <a:defRPr sz="2400" kern="1200">
          <a:solidFill>
            <a:schemeClr val="tx1"/>
          </a:solidFill>
          <a:latin typeface="+mn-lt"/>
          <a:ea typeface="+mn-ea"/>
          <a:cs typeface="+mn-cs"/>
        </a:defRPr>
      </a:lvl6pPr>
      <a:lvl7pPr marL="3663544" algn="l" defTabSz="1221181" rtl="0" eaLnBrk="1" latinLnBrk="0" hangingPunct="1">
        <a:defRPr sz="2400" kern="1200">
          <a:solidFill>
            <a:schemeClr val="tx1"/>
          </a:solidFill>
          <a:latin typeface="+mn-lt"/>
          <a:ea typeface="+mn-ea"/>
          <a:cs typeface="+mn-cs"/>
        </a:defRPr>
      </a:lvl7pPr>
      <a:lvl8pPr marL="4274134" algn="l" defTabSz="1221181" rtl="0" eaLnBrk="1" latinLnBrk="0" hangingPunct="1">
        <a:defRPr sz="2400" kern="1200">
          <a:solidFill>
            <a:schemeClr val="tx1"/>
          </a:solidFill>
          <a:latin typeface="+mn-lt"/>
          <a:ea typeface="+mn-ea"/>
          <a:cs typeface="+mn-cs"/>
        </a:defRPr>
      </a:lvl8pPr>
      <a:lvl9pPr marL="4884725" algn="l" defTabSz="122118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病毒的前生和今世</a:t>
            </a:r>
          </a:p>
        </p:txBody>
      </p:sp>
      <p:sp>
        <p:nvSpPr>
          <p:cNvPr id="3" name="副标题 2"/>
          <p:cNvSpPr>
            <a:spLocks noGrp="1"/>
          </p:cNvSpPr>
          <p:nvPr>
            <p:ph type="subTitle" idx="1"/>
          </p:nvPr>
        </p:nvSpPr>
        <p:spPr/>
        <p:txBody>
          <a:bodyPr/>
          <a:lstStyle/>
          <a:p>
            <a:r>
              <a:rPr lang="zh-CN" altLang="en-US" dirty="0"/>
              <a:t>了解病毒，珍爱生命！</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60966" y="755973"/>
            <a:ext cx="2415704" cy="5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77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植物疾病</a:t>
            </a:r>
          </a:p>
        </p:txBody>
      </p:sp>
      <p:sp>
        <p:nvSpPr>
          <p:cNvPr id="5" name="内容占位符 4"/>
          <p:cNvSpPr>
            <a:spLocks noGrp="1"/>
          </p:cNvSpPr>
          <p:nvPr>
            <p:ph idx="1"/>
          </p:nvPr>
        </p:nvSpPr>
        <p:spPr/>
        <p:txBody>
          <a:bodyPr>
            <a:normAutofit/>
          </a:bodyPr>
          <a:lstStyle/>
          <a:p>
            <a:r>
              <a:rPr lang="zh-CN" altLang="en-US" sz="2800" dirty="0"/>
              <a:t>植物病毒有很多种，但通常它们只会影响作物产量。植物病毒常由病媒生物在植物间传播。这种病媒通常是昆虫，但一些真菌、线虫门动物和单细胞生物亦可能成为病媒。植物病毒只能在植物细胞中繁殖，因而对人类和动物无害。</a:t>
            </a:r>
          </a:p>
        </p:txBody>
      </p:sp>
      <p:pic>
        <p:nvPicPr>
          <p:cNvPr id="7" name="内容占位符 6"/>
          <p:cNvPicPr>
            <a:picLocks noGrp="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6624662" y="3132237"/>
            <a:ext cx="3168650" cy="3095625"/>
          </a:xfrm>
          <a:prstGeom prst="rect">
            <a:avLst/>
          </a:prstGeom>
          <a:ln w="19050" cap="sq">
            <a:solidFill>
              <a:srgbClr val="002060"/>
            </a:solidFill>
            <a:miter lim="800000"/>
          </a:ln>
          <a:effectLst>
            <a:outerShdw blurRad="57150" dist="63500" dir="2700000" sx="101000" sy="101000" algn="tl" rotWithShape="0">
              <a:srgbClr val="000000">
                <a:alpha val="40000"/>
              </a:srgbClr>
            </a:outerShdw>
          </a:effectLst>
        </p:spPr>
      </p:pic>
    </p:spTree>
    <p:extLst>
      <p:ext uri="{BB962C8B-B14F-4D97-AF65-F5344CB8AC3E}">
        <p14:creationId xmlns:p14="http://schemas.microsoft.com/office/powerpoint/2010/main" val="37963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噬菌体</a:t>
            </a:r>
          </a:p>
        </p:txBody>
      </p:sp>
      <p:sp>
        <p:nvSpPr>
          <p:cNvPr id="4" name="内容占位符 3"/>
          <p:cNvSpPr>
            <a:spLocks noGrp="1"/>
          </p:cNvSpPr>
          <p:nvPr>
            <p:ph idx="1"/>
          </p:nvPr>
        </p:nvSpPr>
        <p:spPr/>
        <p:txBody>
          <a:bodyPr>
            <a:normAutofit fontScale="92500" lnSpcReduction="10000"/>
          </a:bodyPr>
          <a:lstStyle/>
          <a:p>
            <a:r>
              <a:rPr lang="zh-CN" altLang="en-US" dirty="0"/>
              <a:t>噬菌体是以细菌和古菌作为宿主的病毒。国际病毒分类委员会将噬菌体分成</a:t>
            </a:r>
            <a:r>
              <a:rPr lang="en-US" altLang="zh-CN" dirty="0"/>
              <a:t>11</a:t>
            </a:r>
            <a:r>
              <a:rPr lang="zh-CN" altLang="en-US" dirty="0"/>
              <a:t>科</a:t>
            </a:r>
            <a:r>
              <a:rPr lang="en-US" altLang="zh-CN" dirty="0"/>
              <a:t>28</a:t>
            </a:r>
            <a:r>
              <a:rPr lang="zh-CN" altLang="en-US" dirty="0"/>
              <a:t>属。噬菌体在科学研究中很有用，因为它们对人类无害，研究起来很方便。但在食品、制药等行业，噬菌体可能会带来一些麻烦，因为发酵需要健康的细菌。有些细菌感染用抗生素难以对付，因而用噬菌体治疗细菌感染已成为一个越来越热门的课题。</a:t>
            </a:r>
          </a:p>
        </p:txBody>
      </p:sp>
      <p:pic>
        <p:nvPicPr>
          <p:cNvPr id="2050"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8136830" y="1764085"/>
            <a:ext cx="353695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69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宿主的抵抗力</a:t>
            </a:r>
          </a:p>
        </p:txBody>
      </p:sp>
      <p:sp>
        <p:nvSpPr>
          <p:cNvPr id="3" name="内容占位符 2"/>
          <p:cNvSpPr>
            <a:spLocks noGrp="1"/>
          </p:cNvSpPr>
          <p:nvPr>
            <p:ph idx="1"/>
          </p:nvPr>
        </p:nvSpPr>
        <p:spPr/>
        <p:txBody>
          <a:bodyPr/>
          <a:lstStyle/>
          <a:p>
            <a:r>
              <a:rPr lang="zh-CN" altLang="en-US" dirty="0"/>
              <a:t>动物的先天免疫</a:t>
            </a:r>
            <a:endParaRPr lang="en-US" altLang="zh-CN" dirty="0"/>
          </a:p>
          <a:p>
            <a:r>
              <a:rPr lang="zh-CN" altLang="en-US" dirty="0"/>
              <a:t>动物的后天免疫</a:t>
            </a:r>
            <a:endParaRPr lang="en-US" altLang="zh-CN" dirty="0"/>
          </a:p>
          <a:p>
            <a:r>
              <a:rPr lang="zh-CN" altLang="en-US" dirty="0"/>
              <a:t>植物的抵抗力</a:t>
            </a:r>
            <a:endParaRPr lang="en-US" altLang="zh-CN" dirty="0"/>
          </a:p>
          <a:p>
            <a:r>
              <a:rPr lang="zh-CN" altLang="en-US" dirty="0"/>
              <a:t>细菌对噬菌体的抵抗力</a:t>
            </a:r>
          </a:p>
        </p:txBody>
      </p:sp>
    </p:spTree>
    <p:extLst>
      <p:ext uri="{BB962C8B-B14F-4D97-AF65-F5344CB8AC3E}">
        <p14:creationId xmlns:p14="http://schemas.microsoft.com/office/powerpoint/2010/main" val="101461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人类和其他动物病毒性疾病的防治</a:t>
            </a:r>
          </a:p>
        </p:txBody>
      </p:sp>
      <p:sp>
        <p:nvSpPr>
          <p:cNvPr id="3" name="内容占位符 2"/>
          <p:cNvSpPr>
            <a:spLocks noGrp="1"/>
          </p:cNvSpPr>
          <p:nvPr>
            <p:ph idx="1"/>
          </p:nvPr>
        </p:nvSpPr>
        <p:spPr/>
        <p:txBody>
          <a:bodyPr/>
          <a:lstStyle/>
          <a:p>
            <a:r>
              <a:rPr lang="zh-CN" altLang="en-US" dirty="0"/>
              <a:t>接种疫苗</a:t>
            </a:r>
            <a:endParaRPr lang="en-US" altLang="zh-CN" dirty="0"/>
          </a:p>
          <a:p>
            <a:r>
              <a:rPr lang="zh-CN" altLang="en-US" dirty="0"/>
              <a:t>抗病毒药</a:t>
            </a:r>
          </a:p>
        </p:txBody>
      </p:sp>
    </p:spTree>
    <p:extLst>
      <p:ext uri="{BB962C8B-B14F-4D97-AF65-F5344CB8AC3E}">
        <p14:creationId xmlns:p14="http://schemas.microsoft.com/office/powerpoint/2010/main" val="996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病毒在生态学中的角色</a:t>
            </a:r>
          </a:p>
        </p:txBody>
      </p:sp>
      <p:sp>
        <p:nvSpPr>
          <p:cNvPr id="3" name="内容占位符 2"/>
          <p:cNvSpPr>
            <a:spLocks noGrp="1"/>
          </p:cNvSpPr>
          <p:nvPr>
            <p:ph idx="1"/>
          </p:nvPr>
        </p:nvSpPr>
        <p:spPr/>
        <p:txBody>
          <a:bodyPr>
            <a:normAutofit fontScale="62500" lnSpcReduction="20000"/>
          </a:bodyPr>
          <a:lstStyle/>
          <a:p>
            <a:r>
              <a:rPr lang="zh-CN" altLang="en-US" dirty="0"/>
              <a:t>在水生生物生活的环境中，病毒是数量最多的生物体</a:t>
            </a:r>
            <a:r>
              <a:rPr lang="en-US" altLang="zh-CN" dirty="0"/>
              <a:t>——</a:t>
            </a:r>
            <a:r>
              <a:rPr lang="zh-CN" altLang="en-US" dirty="0"/>
              <a:t>光是一茶匙的海水中就含有</a:t>
            </a:r>
            <a:r>
              <a:rPr lang="en-US" altLang="zh-CN" dirty="0"/>
              <a:t>100</a:t>
            </a:r>
            <a:r>
              <a:rPr lang="zh-CN" altLang="en-US" dirty="0"/>
              <a:t>万个病毒。它们在海洋生态系统和淡水生态系统的调节过程中扮演着重要角色。水中的病毒大都是对动植物无害的噬菌体。它们能够感染并杀灭水生生物群落中的细菌</a:t>
            </a:r>
            <a:r>
              <a:rPr lang="en-US" altLang="zh-CN" dirty="0"/>
              <a:t>——</a:t>
            </a:r>
            <a:r>
              <a:rPr lang="zh-CN" altLang="en-US" dirty="0"/>
              <a:t>这一过程对海洋生态系统的碳循环过程至关重要。因噬菌体的感染而裂解的细菌会释放出有机分子。这些有机分子能促进细菌的新生以及藻类的生长。 </a:t>
            </a:r>
          </a:p>
          <a:p>
            <a:r>
              <a:rPr lang="zh-CN" altLang="en-US" dirty="0"/>
              <a:t>在海洋生态系统中，病毒扮演着重要角色。它们能增强海洋生物的呼吸作用，每年可使大气中的二氧化碳含量减少约</a:t>
            </a:r>
            <a:r>
              <a:rPr lang="en-US" altLang="zh-CN" dirty="0"/>
              <a:t>110</a:t>
            </a:r>
            <a:r>
              <a:rPr lang="zh-CN" altLang="en-US" dirty="0"/>
              <a:t>亿吨。 </a:t>
            </a:r>
          </a:p>
          <a:p>
            <a:r>
              <a:rPr lang="zh-CN" altLang="en-US" dirty="0"/>
              <a:t>海洋哺乳动物也会受病毒感染。</a:t>
            </a:r>
            <a:r>
              <a:rPr lang="en-US" altLang="zh-CN" dirty="0"/>
              <a:t>1988</a:t>
            </a:r>
            <a:r>
              <a:rPr lang="zh-CN" altLang="en-US" dirty="0"/>
              <a:t>年和</a:t>
            </a:r>
            <a:r>
              <a:rPr lang="en-US" altLang="zh-CN" dirty="0"/>
              <a:t>2002</a:t>
            </a:r>
            <a:r>
              <a:rPr lang="zh-CN" altLang="en-US" dirty="0"/>
              <a:t>年，海豹瘟热病毒在欧洲杀死了数以千计的海豹。杯状病毒、疱疹病毒、腺病毒和细小病毒等亦在海洋哺乳动物中流行。</a:t>
            </a:r>
          </a:p>
          <a:p>
            <a:endParaRPr lang="zh-CN" altLang="en-US" dirty="0"/>
          </a:p>
        </p:txBody>
      </p:sp>
    </p:spTree>
    <p:extLst>
      <p:ext uri="{BB962C8B-B14F-4D97-AF65-F5344CB8AC3E}">
        <p14:creationId xmlns:p14="http://schemas.microsoft.com/office/powerpoint/2010/main" val="170910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3"/>
          <p:cNvSpPr txBox="1"/>
          <p:nvPr/>
        </p:nvSpPr>
        <p:spPr>
          <a:xfrm>
            <a:off x="2650271" y="2462608"/>
            <a:ext cx="1794200" cy="859580"/>
          </a:xfrm>
          <a:prstGeom prst="rect">
            <a:avLst/>
          </a:prstGeom>
          <a:noFill/>
        </p:spPr>
        <p:txBody>
          <a:bodyPr wrap="square" lIns="122118" tIns="61059" rIns="122118" bIns="61059" rtlCol="0">
            <a:spAutoFit/>
          </a:bodyPr>
          <a:lstStyle/>
          <a:p>
            <a:r>
              <a:rPr lang="zh-CN" altLang="en-US" dirty="0">
                <a:sym typeface="Arial" panose="020B0604020202020204" pitchFamily="34" charset="0"/>
              </a:rPr>
              <a:t>讲座结束</a:t>
            </a:r>
            <a:endParaRPr lang="en-US" altLang="zh-CN" dirty="0">
              <a:sym typeface="Arial" panose="020B0604020202020204" pitchFamily="34" charset="0"/>
            </a:endParaRPr>
          </a:p>
          <a:p>
            <a:r>
              <a:rPr lang="zh-CN" altLang="en-US" dirty="0">
                <a:sym typeface="Arial" panose="020B0604020202020204" pitchFamily="34" charset="0"/>
              </a:rPr>
              <a:t>谢谢聆听</a:t>
            </a:r>
            <a:endParaRPr lang="en-US" altLang="zh-CN" dirty="0">
              <a:sym typeface="Arial" panose="020B0604020202020204" pitchFamily="34" charset="0"/>
            </a:endParaRPr>
          </a:p>
        </p:txBody>
      </p:sp>
      <p:sp>
        <p:nvSpPr>
          <p:cNvPr id="5" name="TextBox 4"/>
          <p:cNvSpPr txBox="1"/>
          <p:nvPr/>
        </p:nvSpPr>
        <p:spPr>
          <a:xfrm>
            <a:off x="2650271" y="4377931"/>
            <a:ext cx="3566734" cy="491189"/>
          </a:xfrm>
          <a:prstGeom prst="rect">
            <a:avLst/>
          </a:prstGeom>
          <a:noFill/>
        </p:spPr>
        <p:txBody>
          <a:bodyPr wrap="square" lIns="122118" tIns="61059" rIns="122118" bIns="61059" rtlCol="0">
            <a:spAutoFit/>
          </a:bodyPr>
          <a:lstStyle/>
          <a:p>
            <a:r>
              <a:rPr lang="zh-CN" altLang="en-US" dirty="0"/>
              <a:t>汇报人：小薛</a:t>
            </a:r>
          </a:p>
        </p:txBody>
      </p:sp>
    </p:spTree>
    <p:extLst>
      <p:ext uri="{BB962C8B-B14F-4D97-AF65-F5344CB8AC3E}">
        <p14:creationId xmlns:p14="http://schemas.microsoft.com/office/powerpoint/2010/main" val="12960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kern="2200" dirty="0">
                <a:effectLst/>
                <a:latin typeface="等线"/>
                <a:ea typeface="黑体"/>
              </a:rPr>
              <a:t>起源</a:t>
            </a:r>
            <a:endParaRPr lang="zh-CN" altLang="en-US" dirty="0"/>
          </a:p>
        </p:txBody>
      </p:sp>
      <p:sp>
        <p:nvSpPr>
          <p:cNvPr id="3" name="内容占位符 2"/>
          <p:cNvSpPr>
            <a:spLocks noGrp="1"/>
          </p:cNvSpPr>
          <p:nvPr>
            <p:ph idx="1"/>
          </p:nvPr>
        </p:nvSpPr>
        <p:spPr/>
        <p:txBody>
          <a:bodyPr/>
          <a:lstStyle/>
          <a:p>
            <a:r>
              <a:rPr lang="zh-CN" altLang="en-US" dirty="0"/>
              <a:t>退化假说</a:t>
            </a:r>
            <a:endParaRPr lang="en-US" altLang="zh-CN" dirty="0"/>
          </a:p>
          <a:p>
            <a:r>
              <a:rPr lang="zh-CN" altLang="en-US" dirty="0"/>
              <a:t>细胞起源假说</a:t>
            </a:r>
            <a:endParaRPr lang="en-US" altLang="zh-CN" dirty="0"/>
          </a:p>
          <a:p>
            <a:r>
              <a:rPr lang="zh-CN" altLang="en-US" dirty="0"/>
              <a:t>共同进化学说</a:t>
            </a:r>
          </a:p>
        </p:txBody>
      </p:sp>
    </p:spTree>
    <p:extLst>
      <p:ext uri="{BB962C8B-B14F-4D97-AF65-F5344CB8AC3E}">
        <p14:creationId xmlns:p14="http://schemas.microsoft.com/office/powerpoint/2010/main" val="242853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ea typeface="等线"/>
                <a:cs typeface="Times New Roman"/>
              </a:rPr>
              <a:t>结构</a:t>
            </a:r>
            <a:endParaRPr lang="zh-CN" altLang="en-US" dirty="0"/>
          </a:p>
        </p:txBody>
      </p:sp>
      <p:sp>
        <p:nvSpPr>
          <p:cNvPr id="3" name="内容占位符 2"/>
          <p:cNvSpPr>
            <a:spLocks noGrp="1"/>
          </p:cNvSpPr>
          <p:nvPr>
            <p:ph idx="1"/>
          </p:nvPr>
        </p:nvSpPr>
        <p:spPr/>
        <p:txBody>
          <a:bodyPr>
            <a:normAutofit fontScale="77500" lnSpcReduction="20000"/>
          </a:bodyPr>
          <a:lstStyle/>
          <a:p>
            <a:pPr algn="just"/>
            <a:r>
              <a:rPr lang="zh-CN" altLang="en-US" dirty="0"/>
              <a:t>病毒粒子，亦称为“病毒体”（</a:t>
            </a:r>
            <a:r>
              <a:rPr lang="en-US" altLang="zh-CN" dirty="0" err="1"/>
              <a:t>viron</a:t>
            </a:r>
            <a:r>
              <a:rPr lang="zh-CN" altLang="en-US" dirty="0"/>
              <a:t>），由化学本质为</a:t>
            </a:r>
            <a:r>
              <a:rPr lang="en-US" altLang="zh-CN" dirty="0"/>
              <a:t>DNA</a:t>
            </a:r>
            <a:r>
              <a:rPr lang="zh-CN" altLang="en-US" dirty="0"/>
              <a:t>或</a:t>
            </a:r>
            <a:r>
              <a:rPr lang="en-US" altLang="zh-CN" dirty="0"/>
              <a:t>RNA</a:t>
            </a:r>
            <a:r>
              <a:rPr lang="zh-CN" altLang="en-US" dirty="0"/>
              <a:t>的基因和包裹着基因的蛋白质外壳构成。这个外壳叫做“衣壳”（</a:t>
            </a:r>
            <a:r>
              <a:rPr lang="en-US" altLang="zh-CN" dirty="0"/>
              <a:t>capsid</a:t>
            </a:r>
            <a:r>
              <a:rPr lang="zh-CN" altLang="en-US" dirty="0"/>
              <a:t>），由许多更小的相同蛋白质分子（即壳粒）组成。由壳粒堆砌而成的衣壳可以呈二十面体，螺旋形，也可以呈现出更加复杂的形状。另外，病毒还拥有一个称为“核壳体” 的结构。它位于衣壳内部，包裹着病毒的核酸，化学本质为蛋白质。另外，一些病毒在衣壳外还拥有脂质（脂肪）构成的包膜。 </a:t>
            </a:r>
          </a:p>
        </p:txBody>
      </p:sp>
    </p:spTree>
    <p:extLst>
      <p:ext uri="{BB962C8B-B14F-4D97-AF65-F5344CB8AC3E}">
        <p14:creationId xmlns:p14="http://schemas.microsoft.com/office/powerpoint/2010/main" val="239619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大小</a:t>
            </a:r>
          </a:p>
        </p:txBody>
      </p:sp>
      <p:sp>
        <p:nvSpPr>
          <p:cNvPr id="3" name="内容占位符 2"/>
          <p:cNvSpPr>
            <a:spLocks noGrp="1"/>
          </p:cNvSpPr>
          <p:nvPr>
            <p:ph idx="1"/>
          </p:nvPr>
        </p:nvSpPr>
        <p:spPr/>
        <p:txBody>
          <a:bodyPr>
            <a:normAutofit fontScale="77500" lnSpcReduction="20000"/>
          </a:bodyPr>
          <a:lstStyle/>
          <a:p>
            <a:r>
              <a:rPr lang="zh-CN" altLang="zh-CN" kern="100" dirty="0">
                <a:latin typeface="等线"/>
                <a:cs typeface="Times New Roman"/>
              </a:rPr>
              <a:t>病毒是最小的感染源之一，光学显微镜观察不到大部分的病毒，因此病毒属于亚显微结构。大部分病毒只能用电子显微镜观察。病毒的大小从</a:t>
            </a:r>
            <a:r>
              <a:rPr lang="en-US" altLang="zh-CN" kern="100" dirty="0">
                <a:latin typeface="等线"/>
                <a:cs typeface="Times New Roman"/>
              </a:rPr>
              <a:t>20</a:t>
            </a:r>
            <a:r>
              <a:rPr lang="zh-CN" altLang="zh-CN" kern="100" dirty="0">
                <a:latin typeface="等线"/>
                <a:cs typeface="Times New Roman"/>
              </a:rPr>
              <a:t>到</a:t>
            </a:r>
            <a:r>
              <a:rPr lang="en-US" altLang="zh-CN" kern="100" dirty="0">
                <a:latin typeface="等线"/>
                <a:cs typeface="Times New Roman"/>
              </a:rPr>
              <a:t>300</a:t>
            </a:r>
            <a:r>
              <a:rPr lang="zh-CN" altLang="zh-CN" kern="100" dirty="0">
                <a:latin typeface="等线"/>
                <a:cs typeface="Times New Roman"/>
              </a:rPr>
              <a:t>纳米不等，把</a:t>
            </a:r>
            <a:r>
              <a:rPr lang="en-US" altLang="zh-CN" kern="100" dirty="0">
                <a:latin typeface="等线"/>
                <a:cs typeface="Times New Roman"/>
              </a:rPr>
              <a:t>30,000</a:t>
            </a:r>
            <a:r>
              <a:rPr lang="zh-CN" altLang="zh-CN" kern="100" dirty="0">
                <a:latin typeface="等线"/>
                <a:cs typeface="Times New Roman"/>
              </a:rPr>
              <a:t>到</a:t>
            </a:r>
            <a:r>
              <a:rPr lang="en-US" altLang="zh-CN" kern="100" dirty="0">
                <a:latin typeface="等线"/>
                <a:cs typeface="Times New Roman"/>
              </a:rPr>
              <a:t>750,000</a:t>
            </a:r>
            <a:r>
              <a:rPr lang="zh-CN" altLang="zh-CN" kern="100" dirty="0">
                <a:latin typeface="等线"/>
                <a:cs typeface="Times New Roman"/>
              </a:rPr>
              <a:t>个病毒一个个紧靠着排列起来才能达到</a:t>
            </a:r>
            <a:r>
              <a:rPr lang="en-US" altLang="zh-CN" kern="100" dirty="0">
                <a:latin typeface="等线"/>
                <a:cs typeface="Times New Roman"/>
              </a:rPr>
              <a:t>1</a:t>
            </a:r>
            <a:r>
              <a:rPr lang="zh-CN" altLang="zh-CN" kern="100" dirty="0">
                <a:latin typeface="等线"/>
                <a:cs typeface="Times New Roman"/>
              </a:rPr>
              <a:t>厘米的长度。相比之下，细菌的直径通常在</a:t>
            </a:r>
            <a:r>
              <a:rPr lang="en-US" altLang="zh-CN" kern="100" dirty="0">
                <a:latin typeface="等线"/>
                <a:cs typeface="Times New Roman"/>
              </a:rPr>
              <a:t>1</a:t>
            </a:r>
            <a:r>
              <a:rPr lang="zh-CN" altLang="zh-CN" kern="100" dirty="0">
                <a:latin typeface="等线"/>
                <a:cs typeface="Times New Roman"/>
              </a:rPr>
              <a:t>微米（合</a:t>
            </a:r>
            <a:r>
              <a:rPr lang="en-US" altLang="zh-CN" kern="100" dirty="0">
                <a:latin typeface="等线"/>
                <a:cs typeface="Times New Roman"/>
              </a:rPr>
              <a:t>1000</a:t>
            </a:r>
            <a:r>
              <a:rPr lang="zh-CN" altLang="zh-CN" kern="100" dirty="0">
                <a:latin typeface="等线"/>
                <a:cs typeface="Times New Roman"/>
              </a:rPr>
              <a:t>纳米）左右，高等生物的细胞直径为几十微米。有些病毒比较大，如分别于</a:t>
            </a:r>
            <a:r>
              <a:rPr lang="en-US" altLang="zh-CN" kern="100" dirty="0">
                <a:latin typeface="等线"/>
                <a:cs typeface="Times New Roman"/>
              </a:rPr>
              <a:t>2003</a:t>
            </a:r>
            <a:r>
              <a:rPr lang="zh-CN" altLang="zh-CN" kern="100" dirty="0">
                <a:latin typeface="等线"/>
                <a:cs typeface="Times New Roman"/>
              </a:rPr>
              <a:t>年和</a:t>
            </a:r>
            <a:r>
              <a:rPr lang="en-US" altLang="zh-CN" kern="100" dirty="0">
                <a:latin typeface="等线"/>
                <a:cs typeface="Times New Roman"/>
              </a:rPr>
              <a:t>2013</a:t>
            </a:r>
            <a:r>
              <a:rPr lang="zh-CN" altLang="zh-CN" kern="100" dirty="0">
                <a:latin typeface="等线"/>
                <a:cs typeface="Times New Roman"/>
              </a:rPr>
              <a:t>年发现的能感染变形虫的巨大病毒和潘多拉病毒，直径可达</a:t>
            </a:r>
            <a:r>
              <a:rPr lang="en-US" altLang="zh-CN" kern="100" dirty="0">
                <a:latin typeface="等线"/>
                <a:cs typeface="Times New Roman"/>
              </a:rPr>
              <a:t>1 </a:t>
            </a:r>
            <a:r>
              <a:rPr lang="zh-CN" altLang="zh-CN" kern="100" dirty="0">
                <a:latin typeface="等线"/>
                <a:cs typeface="Times New Roman"/>
              </a:rPr>
              <a:t>微米，大约比流感病毒大一千倍。这些</a:t>
            </a:r>
            <a:r>
              <a:rPr lang="en-US" altLang="zh-CN" kern="100" dirty="0">
                <a:latin typeface="等线"/>
                <a:cs typeface="Times New Roman"/>
              </a:rPr>
              <a:t>“</a:t>
            </a:r>
            <a:r>
              <a:rPr lang="zh-CN" altLang="zh-CN" kern="100" dirty="0">
                <a:latin typeface="等线"/>
                <a:cs typeface="Times New Roman"/>
              </a:rPr>
              <a:t>庞大</a:t>
            </a:r>
            <a:r>
              <a:rPr lang="en-US" altLang="zh-CN" kern="100" dirty="0">
                <a:latin typeface="等线"/>
                <a:cs typeface="Times New Roman"/>
              </a:rPr>
              <a:t>”</a:t>
            </a:r>
            <a:r>
              <a:rPr lang="zh-CN" altLang="zh-CN" kern="100" dirty="0">
                <a:latin typeface="等线"/>
                <a:cs typeface="Times New Roman"/>
              </a:rPr>
              <a:t>的病毒的发现令科学家们相当惊讶。</a:t>
            </a:r>
            <a:endParaRPr lang="zh-CN" altLang="zh-CN" kern="100" dirty="0">
              <a:effectLst/>
              <a:latin typeface="等线"/>
              <a:ea typeface="等线"/>
              <a:cs typeface="Times New Roman"/>
            </a:endParaRPr>
          </a:p>
          <a:p>
            <a:endParaRPr lang="zh-CN" altLang="en-US" dirty="0"/>
          </a:p>
        </p:txBody>
      </p:sp>
    </p:spTree>
    <p:extLst>
      <p:ext uri="{BB962C8B-B14F-4D97-AF65-F5344CB8AC3E}">
        <p14:creationId xmlns:p14="http://schemas.microsoft.com/office/powerpoint/2010/main" val="242861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基因</a:t>
            </a:r>
          </a:p>
        </p:txBody>
      </p:sp>
      <p:sp>
        <p:nvSpPr>
          <p:cNvPr id="3" name="内容占位符 2"/>
          <p:cNvSpPr>
            <a:spLocks noGrp="1"/>
          </p:cNvSpPr>
          <p:nvPr>
            <p:ph idx="1"/>
          </p:nvPr>
        </p:nvSpPr>
        <p:spPr/>
        <p:txBody>
          <a:bodyPr>
            <a:normAutofit fontScale="55000" lnSpcReduction="20000"/>
          </a:bodyPr>
          <a:lstStyle/>
          <a:p>
            <a:r>
              <a:rPr lang="zh-CN" altLang="en-US" dirty="0"/>
              <a:t>基因的化学本质通常为</a:t>
            </a:r>
            <a:r>
              <a:rPr lang="en-US" altLang="zh-CN" dirty="0"/>
              <a:t>DNA</a:t>
            </a:r>
            <a:r>
              <a:rPr lang="zh-CN" altLang="en-US" dirty="0"/>
              <a:t>（脱氧核糖核酸），不过也有不少病毒的基因的化学本质为</a:t>
            </a:r>
            <a:r>
              <a:rPr lang="en-US" altLang="zh-CN" dirty="0"/>
              <a:t>RNA</a:t>
            </a:r>
            <a:r>
              <a:rPr lang="zh-CN" altLang="en-US" dirty="0"/>
              <a:t>（核糖核酸）。基因编码了生物体所含的生物信息。多数生物的遗传物质是</a:t>
            </a:r>
            <a:r>
              <a:rPr lang="en-US" altLang="zh-CN" dirty="0"/>
              <a:t>DNA</a:t>
            </a:r>
            <a:r>
              <a:rPr lang="zh-CN" altLang="en-US" dirty="0"/>
              <a:t>，但</a:t>
            </a:r>
            <a:r>
              <a:rPr lang="en-US" altLang="zh-CN" dirty="0"/>
              <a:t>RNA</a:t>
            </a:r>
            <a:r>
              <a:rPr lang="zh-CN" altLang="en-US" dirty="0"/>
              <a:t>病毒的遗传物质是</a:t>
            </a:r>
            <a:r>
              <a:rPr lang="en-US" altLang="zh-CN" dirty="0"/>
              <a:t>RNA</a:t>
            </a:r>
            <a:r>
              <a:rPr lang="zh-CN" altLang="en-US" dirty="0"/>
              <a:t>。病毒的</a:t>
            </a:r>
            <a:r>
              <a:rPr lang="en-US" altLang="zh-CN" dirty="0"/>
              <a:t>DNA</a:t>
            </a:r>
            <a:r>
              <a:rPr lang="zh-CN" altLang="en-US" dirty="0"/>
              <a:t>或</a:t>
            </a:r>
            <a:r>
              <a:rPr lang="en-US" altLang="zh-CN" dirty="0"/>
              <a:t>RNA</a:t>
            </a:r>
            <a:r>
              <a:rPr lang="zh-CN" altLang="en-US" dirty="0"/>
              <a:t>由单链或双螺旋组成。</a:t>
            </a:r>
          </a:p>
          <a:p>
            <a:r>
              <a:rPr lang="zh-CN" altLang="en-US" dirty="0"/>
              <a:t>病毒繁殖非常迅速，因为它只有几个基因。 例如，流感病毒只有</a:t>
            </a:r>
            <a:r>
              <a:rPr lang="en-US" altLang="zh-CN" dirty="0"/>
              <a:t>8</a:t>
            </a:r>
            <a:r>
              <a:rPr lang="zh-CN" altLang="en-US" dirty="0"/>
              <a:t>个基因，轮状病毒只有</a:t>
            </a:r>
            <a:r>
              <a:rPr lang="en-US" altLang="zh-CN" dirty="0"/>
              <a:t>11</a:t>
            </a:r>
            <a:r>
              <a:rPr lang="zh-CN" altLang="en-US" dirty="0"/>
              <a:t>个。相比之下，人类有</a:t>
            </a:r>
            <a:r>
              <a:rPr lang="en-US" altLang="zh-CN" dirty="0"/>
              <a:t>2</a:t>
            </a:r>
            <a:r>
              <a:rPr lang="zh-CN" altLang="en-US" dirty="0"/>
              <a:t>万到</a:t>
            </a:r>
            <a:r>
              <a:rPr lang="en-US" altLang="zh-CN" dirty="0"/>
              <a:t>2</a:t>
            </a:r>
            <a:r>
              <a:rPr lang="zh-CN" altLang="en-US" dirty="0"/>
              <a:t>万</a:t>
            </a:r>
            <a:r>
              <a:rPr lang="en-US" altLang="zh-CN" dirty="0"/>
              <a:t>5</a:t>
            </a:r>
            <a:r>
              <a:rPr lang="zh-CN" altLang="en-US" dirty="0"/>
              <a:t>千个基因。这些基因编码了构成病毒颗粒的结构蛋白和只在宿主细胞中合成的非结构蛋白。</a:t>
            </a:r>
          </a:p>
          <a:p>
            <a:r>
              <a:rPr lang="zh-CN" altLang="en-US" dirty="0"/>
              <a:t>像所有细胞一样，很多病毒会产生用以复制</a:t>
            </a:r>
            <a:r>
              <a:rPr lang="en-US" altLang="zh-CN" dirty="0"/>
              <a:t>DNA</a:t>
            </a:r>
            <a:r>
              <a:rPr lang="zh-CN" altLang="en-US" dirty="0"/>
              <a:t>和</a:t>
            </a:r>
            <a:r>
              <a:rPr lang="en-US" altLang="zh-CN" dirty="0"/>
              <a:t>RNA</a:t>
            </a:r>
            <a:r>
              <a:rPr lang="zh-CN" altLang="en-US" dirty="0"/>
              <a:t>的蛋白质，分别称为</a:t>
            </a:r>
            <a:r>
              <a:rPr lang="en-US" altLang="zh-CN" dirty="0"/>
              <a:t>DNA</a:t>
            </a:r>
            <a:r>
              <a:rPr lang="zh-CN" altLang="en-US" dirty="0"/>
              <a:t>聚合酶和</a:t>
            </a:r>
            <a:r>
              <a:rPr lang="en-US" altLang="zh-CN" dirty="0"/>
              <a:t>RNA</a:t>
            </a:r>
            <a:r>
              <a:rPr lang="zh-CN" altLang="en-US" dirty="0"/>
              <a:t>复制酶。病毒的这些酶合成</a:t>
            </a:r>
            <a:r>
              <a:rPr lang="en-US" altLang="zh-CN" dirty="0"/>
              <a:t>DNA</a:t>
            </a:r>
            <a:r>
              <a:rPr lang="zh-CN" altLang="en-US" dirty="0"/>
              <a:t>和</a:t>
            </a:r>
            <a:r>
              <a:rPr lang="en-US" altLang="zh-CN" dirty="0"/>
              <a:t>RNA</a:t>
            </a:r>
            <a:r>
              <a:rPr lang="zh-CN" altLang="en-US" dirty="0"/>
              <a:t>的效率通常比宿主细胞的这些酶更高。不过</a:t>
            </a:r>
            <a:r>
              <a:rPr lang="en-US" altLang="zh-CN" dirty="0"/>
              <a:t>RNA</a:t>
            </a:r>
            <a:r>
              <a:rPr lang="zh-CN" altLang="en-US" dirty="0"/>
              <a:t>聚合酶经常出错，这就是</a:t>
            </a:r>
            <a:r>
              <a:rPr lang="en-US" altLang="zh-CN" dirty="0"/>
              <a:t>RNA</a:t>
            </a:r>
            <a:r>
              <a:rPr lang="zh-CN" altLang="en-US" dirty="0"/>
              <a:t>病毒常会突变成新的类型的原因之一。</a:t>
            </a:r>
          </a:p>
          <a:p>
            <a:r>
              <a:rPr lang="zh-CN" altLang="en-US" dirty="0"/>
              <a:t>有些</a:t>
            </a:r>
            <a:r>
              <a:rPr lang="en-US" altLang="zh-CN" dirty="0"/>
              <a:t>RNA</a:t>
            </a:r>
            <a:r>
              <a:rPr lang="zh-CN" altLang="en-US" dirty="0"/>
              <a:t>病毒的基因并不是一个连续的</a:t>
            </a:r>
            <a:r>
              <a:rPr lang="en-US" altLang="zh-CN" dirty="0"/>
              <a:t>RNA</a:t>
            </a:r>
            <a:r>
              <a:rPr lang="zh-CN" altLang="en-US" dirty="0"/>
              <a:t>分子，而是分开的几段，例如流感病毒的基因由八段</a:t>
            </a:r>
            <a:r>
              <a:rPr lang="en-US" altLang="zh-CN" dirty="0"/>
              <a:t>RNA</a:t>
            </a:r>
            <a:r>
              <a:rPr lang="zh-CN" altLang="en-US" dirty="0"/>
              <a:t>组成。当两种不同的流感病毒感染同一细胞时，这些基因可能会相互混合，并重配成新类型的病毒。</a:t>
            </a:r>
          </a:p>
        </p:txBody>
      </p:sp>
    </p:spTree>
    <p:extLst>
      <p:ext uri="{BB962C8B-B14F-4D97-AF65-F5344CB8AC3E}">
        <p14:creationId xmlns:p14="http://schemas.microsoft.com/office/powerpoint/2010/main" val="254741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蛋白质合成</a:t>
            </a:r>
            <a:endParaRPr lang="zh-CN" altLang="en-US" dirty="0"/>
          </a:p>
        </p:txBody>
      </p:sp>
      <p:pic>
        <p:nvPicPr>
          <p:cNvPr id="6" name="内容占位符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16550" y="2412157"/>
            <a:ext cx="3325251" cy="2493938"/>
          </a:xfrm>
        </p:spPr>
      </p:pic>
      <p:sp>
        <p:nvSpPr>
          <p:cNvPr id="5" name="内容占位符 4"/>
          <p:cNvSpPr>
            <a:spLocks noGrp="1"/>
          </p:cNvSpPr>
          <p:nvPr>
            <p:ph type="body" idx="4294967295"/>
          </p:nvPr>
        </p:nvSpPr>
        <p:spPr>
          <a:xfrm>
            <a:off x="720006" y="1404045"/>
            <a:ext cx="10404475" cy="4608512"/>
          </a:xfrm>
        </p:spPr>
        <p:txBody>
          <a:bodyPr>
            <a:normAutofit fontScale="47500" lnSpcReduction="20000"/>
          </a:bodyPr>
          <a:lstStyle/>
          <a:p>
            <a:r>
              <a:rPr lang="zh-CN" altLang="en-US" dirty="0"/>
              <a:t>核仁</a:t>
            </a:r>
            <a:endParaRPr lang="en-US" altLang="zh-CN" dirty="0"/>
          </a:p>
          <a:p>
            <a:r>
              <a:rPr lang="zh-CN" altLang="en-US" dirty="0"/>
              <a:t>细胞核</a:t>
            </a:r>
            <a:endParaRPr lang="en-US" altLang="zh-CN" dirty="0"/>
          </a:p>
          <a:p>
            <a:r>
              <a:rPr lang="zh-CN" altLang="en-US" dirty="0"/>
              <a:t>核糖体</a:t>
            </a:r>
            <a:endParaRPr lang="en-US" altLang="zh-CN" dirty="0"/>
          </a:p>
          <a:p>
            <a:r>
              <a:rPr lang="zh-CN" altLang="en-US" dirty="0"/>
              <a:t>囊泡</a:t>
            </a:r>
            <a:endParaRPr lang="en-US" altLang="zh-CN" dirty="0"/>
          </a:p>
          <a:p>
            <a:r>
              <a:rPr lang="zh-CN" altLang="en-US" dirty="0"/>
              <a:t>糙面内质网</a:t>
            </a:r>
            <a:endParaRPr lang="en-US" altLang="zh-CN" dirty="0"/>
          </a:p>
          <a:p>
            <a:r>
              <a:rPr lang="zh-CN" altLang="en-US" dirty="0"/>
              <a:t>高尔基体 </a:t>
            </a:r>
            <a:endParaRPr lang="en-US" altLang="zh-CN" dirty="0"/>
          </a:p>
          <a:p>
            <a:r>
              <a:rPr lang="zh-CN" altLang="en-US" dirty="0"/>
              <a:t>细胞骨架 </a:t>
            </a:r>
            <a:endParaRPr lang="en-US" altLang="zh-CN" dirty="0"/>
          </a:p>
          <a:p>
            <a:r>
              <a:rPr lang="zh-CN" altLang="en-US" dirty="0"/>
              <a:t>光面内质网 </a:t>
            </a:r>
            <a:endParaRPr lang="en-US" altLang="zh-CN" dirty="0"/>
          </a:p>
          <a:p>
            <a:r>
              <a:rPr lang="zh-CN" altLang="en-US" dirty="0"/>
              <a:t>线粒体 </a:t>
            </a:r>
            <a:endParaRPr lang="en-US" altLang="zh-CN" dirty="0"/>
          </a:p>
          <a:p>
            <a:r>
              <a:rPr lang="zh-CN" altLang="en-US" dirty="0"/>
              <a:t>液泡 </a:t>
            </a:r>
            <a:endParaRPr lang="en-US" altLang="zh-CN" dirty="0"/>
          </a:p>
          <a:p>
            <a:r>
              <a:rPr lang="zh-CN" altLang="en-US" dirty="0"/>
              <a:t>细胞质 </a:t>
            </a:r>
            <a:endParaRPr lang="en-US" altLang="zh-CN" dirty="0"/>
          </a:p>
          <a:p>
            <a:r>
              <a:rPr lang="zh-CN" altLang="en-US" dirty="0"/>
              <a:t>溶酶体 </a:t>
            </a:r>
            <a:endParaRPr lang="en-US" altLang="zh-CN" dirty="0"/>
          </a:p>
          <a:p>
            <a:r>
              <a:rPr lang="zh-CN" altLang="en-US" dirty="0"/>
              <a:t>中心粒 </a:t>
            </a:r>
            <a:endParaRPr lang="en-US" altLang="zh-CN" dirty="0"/>
          </a:p>
          <a:p>
            <a:r>
              <a:rPr lang="zh-CN" altLang="en-US" dirty="0"/>
              <a:t>按比例绘制的病毒体。</a:t>
            </a:r>
          </a:p>
        </p:txBody>
      </p:sp>
    </p:spTree>
    <p:extLst>
      <p:ext uri="{BB962C8B-B14F-4D97-AF65-F5344CB8AC3E}">
        <p14:creationId xmlns:p14="http://schemas.microsoft.com/office/powerpoint/2010/main" val="397830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生命周期</a:t>
            </a:r>
          </a:p>
        </p:txBody>
      </p:sp>
      <p:sp>
        <p:nvSpPr>
          <p:cNvPr id="3" name="内容占位符 2"/>
          <p:cNvSpPr>
            <a:spLocks noGrp="1"/>
          </p:cNvSpPr>
          <p:nvPr>
            <p:ph idx="1"/>
          </p:nvPr>
        </p:nvSpPr>
        <p:spPr/>
        <p:txBody>
          <a:bodyPr>
            <a:normAutofit lnSpcReduction="10000"/>
          </a:bodyPr>
          <a:lstStyle/>
          <a:p>
            <a:r>
              <a:rPr lang="zh-CN" altLang="en-US" dirty="0"/>
              <a:t>附着</a:t>
            </a:r>
            <a:endParaRPr lang="en-US" altLang="zh-CN" dirty="0"/>
          </a:p>
          <a:p>
            <a:r>
              <a:rPr lang="zh-CN" altLang="en-US" dirty="0"/>
              <a:t>进入细胞</a:t>
            </a:r>
          </a:p>
          <a:p>
            <a:r>
              <a:rPr lang="zh-CN" altLang="en-US" dirty="0"/>
              <a:t>核酸的脱出</a:t>
            </a:r>
            <a:endParaRPr lang="en-US" altLang="zh-CN" dirty="0"/>
          </a:p>
          <a:p>
            <a:r>
              <a:rPr lang="zh-CN" altLang="en-US" dirty="0"/>
              <a:t>合成</a:t>
            </a:r>
            <a:endParaRPr lang="en-US" altLang="zh-CN" dirty="0"/>
          </a:p>
          <a:p>
            <a:r>
              <a:rPr lang="zh-CN" altLang="en-US" dirty="0"/>
              <a:t>组装</a:t>
            </a:r>
            <a:endParaRPr lang="en-US" altLang="zh-CN" dirty="0"/>
          </a:p>
          <a:p>
            <a:r>
              <a:rPr lang="zh-CN" altLang="en-US" dirty="0"/>
              <a:t>释放</a:t>
            </a:r>
          </a:p>
        </p:txBody>
      </p:sp>
    </p:spTree>
    <p:extLst>
      <p:ext uri="{BB962C8B-B14F-4D97-AF65-F5344CB8AC3E}">
        <p14:creationId xmlns:p14="http://schemas.microsoft.com/office/powerpoint/2010/main" val="338176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对宿主细胞的影响</a:t>
            </a:r>
          </a:p>
        </p:txBody>
      </p:sp>
      <p:sp>
        <p:nvSpPr>
          <p:cNvPr id="3" name="内容占位符 2"/>
          <p:cNvSpPr>
            <a:spLocks noGrp="1"/>
          </p:cNvSpPr>
          <p:nvPr>
            <p:ph idx="1"/>
          </p:nvPr>
        </p:nvSpPr>
        <p:spPr/>
        <p:txBody>
          <a:bodyPr>
            <a:normAutofit fontScale="92500"/>
          </a:bodyPr>
          <a:lstStyle/>
          <a:p>
            <a:r>
              <a:rPr lang="zh-CN" altLang="en-US" dirty="0"/>
              <a:t>病毒对宿主细胞的结构和生化成分会产生广泛的影响，这些影响称为“细胞病变效应”。多数病毒感染最终会导致宿主细胞死亡。死亡的方式有裂解、细胞膜病变和凋亡（即“自杀”）等。通常宿主细胞死亡是因为病毒合成的蛋白质终止了它们的正常生命活动，这些蛋白质不一定是组成病毒颗粒的蛋白质。</a:t>
            </a:r>
          </a:p>
        </p:txBody>
      </p:sp>
    </p:spTree>
    <p:extLst>
      <p:ext uri="{BB962C8B-B14F-4D97-AF65-F5344CB8AC3E}">
        <p14:creationId xmlns:p14="http://schemas.microsoft.com/office/powerpoint/2010/main" val="15243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病毒引起的疾病</a:t>
            </a:r>
          </a:p>
        </p:txBody>
      </p:sp>
      <p:sp>
        <p:nvSpPr>
          <p:cNvPr id="3" name="内容占位符 2"/>
          <p:cNvSpPr>
            <a:spLocks noGrp="1"/>
          </p:cNvSpPr>
          <p:nvPr>
            <p:ph idx="1"/>
          </p:nvPr>
        </p:nvSpPr>
        <p:spPr/>
        <p:txBody>
          <a:bodyPr>
            <a:normAutofit fontScale="92500"/>
          </a:bodyPr>
          <a:lstStyle/>
          <a:p>
            <a:r>
              <a:rPr lang="zh-CN" altLang="en-US" dirty="0"/>
              <a:t>很多病毒不致病或几乎不致病，称为“良性病毒”。对人类有害的病毒具有“病毒性”。不同细胞被不同病毒感染后引起的病症也不同。有些病毒会导致慢性甚至终身性的病症，宿主染上这类病毒之后，其防御系统也无法将病毒清除，病毒会一直在其体内繁殖。受病毒慢性感染的人称为病毒携带者。</a:t>
            </a:r>
          </a:p>
        </p:txBody>
      </p:sp>
    </p:spTree>
    <p:extLst>
      <p:ext uri="{BB962C8B-B14F-4D97-AF65-F5344CB8AC3E}">
        <p14:creationId xmlns:p14="http://schemas.microsoft.com/office/powerpoint/2010/main" val="24850409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1444</TotalTime>
  <Words>1092</Words>
  <Application>Microsoft Office PowerPoint</Application>
  <PresentationFormat>自定义</PresentationFormat>
  <Paragraphs>60</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黑体</vt:lpstr>
      <vt:lpstr>思源黑体 CN Regular</vt:lpstr>
      <vt:lpstr>宋体</vt:lpstr>
      <vt:lpstr>微软雅黑</vt:lpstr>
      <vt:lpstr>Arial</vt:lpstr>
      <vt:lpstr>Calibri</vt:lpstr>
      <vt:lpstr>Times New Roman</vt:lpstr>
      <vt:lpstr>Office 主题​​</vt:lpstr>
      <vt:lpstr>病毒的前生和今世</vt:lpstr>
      <vt:lpstr>起源</vt:lpstr>
      <vt:lpstr>结构</vt:lpstr>
      <vt:lpstr>大小</vt:lpstr>
      <vt:lpstr>基因</vt:lpstr>
      <vt:lpstr>蛋白质合成</vt:lpstr>
      <vt:lpstr>生命周期</vt:lpstr>
      <vt:lpstr>对宿主细胞的影响</vt:lpstr>
      <vt:lpstr>病毒引起的疾病</vt:lpstr>
      <vt:lpstr>植物疾病</vt:lpstr>
      <vt:lpstr>噬菌体</vt:lpstr>
      <vt:lpstr>宿主的抵抗力</vt:lpstr>
      <vt:lpstr>人类和其他动物病毒性疾病的防治</vt:lpstr>
      <vt:lpstr>病毒在生态学中的角色</vt:lpstr>
      <vt:lpstr>PowerPoint 演示文稿</vt:lpstr>
    </vt:vector>
  </TitlesOfParts>
  <Company>microMACRO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Minerva</cp:lastModifiedBy>
  <cp:revision>18</cp:revision>
  <dcterms:created xsi:type="dcterms:W3CDTF">2020-02-05T12:49:11Z</dcterms:created>
  <dcterms:modified xsi:type="dcterms:W3CDTF">2021-05-10T03:31:33Z</dcterms:modified>
</cp:coreProperties>
</file>