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7E2"/>
    <a:srgbClr val="DEE7F6"/>
    <a:srgbClr val="F2E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80708" autoAdjust="0"/>
  </p:normalViewPr>
  <p:slideViewPr>
    <p:cSldViewPr snapToGrid="0">
      <p:cViewPr varScale="1">
        <p:scale>
          <a:sx n="67" d="100"/>
          <a:sy n="67" d="100"/>
        </p:scale>
        <p:origin x="604" y="52"/>
      </p:cViewPr>
      <p:guideLst>
        <p:guide orient="horz" pos="2160"/>
        <p:guide pos="3840"/>
      </p:guideLst>
    </p:cSldViewPr>
  </p:slideViewPr>
  <p:notesTextViewPr>
    <p:cViewPr>
      <p:scale>
        <a:sx n="1" d="1"/>
        <a:sy n="1" d="1"/>
      </p:scale>
      <p:origin x="0" y="0"/>
    </p:cViewPr>
  </p:notesTextViewPr>
  <p:sorterViewPr>
    <p:cViewPr>
      <p:scale>
        <a:sx n="75" d="100"/>
        <a:sy n="75" d="100"/>
      </p:scale>
      <p:origin x="0" y="-69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DE56C-121A-4DE0-920B-9A99D8C642BE}" type="datetimeFigureOut">
              <a:rPr lang="zh-CN" altLang="en-US" smtClean="0"/>
              <a:t>2021/3/5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387FF-7A09-437D-98A8-66FF2233CB10}" type="slidenum">
              <a:rPr lang="zh-CN" altLang="en-US" smtClean="0"/>
              <a:t>‹#›</a:t>
            </a:fld>
            <a:endParaRPr lang="zh-CN" altLang="en-US" dirty="0"/>
          </a:p>
        </p:txBody>
      </p:sp>
    </p:spTree>
    <p:extLst>
      <p:ext uri="{BB962C8B-B14F-4D97-AF65-F5344CB8AC3E}">
        <p14:creationId xmlns:p14="http://schemas.microsoft.com/office/powerpoint/2010/main" val="234204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新员工应在入职</a:t>
            </a:r>
            <a:r>
              <a:rPr lang="en-US" altLang="zh-CN"/>
              <a:t>1</a:t>
            </a:r>
            <a:r>
              <a:rPr lang="zh-CN" altLang="en-US"/>
              <a:t>周内接受培训。</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1</a:t>
            </a:fld>
            <a:endParaRPr lang="zh-CN" altLang="en-US" dirty="0"/>
          </a:p>
        </p:txBody>
      </p:sp>
    </p:spTree>
    <p:extLst>
      <p:ext uri="{BB962C8B-B14F-4D97-AF65-F5344CB8AC3E}">
        <p14:creationId xmlns:p14="http://schemas.microsoft.com/office/powerpoint/2010/main" val="331042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可组织大家讨论，对于规章制度的看法。</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3</a:t>
            </a:fld>
            <a:endParaRPr lang="zh-CN" altLang="en-US" dirty="0"/>
          </a:p>
        </p:txBody>
      </p:sp>
    </p:spTree>
    <p:extLst>
      <p:ext uri="{BB962C8B-B14F-4D97-AF65-F5344CB8AC3E}">
        <p14:creationId xmlns:p14="http://schemas.microsoft.com/office/powerpoint/2010/main" val="43361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关于事假和病假，请举例说明。</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9</a:t>
            </a:fld>
            <a:endParaRPr lang="zh-CN" altLang="en-US" dirty="0"/>
          </a:p>
        </p:txBody>
      </p:sp>
    </p:spTree>
    <p:extLst>
      <p:ext uri="{BB962C8B-B14F-4D97-AF65-F5344CB8AC3E}">
        <p14:creationId xmlns:p14="http://schemas.microsoft.com/office/powerpoint/2010/main" val="350918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请参加培训员工提问和讨论。</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16</a:t>
            </a:fld>
            <a:endParaRPr lang="zh-CN" altLang="en-US" dirty="0"/>
          </a:p>
        </p:txBody>
      </p:sp>
    </p:spTree>
    <p:extLst>
      <p:ext uri="{BB962C8B-B14F-4D97-AF65-F5344CB8AC3E}">
        <p14:creationId xmlns:p14="http://schemas.microsoft.com/office/powerpoint/2010/main" val="357807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395405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13002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3617199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24267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和尾页">
    <p:spTree>
      <p:nvGrpSpPr>
        <p:cNvPr id="1" name=""/>
        <p:cNvGrpSpPr/>
        <p:nvPr/>
      </p:nvGrpSpPr>
      <p:grpSpPr>
        <a:xfrm>
          <a:off x="0" y="0"/>
          <a:ext cx="0" cy="0"/>
          <a:chOff x="0" y="0"/>
          <a:chExt cx="0" cy="0"/>
        </a:xfrm>
      </p:grpSpPr>
      <p:sp>
        <p:nvSpPr>
          <p:cNvPr id="7" name="矩形 6"/>
          <p:cNvSpPr/>
          <p:nvPr userDrawn="1"/>
        </p:nvSpPr>
        <p:spPr>
          <a:xfrm>
            <a:off x="1" y="326201"/>
            <a:ext cx="220755" cy="392378"/>
          </a:xfrm>
          <a:prstGeom prst="rect">
            <a:avLst/>
          </a:prstGeom>
          <a:solidFill>
            <a:srgbClr val="0073B2"/>
          </a:solidFill>
          <a:ln>
            <a:solidFill>
              <a:srgbClr val="0073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a:endParaRPr lang="zh-CN" altLang="en-US" sz="180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10" y="1088245"/>
            <a:ext cx="4349369" cy="5376777"/>
          </a:xfrm>
          <a:prstGeom prst="rect">
            <a:avLst/>
          </a:prstGeom>
        </p:spPr>
      </p:pic>
      <p:cxnSp>
        <p:nvCxnSpPr>
          <p:cNvPr id="8" name="肘形连接符 7"/>
          <p:cNvCxnSpPr/>
          <p:nvPr userDrawn="1"/>
        </p:nvCxnSpPr>
        <p:spPr>
          <a:xfrm>
            <a:off x="217517" y="573314"/>
            <a:ext cx="11971244" cy="5922383"/>
          </a:xfrm>
          <a:prstGeom prst="bentConnector3">
            <a:avLst>
              <a:gd name="adj1" fmla="val 21719"/>
            </a:avLst>
          </a:prstGeom>
          <a:ln>
            <a:solidFill>
              <a:srgbClr val="0073B2"/>
            </a:solidFill>
          </a:ln>
        </p:spPr>
        <p:style>
          <a:lnRef idx="2">
            <a:schemeClr val="accent1">
              <a:shade val="50000"/>
            </a:schemeClr>
          </a:lnRef>
          <a:fillRef idx="1">
            <a:schemeClr val="accent1"/>
          </a:fillRef>
          <a:effectRef idx="0">
            <a:schemeClr val="accent1"/>
          </a:effectRef>
          <a:fontRef idx="minor">
            <a:schemeClr val="lt1"/>
          </a:fontRef>
        </p:style>
      </p:cxnSp>
      <p:sp>
        <p:nvSpPr>
          <p:cNvPr id="10" name="等腰三角形 9"/>
          <p:cNvSpPr/>
          <p:nvPr userDrawn="1"/>
        </p:nvSpPr>
        <p:spPr>
          <a:xfrm rot="1844125">
            <a:off x="7837976" y="756549"/>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dirty="0"/>
          </a:p>
        </p:txBody>
      </p:sp>
      <p:sp>
        <p:nvSpPr>
          <p:cNvPr id="11" name="等腰三角形 10"/>
          <p:cNvSpPr/>
          <p:nvPr userDrawn="1"/>
        </p:nvSpPr>
        <p:spPr>
          <a:xfrm rot="1844125">
            <a:off x="9271135" y="1"/>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2" name="等腰三角形 11"/>
          <p:cNvSpPr/>
          <p:nvPr userDrawn="1"/>
        </p:nvSpPr>
        <p:spPr>
          <a:xfrm rot="1844125">
            <a:off x="10331150" y="1"/>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3" name="等腰三角形 12"/>
          <p:cNvSpPr/>
          <p:nvPr userDrawn="1"/>
        </p:nvSpPr>
        <p:spPr>
          <a:xfrm rot="1844125">
            <a:off x="11182190" y="197038"/>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4" name="等腰三角形 13"/>
          <p:cNvSpPr/>
          <p:nvPr userDrawn="1"/>
        </p:nvSpPr>
        <p:spPr>
          <a:xfrm rot="1844125">
            <a:off x="9855210" y="1246292"/>
            <a:ext cx="789402" cy="739722"/>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5" name="等腰三角形 14"/>
          <p:cNvSpPr/>
          <p:nvPr userDrawn="1"/>
        </p:nvSpPr>
        <p:spPr>
          <a:xfrm rot="1844125">
            <a:off x="11069569" y="1975751"/>
            <a:ext cx="631327" cy="591596"/>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6" name="等腰三角形 15"/>
          <p:cNvSpPr/>
          <p:nvPr userDrawn="1"/>
        </p:nvSpPr>
        <p:spPr>
          <a:xfrm rot="1844125">
            <a:off x="11187200" y="2013226"/>
            <a:ext cx="1438314" cy="1347798"/>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0" name="矩形 19"/>
          <p:cNvSpPr/>
          <p:nvPr userDrawn="1"/>
        </p:nvSpPr>
        <p:spPr>
          <a:xfrm>
            <a:off x="11018755" y="5894124"/>
            <a:ext cx="1170006" cy="550649"/>
          </a:xfrm>
          <a:prstGeom prst="rect">
            <a:avLst/>
          </a:prstGeom>
          <a:solidFill>
            <a:srgbClr val="0073B2"/>
          </a:solidFill>
          <a:ln>
            <a:solidFill>
              <a:srgbClr val="0073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1" name="椭圆 20"/>
          <p:cNvSpPr/>
          <p:nvPr userDrawn="1"/>
        </p:nvSpPr>
        <p:spPr>
          <a:xfrm>
            <a:off x="11186932" y="5985876"/>
            <a:ext cx="354208" cy="385023"/>
          </a:xfrm>
          <a:prstGeom prst="ellipse">
            <a:avLst/>
          </a:prstGeom>
          <a:pattFill prst="ltDnDiag">
            <a:fgClr>
              <a:schemeClr val="accent1"/>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2" name="椭圆 21"/>
          <p:cNvSpPr/>
          <p:nvPr userDrawn="1"/>
        </p:nvSpPr>
        <p:spPr>
          <a:xfrm>
            <a:off x="11454813" y="5894124"/>
            <a:ext cx="216179" cy="234986"/>
          </a:xfrm>
          <a:prstGeom prst="ellipse">
            <a:avLst/>
          </a:prstGeom>
          <a:pattFill prst="ltDnDiag">
            <a:fgClr>
              <a:schemeClr val="accent1"/>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3" name="椭圆 22"/>
          <p:cNvSpPr/>
          <p:nvPr userDrawn="1"/>
        </p:nvSpPr>
        <p:spPr>
          <a:xfrm>
            <a:off x="11853372" y="6209631"/>
            <a:ext cx="202201" cy="219792"/>
          </a:xfrm>
          <a:prstGeom prst="ellipse">
            <a:avLst/>
          </a:prstGeom>
          <a:pattFill prst="ltDnDiag">
            <a:fgClr>
              <a:schemeClr val="accent1"/>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8267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1" y="-11875"/>
            <a:ext cx="12192001" cy="114400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3" name="内容占位符 2"/>
          <p:cNvSpPr>
            <a:spLocks noGrp="1"/>
          </p:cNvSpPr>
          <p:nvPr>
            <p:ph idx="1"/>
          </p:nvPr>
        </p:nvSpPr>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566017" y="-101600"/>
            <a:ext cx="10515600" cy="1325563"/>
          </a:xfrm>
        </p:spPr>
        <p:txBody>
          <a:bodyPr/>
          <a:lstStyle>
            <a:lvl1pPr>
              <a:defRPr b="1">
                <a:solidFill>
                  <a:schemeClr val="tx1"/>
                </a:solidFill>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
        <p:nvSpPr>
          <p:cNvPr id="10" name="等腰三角形 1"/>
          <p:cNvSpPr/>
          <p:nvPr userDrawn="1"/>
        </p:nvSpPr>
        <p:spPr bwMode="black">
          <a:xfrm>
            <a:off x="1572637" y="2570773"/>
            <a:ext cx="6387920" cy="4622739"/>
          </a:xfrm>
          <a:custGeom>
            <a:avLst/>
            <a:gdLst/>
            <a:ahLst/>
            <a:cxnLst/>
            <a:rect l="l" t="t" r="r" b="b"/>
            <a:pathLst>
              <a:path w="2754963" h="3482350">
                <a:moveTo>
                  <a:pt x="1919671" y="1800200"/>
                </a:moveTo>
                <a:lnTo>
                  <a:pt x="2337317" y="1080120"/>
                </a:lnTo>
                <a:lnTo>
                  <a:pt x="2754963" y="1800200"/>
                </a:lnTo>
                <a:close/>
                <a:moveTo>
                  <a:pt x="1770813" y="3237241"/>
                </a:moveTo>
                <a:lnTo>
                  <a:pt x="2144886" y="2592288"/>
                </a:lnTo>
                <a:lnTo>
                  <a:pt x="1915137" y="2592288"/>
                </a:lnTo>
                <a:lnTo>
                  <a:pt x="2332783" y="1872208"/>
                </a:lnTo>
                <a:lnTo>
                  <a:pt x="2750429" y="2592288"/>
                </a:lnTo>
                <a:lnTo>
                  <a:pt x="2232033" y="2592288"/>
                </a:lnTo>
                <a:lnTo>
                  <a:pt x="2606105" y="3237241"/>
                </a:lnTo>
                <a:close/>
                <a:moveTo>
                  <a:pt x="1353167" y="720080"/>
                </a:moveTo>
                <a:lnTo>
                  <a:pt x="1770813" y="0"/>
                </a:lnTo>
                <a:lnTo>
                  <a:pt x="2188459" y="720080"/>
                </a:lnTo>
                <a:close/>
                <a:moveTo>
                  <a:pt x="1155756" y="2098708"/>
                </a:moveTo>
                <a:lnTo>
                  <a:pt x="1502025" y="1501692"/>
                </a:lnTo>
                <a:lnTo>
                  <a:pt x="1848294" y="2098708"/>
                </a:lnTo>
                <a:close/>
                <a:moveTo>
                  <a:pt x="0" y="3482350"/>
                </a:moveTo>
                <a:lnTo>
                  <a:pt x="604283" y="2440482"/>
                </a:lnTo>
                <a:lnTo>
                  <a:pt x="808372" y="2792359"/>
                </a:lnTo>
                <a:lnTo>
                  <a:pt x="1005461" y="2452550"/>
                </a:lnTo>
                <a:lnTo>
                  <a:pt x="1300603" y="2961416"/>
                </a:lnTo>
                <a:lnTo>
                  <a:pt x="906425" y="2961416"/>
                </a:lnTo>
                <a:lnTo>
                  <a:pt x="1208566" y="3482350"/>
                </a:lnTo>
                <a:close/>
              </a:path>
            </a:pathLst>
          </a:custGeom>
          <a:solidFill>
            <a:srgbClr val="0073B2">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1" y="6721475"/>
            <a:ext cx="12192001" cy="1365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2101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114128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94622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406943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139465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41668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8514D0-9122-4BD4-ACD4-E7FA0D6645FE}" type="datetimeFigureOut">
              <a:rPr lang="zh-CN" altLang="en-US" smtClean="0"/>
              <a:t>2021/3/5</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305879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514D0-9122-4BD4-ACD4-E7FA0D6645FE}" type="datetimeFigureOut">
              <a:rPr lang="zh-CN" altLang="en-US" smtClean="0"/>
              <a:t>2021/3/5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40159004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29200" y="2008912"/>
            <a:ext cx="5951250" cy="2439770"/>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lnSpc>
                <a:spcPct val="150000"/>
              </a:lnSpc>
            </a:pPr>
            <a:r>
              <a:rPr lang="zh-CN" altLang="en-US" sz="5400" b="1" dirty="0">
                <a:solidFill>
                  <a:srgbClr val="0073B2"/>
                </a:solidFill>
                <a:latin typeface="方正姚体" pitchFamily="2" charset="-122"/>
                <a:ea typeface="方正姚体" pitchFamily="2" charset="-122"/>
              </a:rPr>
              <a:t>新员工入职培训之公司规章制度篇</a:t>
            </a:r>
          </a:p>
        </p:txBody>
      </p:sp>
    </p:spTree>
    <p:extLst>
      <p:ext uri="{BB962C8B-B14F-4D97-AF65-F5344CB8AC3E}">
        <p14:creationId xmlns:p14="http://schemas.microsoft.com/office/powerpoint/2010/main" val="297463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就  餐</a:t>
            </a:r>
          </a:p>
        </p:txBody>
      </p:sp>
      <p:sp>
        <p:nvSpPr>
          <p:cNvPr id="3" name="内容占位符 2"/>
          <p:cNvSpPr>
            <a:spLocks noGrp="1"/>
          </p:cNvSpPr>
          <p:nvPr>
            <p:ph idx="1"/>
          </p:nvPr>
        </p:nvSpPr>
        <p:spPr/>
        <p:txBody>
          <a:bodyPr/>
          <a:lstStyle/>
          <a:p>
            <a:pPr>
              <a:lnSpc>
                <a:spcPct val="150000"/>
              </a:lnSpc>
            </a:pPr>
            <a:r>
              <a:rPr lang="zh-CN" altLang="en-US"/>
              <a:t>如自己带饭请在自己办公桌上用餐，维持公共卫生，不随地吐痰，乱泼污水，顺手清理使用过的食品袋等垃圾，饭后将剩余饭菜倒在垃圾桶内，不得倾倒在洗手池内，以免造成堵塞影响使用。</a:t>
            </a:r>
            <a:endParaRPr lang="zh-CN" altLang="en-US" dirty="0"/>
          </a:p>
        </p:txBody>
      </p:sp>
    </p:spTree>
    <p:extLst>
      <p:ext uri="{BB962C8B-B14F-4D97-AF65-F5344CB8AC3E}">
        <p14:creationId xmlns:p14="http://schemas.microsoft.com/office/powerpoint/2010/main" val="51259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工作牌</a:t>
            </a:r>
          </a:p>
        </p:txBody>
      </p:sp>
      <p:sp>
        <p:nvSpPr>
          <p:cNvPr id="3" name="内容占位符 2"/>
          <p:cNvSpPr>
            <a:spLocks noGrp="1"/>
          </p:cNvSpPr>
          <p:nvPr>
            <p:ph idx="1"/>
          </p:nvPr>
        </p:nvSpPr>
        <p:spPr/>
        <p:txBody>
          <a:bodyPr>
            <a:normAutofit fontScale="92500"/>
          </a:bodyPr>
          <a:lstStyle/>
          <a:p>
            <a:pPr>
              <a:lnSpc>
                <a:spcPct val="150000"/>
              </a:lnSpc>
            </a:pPr>
            <a:r>
              <a:rPr lang="zh-CN" altLang="en-US" dirty="0"/>
              <a:t>工作牌是开倜员工的身份标识，更是进出办公大楼的必要安全凭证。因个人保管不善遗失工作牌，必须立即到前台文员处报备。员工报到当日内，行政部发放工作牌。</a:t>
            </a:r>
          </a:p>
          <a:p>
            <a:pPr>
              <a:lnSpc>
                <a:spcPct val="150000"/>
              </a:lnSpc>
            </a:pPr>
            <a:r>
              <a:rPr lang="zh-CN" altLang="en-US" dirty="0"/>
              <a:t>行政部每天会不定时检查。</a:t>
            </a:r>
          </a:p>
          <a:p>
            <a:pPr>
              <a:lnSpc>
                <a:spcPct val="150000"/>
              </a:lnSpc>
            </a:pPr>
            <a:r>
              <a:rPr lang="zh-CN" altLang="en-US" sz="3000" b="1" dirty="0">
                <a:solidFill>
                  <a:srgbClr val="0073B2"/>
                </a:solidFill>
              </a:rPr>
              <a:t>佩戴要求时间为：</a:t>
            </a:r>
          </a:p>
          <a:p>
            <a:pPr marL="914400" lvl="1" indent="-457200">
              <a:lnSpc>
                <a:spcPct val="150000"/>
              </a:lnSpc>
              <a:buFont typeface="+mj-lt"/>
              <a:buAutoNum type="alphaLcParenR"/>
            </a:pPr>
            <a:r>
              <a:rPr lang="zh-CN" altLang="en-US" dirty="0"/>
              <a:t>日常上班时间</a:t>
            </a:r>
          </a:p>
          <a:p>
            <a:pPr marL="914400" lvl="1" indent="-457200">
              <a:lnSpc>
                <a:spcPct val="150000"/>
              </a:lnSpc>
              <a:buFont typeface="+mj-lt"/>
              <a:buAutoNum type="alphaLcParenR"/>
            </a:pPr>
            <a:r>
              <a:rPr lang="zh-CN" altLang="en-US" dirty="0"/>
              <a:t>进出大门</a:t>
            </a:r>
          </a:p>
          <a:p>
            <a:pPr marL="914400" lvl="1" indent="-457200">
              <a:lnSpc>
                <a:spcPct val="150000"/>
              </a:lnSpc>
              <a:buFont typeface="+mj-lt"/>
              <a:buAutoNum type="alphaLcParenR"/>
            </a:pPr>
            <a:r>
              <a:rPr lang="zh-CN" altLang="en-US" dirty="0"/>
              <a:t>公司会议、活动时间</a:t>
            </a:r>
          </a:p>
          <a:p>
            <a:pPr>
              <a:lnSpc>
                <a:spcPct val="150000"/>
              </a:lnSpc>
            </a:pPr>
            <a:endParaRPr lang="zh-CN" altLang="en-US" dirty="0"/>
          </a:p>
        </p:txBody>
      </p:sp>
    </p:spTree>
    <p:extLst>
      <p:ext uri="{BB962C8B-B14F-4D97-AF65-F5344CB8AC3E}">
        <p14:creationId xmlns:p14="http://schemas.microsoft.com/office/powerpoint/2010/main" val="240590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工作服</a:t>
            </a:r>
          </a:p>
        </p:txBody>
      </p:sp>
      <p:sp>
        <p:nvSpPr>
          <p:cNvPr id="3" name="内容占位符 2"/>
          <p:cNvSpPr>
            <a:spLocks noGrp="1"/>
          </p:cNvSpPr>
          <p:nvPr>
            <p:ph idx="1"/>
          </p:nvPr>
        </p:nvSpPr>
        <p:spPr/>
        <p:txBody>
          <a:bodyPr/>
          <a:lstStyle/>
          <a:p>
            <a:r>
              <a:rPr lang="zh-CN" altLang="en-US" dirty="0"/>
              <a:t>不接受“洗涤未干”等原因而未穿工作服的解释。因“洗涤未干、未洗涤等原因未着工作服，一律按违规处理。 </a:t>
            </a:r>
          </a:p>
          <a:p>
            <a:r>
              <a:rPr lang="zh-CN" altLang="en-US" dirty="0"/>
              <a:t>有特殊原因不能着工作服，需到前台报备，行政部将视实际情况而定。</a:t>
            </a:r>
          </a:p>
          <a:p>
            <a:r>
              <a:rPr lang="zh-CN" altLang="en-US" sz="2800" b="1" dirty="0">
                <a:solidFill>
                  <a:srgbClr val="0073B2"/>
                </a:solidFill>
              </a:rPr>
              <a:t>着装要求时间为：</a:t>
            </a:r>
          </a:p>
          <a:p>
            <a:pPr marL="914400" lvl="1" indent="-457200">
              <a:lnSpc>
                <a:spcPct val="100000"/>
              </a:lnSpc>
              <a:spcBef>
                <a:spcPts val="600"/>
              </a:spcBef>
              <a:spcAft>
                <a:spcPts val="600"/>
              </a:spcAft>
              <a:buFont typeface="+mj-lt"/>
              <a:buAutoNum type="alphaLcParenR"/>
            </a:pPr>
            <a:r>
              <a:rPr lang="zh-CN" altLang="en-US" dirty="0"/>
              <a:t>每周一至周五上班时间必须着工作服；</a:t>
            </a:r>
          </a:p>
          <a:p>
            <a:pPr marL="914400" lvl="1" indent="-457200">
              <a:lnSpc>
                <a:spcPct val="100000"/>
              </a:lnSpc>
              <a:spcBef>
                <a:spcPts val="600"/>
              </a:spcBef>
              <a:spcAft>
                <a:spcPts val="600"/>
              </a:spcAft>
              <a:buFont typeface="+mj-lt"/>
              <a:buAutoNum type="alphaLcParenR"/>
            </a:pPr>
            <a:r>
              <a:rPr lang="zh-CN" altLang="en-US" dirty="0"/>
              <a:t>出差员工回到公司必须着装；</a:t>
            </a:r>
          </a:p>
          <a:p>
            <a:pPr marL="914400" lvl="1" indent="-457200">
              <a:lnSpc>
                <a:spcPct val="100000"/>
              </a:lnSpc>
              <a:spcBef>
                <a:spcPts val="600"/>
              </a:spcBef>
              <a:spcAft>
                <a:spcPts val="600"/>
              </a:spcAft>
              <a:buFont typeface="+mj-lt"/>
              <a:buAutoNum type="alphaLcParenR"/>
            </a:pPr>
            <a:r>
              <a:rPr lang="zh-CN" altLang="en-US" dirty="0"/>
              <a:t>公司会议、活动期间；</a:t>
            </a:r>
          </a:p>
          <a:p>
            <a:pPr marL="914400" lvl="1" indent="-457200">
              <a:lnSpc>
                <a:spcPct val="100000"/>
              </a:lnSpc>
              <a:spcBef>
                <a:spcPts val="600"/>
              </a:spcBef>
              <a:spcAft>
                <a:spcPts val="600"/>
              </a:spcAft>
              <a:buFont typeface="+mj-lt"/>
              <a:buAutoNum type="alphaLcParenR"/>
            </a:pPr>
            <a:r>
              <a:rPr lang="zh-CN" altLang="en-US" dirty="0"/>
              <a:t>意义 ：着工作服、配戴工作牌已远远不是个人形象的问题，而是影响到公司形象的问题。</a:t>
            </a:r>
          </a:p>
        </p:txBody>
      </p:sp>
    </p:spTree>
    <p:extLst>
      <p:ext uri="{BB962C8B-B14F-4D97-AF65-F5344CB8AC3E}">
        <p14:creationId xmlns:p14="http://schemas.microsoft.com/office/powerpoint/2010/main" val="115562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制度规范之形象与环境</a:t>
            </a:r>
          </a:p>
        </p:txBody>
      </p:sp>
      <p:sp>
        <p:nvSpPr>
          <p:cNvPr id="3" name="内容占位符 2"/>
          <p:cNvSpPr>
            <a:spLocks noGrp="1"/>
          </p:cNvSpPr>
          <p:nvPr>
            <p:ph idx="1"/>
          </p:nvPr>
        </p:nvSpPr>
        <p:spPr>
          <a:xfrm>
            <a:off x="838200" y="1466850"/>
            <a:ext cx="10515600" cy="4710113"/>
          </a:xfrm>
        </p:spPr>
        <p:txBody>
          <a:bodyPr/>
          <a:lstStyle/>
          <a:p>
            <a:pPr marL="457200" indent="-457200">
              <a:lnSpc>
                <a:spcPct val="150000"/>
              </a:lnSpc>
              <a:buFont typeface="+mj-lt"/>
              <a:buAutoNum type="arabicPeriod"/>
            </a:pPr>
            <a:r>
              <a:rPr lang="zh-CN" altLang="en-US" dirty="0"/>
              <a:t>严禁在公司内吸烟</a:t>
            </a:r>
          </a:p>
          <a:p>
            <a:pPr marL="514350" indent="-514350">
              <a:lnSpc>
                <a:spcPct val="150000"/>
              </a:lnSpc>
              <a:buFont typeface="+mj-lt"/>
              <a:buAutoNum type="arabicPeriod"/>
            </a:pPr>
            <a:r>
              <a:rPr lang="zh-CN" altLang="en-US" dirty="0"/>
              <a:t>爱护环境，人人有责</a:t>
            </a:r>
          </a:p>
          <a:p>
            <a:pPr marL="914400" lvl="1" indent="-457200">
              <a:lnSpc>
                <a:spcPct val="150000"/>
              </a:lnSpc>
              <a:buFont typeface="+mj-lt"/>
              <a:buAutoNum type="alphaLcParenR"/>
            </a:pPr>
            <a:r>
              <a:rPr lang="zh-CN" altLang="en-US" dirty="0"/>
              <a:t>室内的花木，不得肆意破坏；</a:t>
            </a:r>
          </a:p>
          <a:p>
            <a:pPr marL="914400" lvl="1" indent="-457200">
              <a:lnSpc>
                <a:spcPct val="150000"/>
              </a:lnSpc>
              <a:buFont typeface="+mj-lt"/>
              <a:buAutoNum type="alphaLcParenR"/>
            </a:pPr>
            <a:r>
              <a:rPr lang="zh-CN" altLang="en-US" dirty="0"/>
              <a:t>公共区域使用后要维护整理、自己办公桌要整洁、整齐；</a:t>
            </a:r>
          </a:p>
          <a:p>
            <a:pPr marL="914400" lvl="1" indent="-457200">
              <a:lnSpc>
                <a:spcPct val="150000"/>
              </a:lnSpc>
              <a:buFont typeface="+mj-lt"/>
              <a:buAutoNum type="alphaLcParenR"/>
            </a:pPr>
            <a:r>
              <a:rPr lang="zh-CN" altLang="en-US" dirty="0"/>
              <a:t>不可在办公区域内乱扔生活垃圾；</a:t>
            </a:r>
          </a:p>
          <a:p>
            <a:pPr marL="914400" lvl="1" indent="-457200">
              <a:lnSpc>
                <a:spcPct val="150000"/>
              </a:lnSpc>
              <a:buFont typeface="+mj-lt"/>
              <a:buAutoNum type="alphaLcParenR"/>
            </a:pPr>
            <a:r>
              <a:rPr lang="zh-CN" altLang="en-US" dirty="0"/>
              <a:t>不得将不用的衣服与鞋子等其他物品带到公司。</a:t>
            </a:r>
          </a:p>
          <a:p>
            <a:pPr>
              <a:lnSpc>
                <a:spcPct val="150000"/>
              </a:lnSpc>
            </a:pPr>
            <a:endParaRPr lang="zh-CN" altLang="en-US" dirty="0"/>
          </a:p>
        </p:txBody>
      </p:sp>
    </p:spTree>
    <p:extLst>
      <p:ext uri="{BB962C8B-B14F-4D97-AF65-F5344CB8AC3E}">
        <p14:creationId xmlns:p14="http://schemas.microsoft.com/office/powerpoint/2010/main" val="124036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制度规范之资源与安全</a:t>
            </a:r>
            <a:endParaRPr lang="zh-CN" altLang="en-US" dirty="0"/>
          </a:p>
        </p:txBody>
      </p:sp>
      <p:sp>
        <p:nvSpPr>
          <p:cNvPr id="3" name="内容占位符 2"/>
          <p:cNvSpPr>
            <a:spLocks noGrp="1"/>
          </p:cNvSpPr>
          <p:nvPr>
            <p:ph idx="1"/>
          </p:nvPr>
        </p:nvSpPr>
        <p:spPr>
          <a:xfrm>
            <a:off x="838200" y="1514475"/>
            <a:ext cx="10515600" cy="4662488"/>
          </a:xfrm>
        </p:spPr>
        <p:txBody>
          <a:bodyPr>
            <a:normAutofit fontScale="77500" lnSpcReduction="20000"/>
          </a:bodyPr>
          <a:lstStyle/>
          <a:p>
            <a:pPr marL="514350" indent="-514350">
              <a:lnSpc>
                <a:spcPct val="170000"/>
              </a:lnSpc>
              <a:buFont typeface="+mj-lt"/>
              <a:buAutoNum type="arabicPeriod"/>
            </a:pPr>
            <a:r>
              <a:rPr lang="zh-CN" altLang="en-US" sz="3100" dirty="0"/>
              <a:t>用电、用水</a:t>
            </a:r>
          </a:p>
          <a:p>
            <a:pPr marL="914400" lvl="1" indent="-457200">
              <a:lnSpc>
                <a:spcPct val="170000"/>
              </a:lnSpc>
              <a:buFont typeface="+mj-lt"/>
              <a:buAutoNum type="alphaLcParenR"/>
            </a:pPr>
            <a:r>
              <a:rPr lang="zh-CN" altLang="en-US" dirty="0"/>
              <a:t>原则：安全、节约、适用；</a:t>
            </a:r>
          </a:p>
          <a:p>
            <a:pPr marL="914400" lvl="1" indent="-457200">
              <a:lnSpc>
                <a:spcPct val="170000"/>
              </a:lnSpc>
              <a:buFont typeface="+mj-lt"/>
              <a:buAutoNum type="alphaLcParenR"/>
            </a:pPr>
            <a:r>
              <a:rPr lang="zh-CN" altLang="en-US" dirty="0"/>
              <a:t>各类公司资源需定期作检查；</a:t>
            </a:r>
          </a:p>
          <a:p>
            <a:pPr marL="914400" lvl="1" indent="-457200">
              <a:lnSpc>
                <a:spcPct val="170000"/>
              </a:lnSpc>
              <a:buFont typeface="+mj-lt"/>
              <a:buAutoNum type="alphaLcParenR"/>
            </a:pPr>
            <a:r>
              <a:rPr lang="zh-CN" altLang="en-US" dirty="0"/>
              <a:t>发现问题及时报备人事部。</a:t>
            </a:r>
          </a:p>
          <a:p>
            <a:pPr marL="514350" indent="-514350">
              <a:lnSpc>
                <a:spcPct val="170000"/>
              </a:lnSpc>
              <a:buFont typeface="+mj-lt"/>
              <a:buAutoNum type="arabicPeriod"/>
            </a:pPr>
            <a:r>
              <a:rPr lang="zh-CN" altLang="en-US" sz="3100" dirty="0"/>
              <a:t>电脑</a:t>
            </a:r>
          </a:p>
          <a:p>
            <a:pPr marL="914400" lvl="1" indent="-457200">
              <a:lnSpc>
                <a:spcPct val="170000"/>
              </a:lnSpc>
              <a:buFont typeface="+mj-lt"/>
              <a:buAutoNum type="alphaLcParenR"/>
            </a:pPr>
            <a:r>
              <a:rPr lang="zh-CN" altLang="en-US" dirty="0"/>
              <a:t>离开办公位，不用电脑达</a:t>
            </a:r>
            <a:r>
              <a:rPr lang="en-US" altLang="zh-CN" dirty="0"/>
              <a:t>30</a:t>
            </a:r>
            <a:r>
              <a:rPr lang="zh-CN" altLang="en-US" dirty="0"/>
              <a:t>分钟以上，必须关闭显示器，退出系统；</a:t>
            </a:r>
            <a:endParaRPr lang="en-US" altLang="zh-CN" dirty="0"/>
          </a:p>
          <a:p>
            <a:pPr marL="914400" lvl="1" indent="-457200">
              <a:lnSpc>
                <a:spcPct val="170000"/>
              </a:lnSpc>
              <a:buFont typeface="+mj-lt"/>
              <a:buAutoNum type="alphaLcParenR"/>
            </a:pPr>
            <a:r>
              <a:rPr lang="zh-CN" altLang="en-US" dirty="0"/>
              <a:t>离开达</a:t>
            </a:r>
            <a:r>
              <a:rPr lang="en-US" altLang="zh-CN" dirty="0"/>
              <a:t>2.5</a:t>
            </a:r>
            <a:r>
              <a:rPr lang="zh-CN" altLang="en-US" dirty="0"/>
              <a:t>小时以上，必须关闭电脑主机。</a:t>
            </a:r>
          </a:p>
          <a:p>
            <a:pPr marL="514350" indent="-514350">
              <a:lnSpc>
                <a:spcPct val="170000"/>
              </a:lnSpc>
              <a:buFont typeface="+mj-lt"/>
              <a:buAutoNum type="arabicPeriod"/>
            </a:pPr>
            <a:r>
              <a:rPr lang="zh-CN" altLang="en-US" sz="3100" dirty="0"/>
              <a:t>复印机、打印机、饮水机、碎纸机等</a:t>
            </a:r>
          </a:p>
          <a:p>
            <a:pPr marL="914400" lvl="1" indent="-457200">
              <a:lnSpc>
                <a:spcPct val="170000"/>
              </a:lnSpc>
              <a:buFont typeface="+mj-lt"/>
              <a:buAutoNum type="alphaLcParenR"/>
            </a:pPr>
            <a:r>
              <a:rPr lang="zh-CN" altLang="en-US" dirty="0"/>
              <a:t>下班时应及时关闭复印机、打印机、饮水机等电器电源如后面的人要继续使用，则谁用谁关掉。</a:t>
            </a:r>
          </a:p>
          <a:p>
            <a:pPr>
              <a:lnSpc>
                <a:spcPct val="170000"/>
              </a:lnSpc>
            </a:pPr>
            <a:endParaRPr lang="zh-CN" altLang="en-US" dirty="0"/>
          </a:p>
        </p:txBody>
      </p:sp>
    </p:spTree>
    <p:extLst>
      <p:ext uri="{BB962C8B-B14F-4D97-AF65-F5344CB8AC3E}">
        <p14:creationId xmlns:p14="http://schemas.microsoft.com/office/powerpoint/2010/main" val="417302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员工福利</a:t>
            </a:r>
          </a:p>
        </p:txBody>
      </p:sp>
      <p:sp>
        <p:nvSpPr>
          <p:cNvPr id="3" name="内容占位符 2"/>
          <p:cNvSpPr>
            <a:spLocks noGrp="1"/>
          </p:cNvSpPr>
          <p:nvPr>
            <p:ph idx="1"/>
          </p:nvPr>
        </p:nvSpPr>
        <p:spPr>
          <a:xfrm>
            <a:off x="838200" y="1466850"/>
            <a:ext cx="10515600" cy="4710113"/>
          </a:xfrm>
        </p:spPr>
        <p:txBody>
          <a:bodyPr>
            <a:normAutofit fontScale="92500" lnSpcReduction="10000"/>
          </a:bodyPr>
          <a:lstStyle/>
          <a:p>
            <a:pPr marL="514350" indent="-514350">
              <a:lnSpc>
                <a:spcPct val="150000"/>
              </a:lnSpc>
              <a:buFont typeface="+mj-lt"/>
              <a:buAutoNum type="arabicPeriod"/>
            </a:pPr>
            <a:r>
              <a:rPr lang="zh-CN" altLang="en-US" dirty="0"/>
              <a:t>法定假日</a:t>
            </a:r>
            <a:endParaRPr lang="en-US" altLang="zh-CN" dirty="0"/>
          </a:p>
          <a:p>
            <a:pPr marL="914400" lvl="1" indent="-457200">
              <a:lnSpc>
                <a:spcPct val="150000"/>
              </a:lnSpc>
              <a:buFont typeface="+mj-lt"/>
              <a:buAutoNum type="alphaLcParenR"/>
            </a:pPr>
            <a:r>
              <a:rPr lang="zh-CN" altLang="en-US" dirty="0"/>
              <a:t>在元旦、春节、劳动节、国庆节等法定假日，公司按照国家休假制度给予假期及其他相应的节日福利；</a:t>
            </a:r>
            <a:endParaRPr lang="en-US" altLang="zh-CN" dirty="0"/>
          </a:p>
          <a:p>
            <a:pPr marL="914400" lvl="1" indent="-457200">
              <a:lnSpc>
                <a:spcPct val="150000"/>
              </a:lnSpc>
              <a:buFont typeface="+mj-lt"/>
              <a:buAutoNum type="alphaLcParenR"/>
            </a:pPr>
            <a:r>
              <a:rPr lang="zh-CN" altLang="en-US" dirty="0"/>
              <a:t>员工生日当天补助现金</a:t>
            </a:r>
            <a:r>
              <a:rPr lang="en-US" altLang="zh-CN" dirty="0"/>
              <a:t>100</a:t>
            </a:r>
            <a:r>
              <a:rPr lang="zh-CN" altLang="en-US" dirty="0"/>
              <a:t>元。等等！</a:t>
            </a:r>
          </a:p>
          <a:p>
            <a:pPr marL="457200" indent="-457200">
              <a:lnSpc>
                <a:spcPct val="150000"/>
              </a:lnSpc>
              <a:buFont typeface="+mj-lt"/>
              <a:buAutoNum type="arabicPeriod"/>
            </a:pPr>
            <a:r>
              <a:rPr lang="zh-CN" altLang="en-US" dirty="0"/>
              <a:t>培训与发展</a:t>
            </a:r>
            <a:endParaRPr lang="en-US" altLang="zh-CN" dirty="0"/>
          </a:p>
          <a:p>
            <a:pPr marL="914400" lvl="1" indent="-457200">
              <a:lnSpc>
                <a:spcPct val="150000"/>
              </a:lnSpc>
              <a:buFont typeface="+mj-lt"/>
              <a:buAutoNum type="alphaLcParenR"/>
            </a:pPr>
            <a:r>
              <a:rPr lang="zh-CN" altLang="en-US" dirty="0"/>
              <a:t>在职辅导、公费外派培训、报刊书籍订阅等方式，旨在公司发展壮大与员工个人发展和谐双赢。</a:t>
            </a:r>
          </a:p>
          <a:p>
            <a:pPr>
              <a:lnSpc>
                <a:spcPct val="150000"/>
              </a:lnSpc>
            </a:pPr>
            <a:r>
              <a:rPr lang="zh-CN" altLang="en-US" dirty="0">
                <a:solidFill>
                  <a:srgbClr val="C00000"/>
                </a:solidFill>
              </a:rPr>
              <a:t>重视员工的福利管理，力求在提供良好的可持续平台基础上形成劳资双方对奋斗目标的一致认同，实现企业与员工的共同发展</a:t>
            </a:r>
          </a:p>
          <a:p>
            <a:pPr>
              <a:lnSpc>
                <a:spcPct val="150000"/>
              </a:lnSpc>
            </a:pPr>
            <a:endParaRPr lang="zh-CN" altLang="en-US" dirty="0"/>
          </a:p>
        </p:txBody>
      </p:sp>
    </p:spTree>
    <p:extLst>
      <p:ext uri="{BB962C8B-B14F-4D97-AF65-F5344CB8AC3E}">
        <p14:creationId xmlns:p14="http://schemas.microsoft.com/office/powerpoint/2010/main" val="418299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17906" y="1925622"/>
            <a:ext cx="6669742" cy="3377720"/>
          </a:xfrm>
          <a:prstGeom prst="rect">
            <a:avLst/>
          </a:prstGeom>
        </p:spPr>
        <p:txBody>
          <a:bodyPr wrap="square">
            <a:spAutoFit/>
          </a:bodyPr>
          <a:lstStyle/>
          <a:p>
            <a:pPr>
              <a:lnSpc>
                <a:spcPct val="200000"/>
              </a:lnSpc>
            </a:pPr>
            <a:r>
              <a:rPr lang="zh-CN" altLang="en-US" sz="2800" b="1" dirty="0">
                <a:solidFill>
                  <a:srgbClr val="0073B2"/>
                </a:solidFill>
                <a:latin typeface="方正姚体" pitchFamily="2" charset="-122"/>
                <a:ea typeface="方正姚体" pitchFamily="2" charset="-122"/>
              </a:rPr>
              <a:t>制度内，你有无限自由</a:t>
            </a:r>
          </a:p>
          <a:p>
            <a:pPr>
              <a:lnSpc>
                <a:spcPct val="200000"/>
              </a:lnSpc>
            </a:pPr>
            <a:r>
              <a:rPr lang="zh-CN" altLang="en-US" sz="2800" b="1" dirty="0">
                <a:solidFill>
                  <a:srgbClr val="0073B2"/>
                </a:solidFill>
                <a:latin typeface="方正姚体" pitchFamily="2" charset="-122"/>
                <a:ea typeface="方正姚体" pitchFamily="2" charset="-122"/>
              </a:rPr>
              <a:t>相信自己能认真遵守规章制度</a:t>
            </a:r>
          </a:p>
          <a:p>
            <a:pPr>
              <a:lnSpc>
                <a:spcPct val="200000"/>
              </a:lnSpc>
            </a:pPr>
            <a:r>
              <a:rPr lang="zh-CN" altLang="en-US" sz="2800" b="1" dirty="0">
                <a:solidFill>
                  <a:srgbClr val="0073B2"/>
                </a:solidFill>
                <a:latin typeface="方正姚体" pitchFamily="2" charset="-122"/>
                <a:ea typeface="方正姚体" pitchFamily="2" charset="-122"/>
              </a:rPr>
              <a:t>掌握并正确使用规章制度，高效开展工作</a:t>
            </a:r>
          </a:p>
          <a:p>
            <a:pPr>
              <a:lnSpc>
                <a:spcPct val="200000"/>
              </a:lnSpc>
            </a:pPr>
            <a:r>
              <a:rPr lang="zh-CN" altLang="en-US" sz="2800" b="1" dirty="0">
                <a:solidFill>
                  <a:srgbClr val="0073B2"/>
                </a:solidFill>
                <a:latin typeface="方正姚体" pitchFamily="2" charset="-122"/>
                <a:ea typeface="方正姚体" pitchFamily="2" charset="-122"/>
              </a:rPr>
              <a:t>并用行为带动身边的人</a:t>
            </a:r>
          </a:p>
        </p:txBody>
      </p:sp>
    </p:spTree>
    <p:extLst>
      <p:ext uri="{BB962C8B-B14F-4D97-AF65-F5344CB8AC3E}">
        <p14:creationId xmlns:p14="http://schemas.microsoft.com/office/powerpoint/2010/main" val="280694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1999" cy="6858000"/>
          </a:xfrm>
          <a:prstGeom prst="rect">
            <a:avLst/>
          </a:prstGeom>
          <a:solidFill>
            <a:srgbClr val="0073B2"/>
          </a:solidFill>
          <a:ln w="9525">
            <a:solidFill>
              <a:srgbClr val="0073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pic>
        <p:nvPicPr>
          <p:cNvPr id="3" name="图片 2"/>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4388992" y="1269402"/>
            <a:ext cx="7803007" cy="4836239"/>
          </a:xfrm>
          <a:prstGeom prst="rect">
            <a:avLst/>
          </a:prstGeom>
          <a:noFill/>
          <a:ln>
            <a:noFill/>
          </a:ln>
        </p:spPr>
      </p:pic>
      <p:sp>
        <p:nvSpPr>
          <p:cNvPr id="4" name="椭圆 5"/>
          <p:cNvSpPr/>
          <p:nvPr/>
        </p:nvSpPr>
        <p:spPr>
          <a:xfrm>
            <a:off x="10358849" y="3687521"/>
            <a:ext cx="474102" cy="561750"/>
          </a:xfrm>
          <a:custGeom>
            <a:avLst/>
            <a:gdLst/>
            <a:ahLst/>
            <a:cxnLst/>
            <a:rect l="l" t="t" r="r" b="b"/>
            <a:pathLst>
              <a:path w="370280" h="446871">
                <a:moveTo>
                  <a:pt x="185140" y="77128"/>
                </a:moveTo>
                <a:cubicBezTo>
                  <a:pt x="125487" y="77128"/>
                  <a:pt x="77128" y="125487"/>
                  <a:pt x="77128" y="185140"/>
                </a:cubicBezTo>
                <a:cubicBezTo>
                  <a:pt x="77128" y="244793"/>
                  <a:pt x="125487" y="293152"/>
                  <a:pt x="185140" y="293152"/>
                </a:cubicBezTo>
                <a:cubicBezTo>
                  <a:pt x="244793" y="293152"/>
                  <a:pt x="293152" y="244793"/>
                  <a:pt x="293152" y="185140"/>
                </a:cubicBezTo>
                <a:cubicBezTo>
                  <a:pt x="293152" y="125487"/>
                  <a:pt x="244793" y="77128"/>
                  <a:pt x="185140" y="77128"/>
                </a:cubicBezTo>
                <a:close/>
                <a:moveTo>
                  <a:pt x="190162" y="68"/>
                </a:moveTo>
                <a:cubicBezTo>
                  <a:pt x="237526" y="1353"/>
                  <a:pt x="284400" y="20707"/>
                  <a:pt x="319557" y="57825"/>
                </a:cubicBezTo>
                <a:cubicBezTo>
                  <a:pt x="389871" y="132062"/>
                  <a:pt x="386691" y="249243"/>
                  <a:pt x="312455" y="319557"/>
                </a:cubicBezTo>
                <a:lnTo>
                  <a:pt x="178038" y="446871"/>
                </a:lnTo>
                <a:lnTo>
                  <a:pt x="50723" y="312455"/>
                </a:lnTo>
                <a:cubicBezTo>
                  <a:pt x="-19591" y="238219"/>
                  <a:pt x="-16411" y="121038"/>
                  <a:pt x="57825" y="50723"/>
                </a:cubicBezTo>
                <a:cubicBezTo>
                  <a:pt x="94943" y="15566"/>
                  <a:pt x="142798" y="-1217"/>
                  <a:pt x="190162" y="68"/>
                </a:cubicBezTo>
                <a:close/>
              </a:path>
            </a:pathLst>
          </a:custGeom>
          <a:solidFill>
            <a:srgbClr val="F5C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5" name="矩形 4"/>
          <p:cNvSpPr/>
          <p:nvPr/>
        </p:nvSpPr>
        <p:spPr>
          <a:xfrm>
            <a:off x="423134" y="1157435"/>
            <a:ext cx="5805544" cy="1785104"/>
          </a:xfrm>
          <a:prstGeom prst="rect">
            <a:avLst/>
          </a:prstGeom>
        </p:spPr>
        <p:txBody>
          <a:bodyPr wrap="square">
            <a:spAutoFit/>
          </a:bodyPr>
          <a:lstStyle/>
          <a:p>
            <a:pPr>
              <a:spcBef>
                <a:spcPts val="1200"/>
              </a:spcBef>
              <a:spcAft>
                <a:spcPts val="1200"/>
              </a:spcAft>
            </a:pPr>
            <a:r>
              <a:rPr lang="zh-CN" alt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rPr>
              <a:t>没有</a:t>
            </a:r>
            <a:r>
              <a:rPr lang="zh-CN" altLang="en-US" sz="5400" b="1" dirty="0">
                <a:ln w="12700">
                  <a:solidFill>
                    <a:schemeClr val="accent1"/>
                  </a:solidFill>
                  <a:prstDash val="solid"/>
                </a:ln>
                <a:solidFill>
                  <a:schemeClr val="bg1"/>
                </a:solidFill>
                <a:effectLst>
                  <a:outerShdw dist="38100" dir="2640000" algn="bl" rotWithShape="0">
                    <a:schemeClr val="accent1"/>
                  </a:outerShdw>
                </a:effectLst>
                <a:latin typeface="方正姚体" pitchFamily="2" charset="-122"/>
                <a:ea typeface="方正姚体" pitchFamily="2" charset="-122"/>
              </a:rPr>
              <a:t>规矩</a:t>
            </a:r>
            <a:r>
              <a:rPr lang="zh-CN" alt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rPr>
              <a:t>，不成</a:t>
            </a:r>
            <a:r>
              <a:rPr lang="zh-CN" altLang="en-US" sz="5400" b="1" dirty="0">
                <a:ln w="12700">
                  <a:solidFill>
                    <a:schemeClr val="accent1"/>
                  </a:solidFill>
                  <a:prstDash val="solid"/>
                </a:ln>
                <a:solidFill>
                  <a:schemeClr val="bg1"/>
                </a:solidFill>
                <a:effectLst>
                  <a:outerShdw dist="38100" dir="2640000" algn="bl" rotWithShape="0">
                    <a:schemeClr val="accent1"/>
                  </a:outerShdw>
                </a:effectLst>
                <a:latin typeface="方正姚体" pitchFamily="2" charset="-122"/>
                <a:ea typeface="方正姚体" pitchFamily="2" charset="-122"/>
              </a:rPr>
              <a:t>方圆</a:t>
            </a:r>
            <a:endParaRPr lang="en-US" altLang="zh-CN"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endParaRPr>
          </a:p>
          <a:p>
            <a:pPr algn="r">
              <a:spcBef>
                <a:spcPts val="1200"/>
              </a:spcBef>
              <a:spcAft>
                <a:spcPts val="1200"/>
              </a:spcAft>
            </a:pPr>
            <a:r>
              <a:rPr lang="en-US" altLang="zh-CN" sz="3600" b="1" dirty="0">
                <a:ln w="9525">
                  <a:solidFill>
                    <a:schemeClr val="bg1"/>
                  </a:solidFill>
                  <a:prstDash val="solid"/>
                </a:ln>
                <a:effectLst>
                  <a:outerShdw blurRad="12700" dist="38100" dir="2700000" algn="tl" rotWithShape="0">
                    <a:schemeClr val="bg1">
                      <a:lumMod val="50000"/>
                    </a:schemeClr>
                  </a:outerShdw>
                </a:effectLst>
                <a:latin typeface="方正姚体" pitchFamily="2" charset="-122"/>
                <a:ea typeface="方正姚体" pitchFamily="2" charset="-122"/>
              </a:rPr>
              <a:t>    ——</a:t>
            </a:r>
            <a:r>
              <a:rPr lang="zh-CN" altLang="en-US" sz="3600" b="1" dirty="0">
                <a:ln w="9525">
                  <a:solidFill>
                    <a:schemeClr val="bg1"/>
                  </a:solidFill>
                  <a:prstDash val="solid"/>
                </a:ln>
                <a:effectLst>
                  <a:outerShdw blurRad="12700" dist="38100" dir="2700000" algn="tl" rotWithShape="0">
                    <a:schemeClr val="bg1">
                      <a:lumMod val="50000"/>
                    </a:schemeClr>
                  </a:outerShdw>
                </a:effectLst>
                <a:latin typeface="方正姚体" pitchFamily="2" charset="-122"/>
                <a:ea typeface="方正姚体" pitchFamily="2" charset="-122"/>
              </a:rPr>
              <a:t>行政规章制度宣讲</a:t>
            </a:r>
          </a:p>
        </p:txBody>
      </p:sp>
    </p:spTree>
    <p:extLst>
      <p:ext uri="{BB962C8B-B14F-4D97-AF65-F5344CB8AC3E}">
        <p14:creationId xmlns:p14="http://schemas.microsoft.com/office/powerpoint/2010/main" val="35084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8557" y="349891"/>
            <a:ext cx="10034886" cy="770084"/>
          </a:xfrm>
          <a:prstGeom prst="rect">
            <a:avLst/>
          </a:prstGeom>
          <a:noFill/>
          <a:ln>
            <a:noFill/>
          </a:ln>
          <a:effectLst>
            <a:prstShdw prst="shdw12">
              <a:srgbClr val="808080"/>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tx1"/>
                </a:solidFill>
                <a:miter lim="800000"/>
                <a:headEnd/>
                <a:tailEnd/>
              </a14:hiddenLine>
            </a:ext>
          </a:extLst>
        </p:spPr>
        <p:txBody>
          <a:bodyPr wrap="square" lIns="92075" tIns="46038" rIns="92075" bIns="46038">
            <a:spAutoFit/>
          </a:bodyPr>
          <a:lstStyle>
            <a:defPPr>
              <a:defRPr lang="zh-CN"/>
            </a:defPPr>
            <a:lvl1pPr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Tx/>
            </a:pPr>
            <a:r>
              <a:rPr kumimoji="1" lang="zh-CN" altLang="en-US" sz="4400" b="1" dirty="0">
                <a:solidFill>
                  <a:schemeClr val="hlink"/>
                </a:solidFill>
                <a:latin typeface="黑体" pitchFamily="49" charset="-122"/>
                <a:ea typeface="黑体" pitchFamily="49" charset="-122"/>
              </a:rPr>
              <a:t>提及制度，很多人出现最多的心理活动</a:t>
            </a:r>
          </a:p>
        </p:txBody>
      </p:sp>
      <p:sp>
        <p:nvSpPr>
          <p:cNvPr id="11" name="Text Box 5"/>
          <p:cNvSpPr txBox="1">
            <a:spLocks noChangeArrowheads="1"/>
          </p:cNvSpPr>
          <p:nvPr/>
        </p:nvSpPr>
        <p:spPr bwMode="auto">
          <a:xfrm>
            <a:off x="1875521" y="4865952"/>
            <a:ext cx="6263852" cy="13410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fontAlgn="base">
              <a:spcBef>
                <a:spcPct val="50000"/>
              </a:spcBef>
              <a:spcAft>
                <a:spcPct val="0"/>
              </a:spcAft>
              <a:buClrTx/>
              <a:defRPr kumimoji="1" sz="2700">
                <a:latin typeface="微软雅黑" pitchFamily="34" charset="-122"/>
                <a:ea typeface="微软雅黑" pitchFamily="34" charset="-122"/>
              </a:defRPr>
            </a:lvl1pPr>
            <a:lvl2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2pPr>
            <a:lvl3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3pPr>
            <a:lvl4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4pPr>
            <a:lvl5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5pPr>
            <a:lvl6pPr>
              <a:defRPr sz="3100">
                <a:latin typeface="Arial" panose="020B0604020202020204" pitchFamily="34" charset="0"/>
                <a:ea typeface="宋体" panose="02010600030101010101" pitchFamily="2" charset="-122"/>
              </a:defRPr>
            </a:lvl6pPr>
            <a:lvl7pPr>
              <a:defRPr sz="3100">
                <a:latin typeface="Arial" panose="020B0604020202020204" pitchFamily="34" charset="0"/>
                <a:ea typeface="宋体" panose="02010600030101010101" pitchFamily="2" charset="-122"/>
              </a:defRPr>
            </a:lvl7pPr>
            <a:lvl8pPr>
              <a:defRPr sz="3100">
                <a:latin typeface="Arial" panose="020B0604020202020204" pitchFamily="34" charset="0"/>
                <a:ea typeface="宋体" panose="02010600030101010101" pitchFamily="2" charset="-122"/>
              </a:defRPr>
            </a:lvl8pPr>
            <a:lvl9pPr>
              <a:defRPr sz="3100">
                <a:latin typeface="Arial" panose="020B0604020202020204" pitchFamily="34" charset="0"/>
                <a:ea typeface="宋体" panose="02010600030101010101" pitchFamily="2" charset="-122"/>
              </a:defRPr>
            </a:lvl9pPr>
          </a:lstStyle>
          <a:p>
            <a:r>
              <a:rPr lang="zh-CN" altLang="en-US" dirty="0">
                <a:latin typeface="幼圆" pitchFamily="49" charset="-122"/>
                <a:ea typeface="幼圆" pitchFamily="49" charset="-122"/>
              </a:rPr>
              <a:t>或者认为我是人事专员，只要做好人事部的工作就行，其他与我无关，等等的情况会出现</a:t>
            </a:r>
          </a:p>
        </p:txBody>
      </p:sp>
      <p:sp>
        <p:nvSpPr>
          <p:cNvPr id="9" name="Text Box 8"/>
          <p:cNvSpPr txBox="1">
            <a:spLocks noChangeArrowheads="1"/>
          </p:cNvSpPr>
          <p:nvPr/>
        </p:nvSpPr>
        <p:spPr bwMode="auto">
          <a:xfrm>
            <a:off x="6742398" y="3224091"/>
            <a:ext cx="4902406" cy="13410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fontAlgn="base">
              <a:spcBef>
                <a:spcPct val="50000"/>
              </a:spcBef>
              <a:spcAft>
                <a:spcPct val="0"/>
              </a:spcAft>
              <a:buClrTx/>
              <a:defRPr kumimoji="1" sz="2700">
                <a:latin typeface="微软雅黑" pitchFamily="34" charset="-122"/>
                <a:ea typeface="微软雅黑" pitchFamily="34" charset="-122"/>
              </a:defRPr>
            </a:lvl1pPr>
            <a:lvl2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2pPr>
            <a:lvl3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3pPr>
            <a:lvl4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4pPr>
            <a:lvl5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5pPr>
            <a:lvl6pPr>
              <a:defRPr sz="3100">
                <a:latin typeface="Arial" panose="020B0604020202020204" pitchFamily="34" charset="0"/>
                <a:ea typeface="宋体" panose="02010600030101010101" pitchFamily="2" charset="-122"/>
              </a:defRPr>
            </a:lvl6pPr>
            <a:lvl7pPr>
              <a:defRPr sz="3100">
                <a:latin typeface="Arial" panose="020B0604020202020204" pitchFamily="34" charset="0"/>
                <a:ea typeface="宋体" panose="02010600030101010101" pitchFamily="2" charset="-122"/>
              </a:defRPr>
            </a:lvl7pPr>
            <a:lvl8pPr>
              <a:defRPr sz="3100">
                <a:latin typeface="Arial" panose="020B0604020202020204" pitchFamily="34" charset="0"/>
                <a:ea typeface="宋体" panose="02010600030101010101" pitchFamily="2" charset="-122"/>
              </a:defRPr>
            </a:lvl8pPr>
            <a:lvl9pPr>
              <a:defRPr sz="3100">
                <a:latin typeface="Arial" panose="020B0604020202020204" pitchFamily="34" charset="0"/>
                <a:ea typeface="宋体" panose="02010600030101010101" pitchFamily="2" charset="-122"/>
              </a:defRPr>
            </a:lvl9pPr>
          </a:lstStyle>
          <a:p>
            <a:r>
              <a:rPr lang="zh-CN" altLang="en-US" dirty="0">
                <a:latin typeface="幼圆" pitchFamily="49" charset="-122"/>
                <a:ea typeface="幼圆" pitchFamily="49" charset="-122"/>
              </a:rPr>
              <a:t>我是做销售的呀，只要业绩好，公司就会承认我的能力，无须在乎其他细致末节。</a:t>
            </a:r>
          </a:p>
        </p:txBody>
      </p:sp>
      <p:sp>
        <p:nvSpPr>
          <p:cNvPr id="7" name="Text Box 14"/>
          <p:cNvSpPr txBox="1">
            <a:spLocks noChangeArrowheads="1"/>
          </p:cNvSpPr>
          <p:nvPr/>
        </p:nvSpPr>
        <p:spPr bwMode="auto">
          <a:xfrm>
            <a:off x="1185500" y="1613155"/>
            <a:ext cx="6263852" cy="13410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Tx/>
            </a:pPr>
            <a:r>
              <a:rPr kumimoji="1" lang="zh-CN" altLang="en-US" sz="2700" dirty="0">
                <a:latin typeface="幼圆" pitchFamily="49" charset="-122"/>
                <a:ea typeface="幼圆" pitchFamily="49" charset="-122"/>
              </a:rPr>
              <a:t>就觉得制度就是条条框框，不允许做这个，不允许做那个，太不自由了！然后大家会出现类似以下的想法：</a:t>
            </a:r>
          </a:p>
        </p:txBody>
      </p:sp>
    </p:spTree>
    <p:extLst>
      <p:ext uri="{BB962C8B-B14F-4D97-AF65-F5344CB8AC3E}">
        <p14:creationId xmlns:p14="http://schemas.microsoft.com/office/powerpoint/2010/main" val="98743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企业的制度是什么？</a:t>
            </a:r>
          </a:p>
        </p:txBody>
      </p:sp>
      <p:sp>
        <p:nvSpPr>
          <p:cNvPr id="3" name="内容占位符 2"/>
          <p:cNvSpPr>
            <a:spLocks noGrp="1"/>
          </p:cNvSpPr>
          <p:nvPr>
            <p:ph idx="1"/>
          </p:nvPr>
        </p:nvSpPr>
        <p:spPr/>
        <p:txBody>
          <a:bodyPr>
            <a:normAutofit/>
          </a:bodyPr>
          <a:lstStyle/>
          <a:p>
            <a:pPr>
              <a:lnSpc>
                <a:spcPct val="150000"/>
              </a:lnSpc>
            </a:pPr>
            <a:r>
              <a:rPr lang="zh-CN" altLang="en-US" dirty="0"/>
              <a:t>企业管理制度是实现企业目标的有力措施和手段，企业要发展，必定离不开这些制度来规范我们朝着同一个方向行走。这也是提升自我和提升公司的必然途径。</a:t>
            </a:r>
            <a:endParaRPr lang="en-US" altLang="zh-CN" dirty="0"/>
          </a:p>
          <a:p>
            <a:pPr>
              <a:lnSpc>
                <a:spcPct val="150000"/>
              </a:lnSpc>
            </a:pPr>
            <a:endParaRPr lang="zh-CN" altLang="en-US" dirty="0"/>
          </a:p>
          <a:p>
            <a:pPr>
              <a:lnSpc>
                <a:spcPct val="150000"/>
              </a:lnSpc>
            </a:pPr>
            <a:r>
              <a:rPr lang="zh-CN" altLang="en-US" dirty="0">
                <a:solidFill>
                  <a:srgbClr val="FF0000"/>
                </a:solidFill>
              </a:rPr>
              <a:t>企业制度好比是国家的交通法规，大家必须严格遵守，才能保证道路的畅通与安全。</a:t>
            </a:r>
          </a:p>
          <a:p>
            <a:pPr>
              <a:lnSpc>
                <a:spcPct val="150000"/>
              </a:lnSpc>
            </a:pPr>
            <a:endParaRPr lang="zh-CN" altLang="en-US" dirty="0"/>
          </a:p>
        </p:txBody>
      </p:sp>
    </p:spTree>
    <p:extLst>
      <p:ext uri="{BB962C8B-B14F-4D97-AF65-F5344CB8AC3E}">
        <p14:creationId xmlns:p14="http://schemas.microsoft.com/office/powerpoint/2010/main" val="178283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本次宣讲将是为了：</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大家都是有社会经验的人，应该知道每个公司的行政制度都是大同小异，无外乎是细节上的差异，既有了有些公司能将制度编成一本书、有些企业会将制度编成册、而有些企业却只能在</a:t>
            </a:r>
            <a:r>
              <a:rPr lang="en-US" altLang="zh-CN" dirty="0"/>
              <a:t>A4</a:t>
            </a:r>
            <a:r>
              <a:rPr lang="zh-CN" altLang="en-US" dirty="0"/>
              <a:t>大小下容纳。所以说每个公司有着不同的制度文化。</a:t>
            </a:r>
          </a:p>
          <a:p>
            <a:pPr marL="0" indent="0">
              <a:lnSpc>
                <a:spcPct val="150000"/>
              </a:lnSpc>
              <a:buNone/>
            </a:pPr>
            <a:r>
              <a:rPr lang="en-US" altLang="zh-CN" dirty="0"/>
              <a:t>——</a:t>
            </a:r>
            <a:r>
              <a:rPr lang="zh-CN" altLang="en-US" dirty="0"/>
              <a:t>帮助你了解公司的文化和管理风格；</a:t>
            </a:r>
          </a:p>
          <a:p>
            <a:pPr marL="0" indent="0">
              <a:lnSpc>
                <a:spcPct val="150000"/>
              </a:lnSpc>
              <a:buNone/>
            </a:pPr>
            <a:r>
              <a:rPr lang="en-US" altLang="zh-CN" dirty="0"/>
              <a:t>——</a:t>
            </a:r>
            <a:r>
              <a:rPr lang="zh-CN" altLang="en-US" dirty="0"/>
              <a:t>帮助你更快地进入角色，尽快地与公司融为一体；</a:t>
            </a:r>
          </a:p>
          <a:p>
            <a:pPr marL="0" indent="0">
              <a:lnSpc>
                <a:spcPct val="150000"/>
              </a:lnSpc>
              <a:buNone/>
            </a:pPr>
            <a:r>
              <a:rPr lang="en-US" altLang="zh-CN" dirty="0"/>
              <a:t>——</a:t>
            </a:r>
            <a:r>
              <a:rPr lang="zh-CN" altLang="en-US" dirty="0"/>
              <a:t>掌握规章制度这个工具，帮助大家更高效地开展自己的工作。</a:t>
            </a:r>
          </a:p>
          <a:p>
            <a:pPr>
              <a:lnSpc>
                <a:spcPct val="150000"/>
              </a:lnSpc>
            </a:pPr>
            <a:endParaRPr lang="zh-CN" altLang="en-US" dirty="0"/>
          </a:p>
        </p:txBody>
      </p:sp>
    </p:spTree>
    <p:extLst>
      <p:ext uri="{BB962C8B-B14F-4D97-AF65-F5344CB8AC3E}">
        <p14:creationId xmlns:p14="http://schemas.microsoft.com/office/powerpoint/2010/main" val="103192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考勤纪律</a:t>
            </a:r>
            <a:endParaRPr lang="zh-CN" altLang="en-US" dirty="0"/>
          </a:p>
        </p:txBody>
      </p:sp>
      <p:sp>
        <p:nvSpPr>
          <p:cNvPr id="3" name="内容占位符 2"/>
          <p:cNvSpPr>
            <a:spLocks noGrp="1"/>
          </p:cNvSpPr>
          <p:nvPr>
            <p:ph idx="1"/>
          </p:nvPr>
        </p:nvSpPr>
        <p:spPr>
          <a:xfrm>
            <a:off x="838200" y="1825625"/>
            <a:ext cx="10515600" cy="3289300"/>
          </a:xfrm>
        </p:spPr>
        <p:txBody>
          <a:bodyPr/>
          <a:lstStyle/>
          <a:p>
            <a:pPr marL="457200" indent="-457200">
              <a:lnSpc>
                <a:spcPct val="150000"/>
              </a:lnSpc>
              <a:buFont typeface="+mj-lt"/>
              <a:buAutoNum type="arabicPeriod"/>
            </a:pPr>
            <a:r>
              <a:rPr lang="zh-CN" altLang="en-US" sz="2000" dirty="0"/>
              <a:t>严格按照考勤时间按时上下班（早</a:t>
            </a:r>
            <a:r>
              <a:rPr lang="en-US" altLang="zh-CN" sz="2000" dirty="0"/>
              <a:t>8;15-</a:t>
            </a:r>
            <a:r>
              <a:rPr lang="zh-CN" altLang="en-US" sz="2000" dirty="0"/>
              <a:t>晚</a:t>
            </a:r>
            <a:r>
              <a:rPr lang="en-US" altLang="zh-CN" sz="2000" dirty="0"/>
              <a:t>17</a:t>
            </a:r>
            <a:r>
              <a:rPr lang="zh-CN" altLang="en-US" sz="2000" dirty="0"/>
              <a:t>：</a:t>
            </a:r>
            <a:r>
              <a:rPr lang="en-US" altLang="zh-CN" sz="2000" dirty="0"/>
              <a:t>15</a:t>
            </a:r>
          </a:p>
          <a:p>
            <a:pPr marL="457200" indent="-457200">
              <a:lnSpc>
                <a:spcPct val="150000"/>
              </a:lnSpc>
              <a:buFont typeface="+mj-lt"/>
              <a:buAutoNum type="arabicPeriod"/>
            </a:pPr>
            <a:r>
              <a:rPr lang="zh-CN" altLang="en-US" sz="2000" dirty="0"/>
              <a:t>严遵请假流程：请事假需提前两天申请。若因急事未能提前者，需在请假当天给部门主管电话或短信经得允许方可准假，且在休假完回公司后需立即补上申请。</a:t>
            </a:r>
          </a:p>
          <a:p>
            <a:pPr marL="457200" indent="-457200">
              <a:lnSpc>
                <a:spcPct val="150000"/>
              </a:lnSpc>
              <a:buFont typeface="+mj-lt"/>
              <a:buAutoNum type="arabicPeriod"/>
            </a:pPr>
            <a:r>
              <a:rPr lang="zh-CN" altLang="en-US" sz="2000" dirty="0"/>
              <a:t>病假、事假最小请假单位为</a:t>
            </a:r>
            <a:r>
              <a:rPr lang="en-US" altLang="zh-CN" sz="2000" dirty="0"/>
              <a:t>1</a:t>
            </a:r>
            <a:r>
              <a:rPr lang="zh-CN" altLang="en-US" sz="2000" dirty="0"/>
              <a:t>小时，当月实际请假时间不足</a:t>
            </a:r>
            <a:r>
              <a:rPr lang="en-US" altLang="zh-CN" sz="2000" dirty="0"/>
              <a:t>1</a:t>
            </a:r>
            <a:r>
              <a:rPr lang="zh-CN" altLang="en-US" sz="2000" dirty="0"/>
              <a:t>小时的按</a:t>
            </a:r>
            <a:r>
              <a:rPr lang="en-US" altLang="zh-CN" sz="2000" dirty="0"/>
              <a:t>1</a:t>
            </a:r>
            <a:r>
              <a:rPr lang="zh-CN" altLang="en-US" sz="2000" dirty="0"/>
              <a:t>小时计算。 </a:t>
            </a:r>
          </a:p>
          <a:p>
            <a:pPr>
              <a:lnSpc>
                <a:spcPct val="150000"/>
              </a:lnSpc>
            </a:pPr>
            <a:r>
              <a:rPr lang="zh-CN" altLang="en-US" sz="3600" b="1" dirty="0">
                <a:solidFill>
                  <a:srgbClr val="C00000"/>
                </a:solidFill>
                <a:effectLst>
                  <a:outerShdw blurRad="38100" dist="38100" dir="2700000" algn="tl">
                    <a:srgbClr val="000000">
                      <a:alpha val="43137"/>
                    </a:srgbClr>
                  </a:outerShdw>
                </a:effectLst>
              </a:rPr>
              <a:t>请假流程：</a:t>
            </a:r>
          </a:p>
          <a:p>
            <a:endParaRPr lang="zh-CN" altLang="en-US" dirty="0"/>
          </a:p>
        </p:txBody>
      </p:sp>
      <p:sp>
        <p:nvSpPr>
          <p:cNvPr id="5" name="矩形 4"/>
          <p:cNvSpPr/>
          <p:nvPr/>
        </p:nvSpPr>
        <p:spPr>
          <a:xfrm>
            <a:off x="917575" y="4923693"/>
            <a:ext cx="10436226" cy="1642208"/>
          </a:xfrm>
          <a:prstGeom prst="rect">
            <a:avLst/>
          </a:prstGeom>
        </p:spPr>
        <p:txBody>
          <a:bodyPr/>
          <a:lstStyle/>
          <a:p>
            <a:pPr lvl="0">
              <a:buChar char="•"/>
            </a:pPr>
            <a:r>
              <a:rPr lang="zh-CN" altLang="en-US"/>
              <a:t>请假者填写请假申请表</a:t>
            </a:r>
          </a:p>
          <a:p>
            <a:pPr lvl="0">
              <a:buChar char="•"/>
            </a:pPr>
            <a:r>
              <a:rPr lang="zh-CN" altLang="en-US"/>
              <a:t>部门主管审批</a:t>
            </a:r>
          </a:p>
          <a:p>
            <a:pPr lvl="0">
              <a:buChar char="•"/>
            </a:pPr>
            <a:r>
              <a:rPr lang="zh-CN" altLang="en-US"/>
              <a:t>总经理助理审批</a:t>
            </a:r>
          </a:p>
          <a:p>
            <a:pPr lvl="0">
              <a:buChar char="•"/>
            </a:pPr>
            <a:r>
              <a:rPr lang="zh-CN" altLang="en-US"/>
              <a:t>人事部审批</a:t>
            </a:r>
          </a:p>
          <a:p>
            <a:pPr lvl="0">
              <a:buChar char="•"/>
            </a:pPr>
            <a:r>
              <a:rPr lang="zh-CN" altLang="en-US"/>
              <a:t>请假者</a:t>
            </a:r>
            <a:r>
              <a:rPr lang="zh-CN" altLang="en-US" dirty="0"/>
              <a:t>休息</a:t>
            </a:r>
          </a:p>
        </p:txBody>
      </p:sp>
    </p:spTree>
    <p:extLst>
      <p:ext uri="{BB962C8B-B14F-4D97-AF65-F5344CB8AC3E}">
        <p14:creationId xmlns:p14="http://schemas.microsoft.com/office/powerpoint/2010/main" val="391933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考勤纪律</a:t>
            </a:r>
          </a:p>
        </p:txBody>
      </p:sp>
      <p:sp>
        <p:nvSpPr>
          <p:cNvPr id="3" name="内容占位符 2"/>
          <p:cNvSpPr>
            <a:spLocks noGrp="1"/>
          </p:cNvSpPr>
          <p:nvPr>
            <p:ph idx="1"/>
          </p:nvPr>
        </p:nvSpPr>
        <p:spPr>
          <a:xfrm>
            <a:off x="838200" y="1543050"/>
            <a:ext cx="10515600" cy="4633913"/>
          </a:xfrm>
        </p:spPr>
        <p:txBody>
          <a:bodyPr>
            <a:normAutofit lnSpcReduction="10000"/>
          </a:bodyPr>
          <a:lstStyle/>
          <a:p>
            <a:pPr>
              <a:lnSpc>
                <a:spcPct val="160000"/>
              </a:lnSpc>
            </a:pPr>
            <a:r>
              <a:rPr lang="zh-CN" altLang="en-US" dirty="0"/>
              <a:t>严禁出现迟到、早退、睡岗、离岗、旷工等异常纪律发生，违者扣除</a:t>
            </a:r>
          </a:p>
          <a:p>
            <a:pPr marL="457200" indent="-457200">
              <a:lnSpc>
                <a:spcPct val="160000"/>
              </a:lnSpc>
              <a:buFont typeface="+mj-lt"/>
              <a:buAutoNum type="arabicPeriod"/>
            </a:pPr>
            <a:r>
              <a:rPr lang="zh-CN" altLang="en-US" dirty="0"/>
              <a:t>迟到</a:t>
            </a:r>
          </a:p>
          <a:p>
            <a:pPr marL="914400" lvl="1" indent="-457200">
              <a:lnSpc>
                <a:spcPct val="160000"/>
              </a:lnSpc>
              <a:buFont typeface="+mj-lt"/>
              <a:buAutoNum type="alphaLcParenR"/>
            </a:pPr>
            <a:r>
              <a:rPr lang="zh-CN" altLang="en-US" dirty="0"/>
              <a:t>晚于规定时间上班（含参加公司会议、活动等）的记为“迟到”；</a:t>
            </a:r>
          </a:p>
          <a:p>
            <a:pPr marL="914400" lvl="1" indent="-457200">
              <a:lnSpc>
                <a:spcPct val="160000"/>
              </a:lnSpc>
              <a:buFont typeface="+mj-lt"/>
              <a:buAutoNum type="alphaLcParenR"/>
            </a:pPr>
            <a:r>
              <a:rPr lang="zh-CN" altLang="en-US" dirty="0"/>
              <a:t>迟到者扣除</a:t>
            </a:r>
            <a:r>
              <a:rPr lang="en-US" altLang="zh-CN" dirty="0"/>
              <a:t>50</a:t>
            </a:r>
            <a:r>
              <a:rPr lang="zh-CN" altLang="en-US" dirty="0"/>
              <a:t>元</a:t>
            </a:r>
            <a:r>
              <a:rPr lang="en-US" altLang="zh-CN" dirty="0"/>
              <a:t>/</a:t>
            </a:r>
            <a:r>
              <a:rPr lang="zh-CN" altLang="en-US" dirty="0"/>
              <a:t>次。超过</a:t>
            </a:r>
            <a:r>
              <a:rPr lang="en-US" altLang="zh-CN" dirty="0"/>
              <a:t>1</a:t>
            </a:r>
            <a:r>
              <a:rPr lang="zh-CN" altLang="en-US" dirty="0"/>
              <a:t>小时的，以</a:t>
            </a:r>
            <a:r>
              <a:rPr lang="en-US" altLang="zh-CN" dirty="0"/>
              <a:t>50</a:t>
            </a:r>
            <a:r>
              <a:rPr lang="zh-CN" altLang="en-US" dirty="0"/>
              <a:t>元</a:t>
            </a:r>
            <a:r>
              <a:rPr lang="en-US" altLang="zh-CN" dirty="0"/>
              <a:t>/</a:t>
            </a:r>
            <a:r>
              <a:rPr lang="zh-CN" altLang="en-US" dirty="0"/>
              <a:t>次为基准，扣除额翻倍，以此类推。</a:t>
            </a:r>
          </a:p>
          <a:p>
            <a:pPr marL="457200" indent="-457200">
              <a:lnSpc>
                <a:spcPct val="160000"/>
              </a:lnSpc>
              <a:buFont typeface="+mj-lt"/>
              <a:buAutoNum type="arabicPeriod"/>
            </a:pPr>
            <a:r>
              <a:rPr lang="zh-CN" altLang="en-US" dirty="0"/>
              <a:t>早退</a:t>
            </a:r>
          </a:p>
          <a:p>
            <a:pPr marL="914400" lvl="1" indent="-457200">
              <a:lnSpc>
                <a:spcPct val="160000"/>
              </a:lnSpc>
              <a:buFont typeface="+mj-lt"/>
              <a:buAutoNum type="alphaLcParenR"/>
            </a:pPr>
            <a:r>
              <a:rPr lang="zh-CN" altLang="en-US" dirty="0"/>
              <a:t>早于规定时间下班的（ 含参加公司会议、活动等）记为早退；</a:t>
            </a:r>
          </a:p>
          <a:p>
            <a:pPr marL="914400" lvl="1" indent="-457200">
              <a:lnSpc>
                <a:spcPct val="160000"/>
              </a:lnSpc>
              <a:buFont typeface="+mj-lt"/>
              <a:buAutoNum type="alphaLcParenR"/>
            </a:pPr>
            <a:r>
              <a:rPr lang="zh-CN" altLang="en-US" dirty="0"/>
              <a:t>早退者扣除</a:t>
            </a:r>
            <a:r>
              <a:rPr lang="en-US" altLang="zh-CN" dirty="0"/>
              <a:t>50</a:t>
            </a:r>
            <a:r>
              <a:rPr lang="zh-CN" altLang="en-US" dirty="0"/>
              <a:t>元</a:t>
            </a:r>
            <a:r>
              <a:rPr lang="en-US" altLang="zh-CN" dirty="0"/>
              <a:t>/</a:t>
            </a:r>
            <a:r>
              <a:rPr lang="zh-CN" altLang="en-US" dirty="0"/>
              <a:t>次，超过</a:t>
            </a:r>
            <a:r>
              <a:rPr lang="en-US" altLang="zh-CN" dirty="0"/>
              <a:t>1</a:t>
            </a:r>
            <a:r>
              <a:rPr lang="zh-CN" altLang="en-US" dirty="0"/>
              <a:t>小时的除扣除外，以</a:t>
            </a:r>
            <a:r>
              <a:rPr lang="en-US" altLang="zh-CN" dirty="0"/>
              <a:t>50</a:t>
            </a:r>
            <a:r>
              <a:rPr lang="zh-CN" altLang="en-US" dirty="0"/>
              <a:t>元</a:t>
            </a:r>
            <a:r>
              <a:rPr lang="en-US" altLang="zh-CN" dirty="0"/>
              <a:t>/</a:t>
            </a:r>
            <a:r>
              <a:rPr lang="zh-CN" altLang="en-US" dirty="0"/>
              <a:t>次为基准，扣除额翻倍，以此类推。</a:t>
            </a:r>
          </a:p>
        </p:txBody>
      </p:sp>
    </p:spTree>
    <p:extLst>
      <p:ext uri="{BB962C8B-B14F-4D97-AF65-F5344CB8AC3E}">
        <p14:creationId xmlns:p14="http://schemas.microsoft.com/office/powerpoint/2010/main" val="205322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552575"/>
            <a:ext cx="10515600" cy="4624388"/>
          </a:xfrm>
        </p:spPr>
        <p:txBody>
          <a:bodyPr>
            <a:noAutofit/>
          </a:bodyPr>
          <a:lstStyle/>
          <a:p>
            <a:pPr marL="342900" indent="-342900">
              <a:lnSpc>
                <a:spcPct val="150000"/>
              </a:lnSpc>
              <a:buFont typeface="+mj-lt"/>
              <a:buAutoNum type="arabicPeriod"/>
            </a:pPr>
            <a:r>
              <a:rPr lang="zh-CN" altLang="en-US" dirty="0"/>
              <a:t>离岗：无故不在当值岗位、或工作时间回宿舍办理私事等，视为脱岗。脱岗者扣除</a:t>
            </a:r>
            <a:r>
              <a:rPr lang="en-US" altLang="zh-CN" dirty="0"/>
              <a:t>50</a:t>
            </a:r>
            <a:r>
              <a:rPr lang="zh-CN" altLang="en-US" dirty="0"/>
              <a:t>元</a:t>
            </a:r>
            <a:r>
              <a:rPr lang="en-US" altLang="zh-CN" dirty="0"/>
              <a:t>/</a:t>
            </a:r>
            <a:r>
              <a:rPr lang="zh-CN" altLang="en-US" dirty="0"/>
              <a:t>次起。</a:t>
            </a:r>
          </a:p>
          <a:p>
            <a:pPr marL="457200" indent="-457200">
              <a:lnSpc>
                <a:spcPct val="150000"/>
              </a:lnSpc>
              <a:buFont typeface="+mj-lt"/>
              <a:buAutoNum type="arabicPeriod"/>
            </a:pPr>
            <a:r>
              <a:rPr lang="zh-CN" altLang="en-US" dirty="0"/>
              <a:t>旷工</a:t>
            </a:r>
          </a:p>
          <a:p>
            <a:pPr marL="800100" lvl="1" indent="-342900">
              <a:lnSpc>
                <a:spcPct val="150000"/>
              </a:lnSpc>
              <a:buFont typeface="+mj-lt"/>
              <a:buAutoNum type="alphaLcParenR"/>
            </a:pPr>
            <a:r>
              <a:rPr lang="zh-CN" altLang="en-US" dirty="0"/>
              <a:t>无故缺勤或未经上级批准（具审批权限的）不上班视为旷工；</a:t>
            </a:r>
          </a:p>
          <a:p>
            <a:pPr marL="800100" lvl="1" indent="-342900">
              <a:lnSpc>
                <a:spcPct val="150000"/>
              </a:lnSpc>
              <a:buFont typeface="+mj-lt"/>
              <a:buAutoNum type="alphaLcParenR"/>
            </a:pPr>
            <a:r>
              <a:rPr lang="zh-CN" altLang="en-US" dirty="0"/>
              <a:t>旷工扣款 </a:t>
            </a:r>
            <a:r>
              <a:rPr lang="en-US" altLang="zh-CN" dirty="0"/>
              <a:t>=</a:t>
            </a:r>
            <a:r>
              <a:rPr lang="zh-CN" altLang="en-US" dirty="0"/>
              <a:t>日工资*</a:t>
            </a:r>
            <a:r>
              <a:rPr lang="en-US" altLang="zh-CN" dirty="0"/>
              <a:t>3</a:t>
            </a:r>
            <a:r>
              <a:rPr lang="zh-CN" altLang="en-US" dirty="0"/>
              <a:t>；</a:t>
            </a:r>
          </a:p>
          <a:p>
            <a:pPr marL="800100" lvl="1" indent="-342900">
              <a:lnSpc>
                <a:spcPct val="150000"/>
              </a:lnSpc>
              <a:buFont typeface="+mj-lt"/>
              <a:buAutoNum type="alphaLcParenR"/>
            </a:pPr>
            <a:r>
              <a:rPr lang="zh-CN" altLang="en-US" dirty="0"/>
              <a:t>旷工处罚：旷工是严重的违纪行为。连续旷工</a:t>
            </a:r>
            <a:r>
              <a:rPr lang="en-US" altLang="zh-CN" dirty="0"/>
              <a:t>3</a:t>
            </a:r>
            <a:r>
              <a:rPr lang="zh-CN" altLang="en-US" dirty="0"/>
              <a:t>个工作日或当年累计旷工</a:t>
            </a:r>
            <a:r>
              <a:rPr lang="en-US" altLang="zh-CN" dirty="0"/>
              <a:t>5</a:t>
            </a:r>
            <a:r>
              <a:rPr lang="zh-CN" altLang="en-US" dirty="0"/>
              <a:t>个工作日者，公司有权对其做出包括解除劳动合同关系在内的处罚决定。</a:t>
            </a:r>
          </a:p>
          <a:p>
            <a:pPr>
              <a:lnSpc>
                <a:spcPct val="150000"/>
              </a:lnSpc>
            </a:pPr>
            <a:r>
              <a:rPr lang="zh-CN" altLang="en-US" sz="2000" dirty="0"/>
              <a:t>考勤补充说明条：在上班期间因公外出未能及时打指纹者，可在原则上不接受因“忘记打指纹”为原因作考勤说明条，当月有此情况超过</a:t>
            </a:r>
            <a:r>
              <a:rPr lang="en-US" altLang="zh-CN" sz="2000" dirty="0"/>
              <a:t>1</a:t>
            </a:r>
            <a:r>
              <a:rPr lang="zh-CN" altLang="en-US" sz="2000" dirty="0"/>
              <a:t>次者，每次扣除</a:t>
            </a:r>
            <a:r>
              <a:rPr lang="en-US" altLang="zh-CN" sz="2000" dirty="0"/>
              <a:t>30</a:t>
            </a:r>
            <a:r>
              <a:rPr lang="zh-CN" altLang="en-US" sz="2000" dirty="0"/>
              <a:t>元；</a:t>
            </a:r>
          </a:p>
          <a:p>
            <a:pPr>
              <a:lnSpc>
                <a:spcPct val="150000"/>
              </a:lnSpc>
            </a:pPr>
            <a:endParaRPr lang="zh-CN" altLang="en-US" dirty="0"/>
          </a:p>
        </p:txBody>
      </p:sp>
    </p:spTree>
    <p:extLst>
      <p:ext uri="{BB962C8B-B14F-4D97-AF65-F5344CB8AC3E}">
        <p14:creationId xmlns:p14="http://schemas.microsoft.com/office/powerpoint/2010/main" val="229258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428750"/>
            <a:ext cx="10515600" cy="4812761"/>
          </a:xfrm>
        </p:spPr>
        <p:txBody>
          <a:bodyPr>
            <a:noAutofit/>
          </a:bodyPr>
          <a:lstStyle/>
          <a:p>
            <a:pPr marL="457200" indent="-457200" algn="just">
              <a:lnSpc>
                <a:spcPct val="150000"/>
              </a:lnSpc>
              <a:buFont typeface="+mj-lt"/>
              <a:buAutoNum type="arabicPeriod"/>
            </a:pPr>
            <a:r>
              <a:rPr lang="zh-CN" altLang="en-US" dirty="0"/>
              <a:t>事假请事假的最小单位为</a:t>
            </a:r>
            <a:r>
              <a:rPr lang="en-US" altLang="zh-CN" dirty="0"/>
              <a:t>1</a:t>
            </a:r>
            <a:r>
              <a:rPr lang="zh-CN" altLang="en-US" dirty="0"/>
              <a:t>小时，不足</a:t>
            </a:r>
            <a:r>
              <a:rPr lang="en-US" altLang="zh-CN" dirty="0"/>
              <a:t>1</a:t>
            </a:r>
            <a:r>
              <a:rPr lang="zh-CN" altLang="en-US" dirty="0"/>
              <a:t>小时的以</a:t>
            </a:r>
            <a:r>
              <a:rPr lang="en-US" altLang="zh-CN" dirty="0"/>
              <a:t>1</a:t>
            </a:r>
            <a:r>
              <a:rPr lang="zh-CN" altLang="en-US" dirty="0"/>
              <a:t>小时。每月事假累计时间少于或等于</a:t>
            </a:r>
            <a:r>
              <a:rPr lang="en-US" altLang="zh-CN" dirty="0"/>
              <a:t>3</a:t>
            </a:r>
            <a:r>
              <a:rPr lang="zh-CN" altLang="en-US" dirty="0"/>
              <a:t>小时的不扣工资；大于</a:t>
            </a:r>
            <a:r>
              <a:rPr lang="en-US" altLang="zh-CN" dirty="0"/>
              <a:t>3</a:t>
            </a:r>
            <a:r>
              <a:rPr lang="zh-CN" altLang="en-US" dirty="0"/>
              <a:t>小时、少于</a:t>
            </a:r>
            <a:r>
              <a:rPr lang="en-US" altLang="zh-CN" dirty="0"/>
              <a:t>5</a:t>
            </a:r>
            <a:r>
              <a:rPr lang="zh-CN" altLang="en-US" dirty="0"/>
              <a:t>小时（含</a:t>
            </a:r>
            <a:r>
              <a:rPr lang="en-US" altLang="zh-CN" dirty="0"/>
              <a:t>5</a:t>
            </a:r>
            <a:r>
              <a:rPr lang="zh-CN" altLang="en-US" dirty="0"/>
              <a:t>小时）的，按半天事假从工资中扣款，超过</a:t>
            </a:r>
            <a:r>
              <a:rPr lang="en-US" altLang="zh-CN" dirty="0"/>
              <a:t>5</a:t>
            </a:r>
            <a:r>
              <a:rPr lang="zh-CN" altLang="en-US" dirty="0"/>
              <a:t>小时的，按</a:t>
            </a:r>
            <a:r>
              <a:rPr lang="en-US" altLang="zh-CN" dirty="0"/>
              <a:t>1</a:t>
            </a:r>
            <a:r>
              <a:rPr lang="zh-CN" altLang="en-US" dirty="0"/>
              <a:t>天计算。</a:t>
            </a:r>
          </a:p>
          <a:p>
            <a:pPr marL="457200" indent="-457200" algn="just">
              <a:lnSpc>
                <a:spcPct val="170000"/>
              </a:lnSpc>
              <a:buFont typeface="+mj-lt"/>
              <a:buAutoNum type="arabicPeriod"/>
            </a:pPr>
            <a:r>
              <a:rPr lang="zh-CN" altLang="en-US" dirty="0"/>
              <a:t>病假</a:t>
            </a:r>
          </a:p>
          <a:p>
            <a:pPr lvl="1" algn="just">
              <a:lnSpc>
                <a:spcPct val="170000"/>
              </a:lnSpc>
              <a:buFont typeface="+mj-lt"/>
              <a:buAutoNum type="alphaLcParenR"/>
            </a:pPr>
            <a:r>
              <a:rPr lang="zh-CN" altLang="en-US" sz="1400" dirty="0"/>
              <a:t>申请病假者应向签批人及考勤员出示医院的病假证明，在申请中注明具体原因；</a:t>
            </a:r>
          </a:p>
          <a:p>
            <a:pPr lvl="1" algn="just">
              <a:lnSpc>
                <a:spcPct val="170000"/>
              </a:lnSpc>
              <a:buFont typeface="+mj-lt"/>
              <a:buAutoNum type="alphaLcParenR"/>
            </a:pPr>
            <a:r>
              <a:rPr lang="zh-CN" altLang="en-US" sz="1400" dirty="0"/>
              <a:t>连续病假</a:t>
            </a:r>
            <a:r>
              <a:rPr lang="en-US" altLang="zh-CN" sz="1400" dirty="0"/>
              <a:t>2</a:t>
            </a:r>
            <a:r>
              <a:rPr lang="zh-CN" altLang="en-US" sz="1400" dirty="0"/>
              <a:t>天（含）到</a:t>
            </a:r>
            <a:r>
              <a:rPr lang="en-US" altLang="zh-CN" sz="1400" dirty="0"/>
              <a:t>15</a:t>
            </a:r>
            <a:r>
              <a:rPr lang="zh-CN" altLang="en-US" sz="1400" dirty="0"/>
              <a:t>天的需直接上级和行政部签批，连续病假超过</a:t>
            </a:r>
            <a:r>
              <a:rPr lang="en-US" altLang="zh-CN" sz="1400" dirty="0"/>
              <a:t>15</a:t>
            </a:r>
            <a:r>
              <a:rPr lang="zh-CN" altLang="en-US" sz="1400" dirty="0"/>
              <a:t>天的，还需总经理签批；</a:t>
            </a:r>
          </a:p>
          <a:p>
            <a:pPr lvl="1" algn="just">
              <a:lnSpc>
                <a:spcPct val="170000"/>
              </a:lnSpc>
              <a:buFont typeface="+mj-lt"/>
              <a:buAutoNum type="alphaLcParenR"/>
            </a:pPr>
            <a:r>
              <a:rPr lang="zh-CN" altLang="en-US" sz="1400" dirty="0"/>
              <a:t>请病假的最小单位为</a:t>
            </a:r>
            <a:r>
              <a:rPr lang="en-US" altLang="zh-CN" sz="1400" dirty="0"/>
              <a:t>1</a:t>
            </a:r>
            <a:r>
              <a:rPr lang="zh-CN" altLang="en-US" sz="1400" dirty="0"/>
              <a:t>小时，当月病假少于或等于</a:t>
            </a:r>
            <a:r>
              <a:rPr lang="en-US" altLang="zh-CN" sz="1400" dirty="0"/>
              <a:t>1</a:t>
            </a:r>
            <a:r>
              <a:rPr lang="zh-CN" altLang="en-US" sz="1400" dirty="0"/>
              <a:t>天的不扣工资；</a:t>
            </a:r>
          </a:p>
          <a:p>
            <a:pPr lvl="1" algn="just">
              <a:lnSpc>
                <a:spcPct val="170000"/>
              </a:lnSpc>
              <a:buFont typeface="+mj-lt"/>
              <a:buAutoNum type="alphaLcParenR"/>
            </a:pPr>
            <a:r>
              <a:rPr lang="zh-CN" altLang="en-US" sz="1400" dirty="0"/>
              <a:t>当月累计病假在</a:t>
            </a:r>
            <a:r>
              <a:rPr lang="en-US" altLang="zh-CN" sz="1400" dirty="0"/>
              <a:t>1</a:t>
            </a:r>
            <a:r>
              <a:rPr lang="zh-CN" altLang="en-US" sz="1400" dirty="0"/>
              <a:t>天以上，</a:t>
            </a:r>
            <a:r>
              <a:rPr lang="en-US" altLang="zh-CN" sz="1400" dirty="0"/>
              <a:t>15</a:t>
            </a:r>
            <a:r>
              <a:rPr lang="zh-CN" altLang="en-US" sz="1400" dirty="0"/>
              <a:t>天以下（含</a:t>
            </a:r>
            <a:r>
              <a:rPr lang="en-US" altLang="zh-CN" sz="1400" dirty="0"/>
              <a:t>15</a:t>
            </a:r>
            <a:r>
              <a:rPr lang="zh-CN" altLang="en-US" sz="1400" dirty="0"/>
              <a:t>天）的部分：病假扣款＝（个人基本工资</a:t>
            </a:r>
            <a:r>
              <a:rPr lang="en-US" altLang="zh-CN" sz="1400" dirty="0"/>
              <a:t>+</a:t>
            </a:r>
            <a:r>
              <a:rPr lang="zh-CN" altLang="en-US" sz="1400" dirty="0"/>
              <a:t>个人岗位工资）</a:t>
            </a:r>
            <a:r>
              <a:rPr lang="en-US" altLang="zh-CN" sz="1400" dirty="0"/>
              <a:t>/26*</a:t>
            </a:r>
            <a:r>
              <a:rPr lang="zh-CN" altLang="en-US" sz="1400" dirty="0"/>
              <a:t>病假天数*</a:t>
            </a:r>
            <a:r>
              <a:rPr lang="en-US" altLang="zh-CN" sz="1400" dirty="0"/>
              <a:t>50</a:t>
            </a:r>
            <a:r>
              <a:rPr lang="zh-CN" altLang="en-US" sz="1400" dirty="0"/>
              <a:t>％；</a:t>
            </a:r>
          </a:p>
          <a:p>
            <a:pPr lvl="1" algn="just">
              <a:lnSpc>
                <a:spcPct val="170000"/>
              </a:lnSpc>
              <a:buFont typeface="+mj-lt"/>
              <a:buAutoNum type="alphaLcParenR"/>
            </a:pPr>
            <a:r>
              <a:rPr lang="zh-CN" altLang="en-US" sz="1400" dirty="0"/>
              <a:t>病假累计在</a:t>
            </a:r>
            <a:r>
              <a:rPr lang="en-US" altLang="zh-CN" sz="1400" dirty="0"/>
              <a:t>15</a:t>
            </a:r>
            <a:r>
              <a:rPr lang="zh-CN" altLang="en-US" sz="1400" dirty="0"/>
              <a:t>天至</a:t>
            </a:r>
            <a:r>
              <a:rPr lang="en-US" altLang="zh-CN" sz="1400" dirty="0"/>
              <a:t>3</a:t>
            </a:r>
            <a:r>
              <a:rPr lang="zh-CN" altLang="en-US" sz="1400" dirty="0"/>
              <a:t>个月（含</a:t>
            </a:r>
            <a:r>
              <a:rPr lang="en-US" altLang="zh-CN" sz="1400" dirty="0"/>
              <a:t>3</a:t>
            </a:r>
            <a:r>
              <a:rPr lang="zh-CN" altLang="en-US" sz="1400" dirty="0"/>
              <a:t>个月）的部分：病假扣款＝（个人基本工资</a:t>
            </a:r>
            <a:r>
              <a:rPr lang="en-US" altLang="zh-CN" sz="1400" dirty="0"/>
              <a:t>+</a:t>
            </a:r>
            <a:r>
              <a:rPr lang="zh-CN" altLang="en-US" sz="1400" dirty="0"/>
              <a:t>个人岗位工资）</a:t>
            </a:r>
            <a:r>
              <a:rPr lang="en-US" altLang="zh-CN" sz="1400" dirty="0"/>
              <a:t>/26*</a:t>
            </a:r>
            <a:r>
              <a:rPr lang="zh-CN" altLang="en-US" sz="1400" dirty="0"/>
              <a:t>病假天数*</a:t>
            </a:r>
            <a:r>
              <a:rPr lang="en-US" altLang="zh-CN" sz="1400" dirty="0"/>
              <a:t>70</a:t>
            </a:r>
            <a:r>
              <a:rPr lang="zh-CN" altLang="en-US" sz="1400" dirty="0"/>
              <a:t>％。</a:t>
            </a:r>
          </a:p>
        </p:txBody>
      </p:sp>
    </p:spTree>
    <p:extLst>
      <p:ext uri="{BB962C8B-B14F-4D97-AF65-F5344CB8AC3E}">
        <p14:creationId xmlns:p14="http://schemas.microsoft.com/office/powerpoint/2010/main" val="2057900839"/>
      </p:ext>
    </p:extLst>
  </p:cSld>
  <p:clrMapOvr>
    <a:masterClrMapping/>
  </p:clrMapOvr>
</p:sld>
</file>

<file path=ppt/theme/theme1.xml><?xml version="1.0" encoding="utf-8"?>
<a:theme xmlns:a="http://schemas.openxmlformats.org/drawingml/2006/main" name="Office 主题​​">
  <a:themeElements>
    <a:clrScheme name="自定义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578793"/>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TM03457444[[fn=基础]]</Template>
  <TotalTime>390</TotalTime>
  <Words>1440</Words>
  <Application>Microsoft Office PowerPoint</Application>
  <PresentationFormat>宽屏</PresentationFormat>
  <Paragraphs>100</Paragraphs>
  <Slides>16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方正姚体</vt:lpstr>
      <vt:lpstr>黑体</vt:lpstr>
      <vt:lpstr>华文细黑</vt:lpstr>
      <vt:lpstr>微软雅黑</vt:lpstr>
      <vt:lpstr>幼圆</vt:lpstr>
      <vt:lpstr>Arial</vt:lpstr>
      <vt:lpstr>Calibri</vt:lpstr>
      <vt:lpstr>Office 主题​​</vt:lpstr>
      <vt:lpstr>PowerPoint 演示文稿</vt:lpstr>
      <vt:lpstr>PowerPoint 演示文稿</vt:lpstr>
      <vt:lpstr>PowerPoint 演示文稿</vt:lpstr>
      <vt:lpstr>企业的制度是什么？</vt:lpstr>
      <vt:lpstr>本次宣讲将是为了：</vt:lpstr>
      <vt:lpstr>考勤纪律</vt:lpstr>
      <vt:lpstr>考勤纪律</vt:lpstr>
      <vt:lpstr>PowerPoint 演示文稿</vt:lpstr>
      <vt:lpstr>PowerPoint 演示文稿</vt:lpstr>
      <vt:lpstr>就  餐</vt:lpstr>
      <vt:lpstr>工作牌</vt:lpstr>
      <vt:lpstr>工作服</vt:lpstr>
      <vt:lpstr>制度规范之形象与环境</vt:lpstr>
      <vt:lpstr>制度规范之资源与安全</vt:lpstr>
      <vt:lpstr>员工福利</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hf</dc:creator>
  <cp:lastModifiedBy>261908</cp:lastModifiedBy>
  <cp:revision>48</cp:revision>
  <dcterms:created xsi:type="dcterms:W3CDTF">2016-02-26T06:51:35Z</dcterms:created>
  <dcterms:modified xsi:type="dcterms:W3CDTF">2021-03-05T07:44:36Z</dcterms:modified>
</cp:coreProperties>
</file>