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吉燕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42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12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767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660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8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33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92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3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30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5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245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979B-7444-44F1-8977-D6889E0B0F37}" type="datetimeFigureOut">
              <a:rPr lang="zh-CN" altLang="en-US" smtClean="0"/>
              <a:t>2021/5/20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0783-07F9-42A7-B901-A20D7969AC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80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患病概率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dirty="0"/>
              <a:t>该症患病率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4/</a:t>
            </a:r>
            <a:r>
              <a:rPr lang="zh-CN" altLang="en-US" dirty="0"/>
              <a:t>万。但近年报道有增高的趋势，据美国国立卫生研究院精神健康研究所</a:t>
            </a:r>
            <a:r>
              <a:rPr lang="en-US" altLang="zh-CN" dirty="0"/>
              <a:t>(NIMH)</a:t>
            </a:r>
            <a:r>
              <a:rPr lang="zh-CN" altLang="en-US" dirty="0"/>
              <a:t>的数据，美国孤独症患病率在</a:t>
            </a:r>
            <a:r>
              <a:rPr lang="en-US" altLang="zh-CN" dirty="0"/>
              <a:t>1‰</a:t>
            </a:r>
            <a:r>
              <a:rPr lang="zh-CN" altLang="en-US" dirty="0"/>
              <a:t>～</a:t>
            </a:r>
            <a:r>
              <a:rPr lang="en-US" altLang="zh-CN" dirty="0"/>
              <a:t>2‰</a:t>
            </a:r>
            <a:r>
              <a:rPr lang="zh-CN" altLang="en-US" dirty="0"/>
              <a:t>。国内未见孤独症的全国流调数据，仅部分地区作了相关报道，如</a:t>
            </a:r>
            <a:r>
              <a:rPr lang="en-US" altLang="zh-CN" dirty="0"/>
              <a:t>2010</a:t>
            </a:r>
            <a:r>
              <a:rPr lang="zh-CN" altLang="en-US" dirty="0"/>
              <a:t>年报道，广东孤独症患病率为</a:t>
            </a:r>
            <a:r>
              <a:rPr lang="en-US" altLang="zh-CN" dirty="0"/>
              <a:t>0.67%</a:t>
            </a:r>
            <a:r>
              <a:rPr lang="zh-CN" altLang="en-US" dirty="0"/>
              <a:t>，深圳地区高达</a:t>
            </a:r>
            <a:r>
              <a:rPr lang="en-US" altLang="zh-CN" dirty="0"/>
              <a:t>1.32%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25698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病因分析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zh-CN" altLang="en-US" dirty="0"/>
              <a:t>目前尚不完全清楚，但可能与以下因素有关： </a:t>
            </a:r>
          </a:p>
          <a:p>
            <a:pPr lvl="0"/>
            <a:r>
              <a:rPr lang="en-US" altLang="zh-CN" dirty="0"/>
              <a:t>1.</a:t>
            </a:r>
            <a:r>
              <a:rPr lang="zh-CN" altLang="en-US" dirty="0"/>
              <a:t> 遗传</a:t>
            </a:r>
          </a:p>
          <a:p>
            <a:pPr lvl="1"/>
            <a:r>
              <a:rPr lang="zh-CN" altLang="en-US" dirty="0"/>
              <a:t>遗传因素对孤独症的作用已趋于明确，但具体的遗传方式还不明了。</a:t>
            </a:r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 围产期因素</a:t>
            </a:r>
          </a:p>
          <a:p>
            <a:pPr lvl="1"/>
            <a:r>
              <a:rPr lang="zh-CN" altLang="en-US" dirty="0"/>
              <a:t>围产期各种并发症，如产伤、宫内窒息等较正常对照组多。</a:t>
            </a:r>
          </a:p>
          <a:p>
            <a:pPr lvl="0"/>
            <a:r>
              <a:rPr lang="en-US" altLang="zh-CN" dirty="0"/>
              <a:t>3.</a:t>
            </a:r>
            <a:r>
              <a:rPr lang="zh-CN" altLang="en-US" dirty="0"/>
              <a:t> 免疫系统异常</a:t>
            </a:r>
          </a:p>
          <a:p>
            <a:pPr lvl="1"/>
            <a:r>
              <a:rPr lang="zh-CN" altLang="en-US" dirty="0"/>
              <a:t>发现</a:t>
            </a:r>
            <a:r>
              <a:rPr lang="en-US" altLang="zh-CN" dirty="0"/>
              <a:t>T</a:t>
            </a:r>
            <a:r>
              <a:rPr lang="zh-CN" altLang="en-US" dirty="0"/>
              <a:t>淋巴细胞数量减少，辅助</a:t>
            </a:r>
            <a:r>
              <a:rPr lang="en-US" altLang="zh-CN" dirty="0"/>
              <a:t>T</a:t>
            </a:r>
            <a:r>
              <a:rPr lang="zh-CN" altLang="en-US" dirty="0"/>
              <a:t>细胞和</a:t>
            </a:r>
            <a:r>
              <a:rPr lang="en-US" altLang="zh-CN" dirty="0"/>
              <a:t>B</a:t>
            </a:r>
            <a:r>
              <a:rPr lang="zh-CN" altLang="en-US" dirty="0"/>
              <a:t>细胞数量减少、抑制</a:t>
            </a:r>
            <a:r>
              <a:rPr lang="en-US" altLang="zh-CN" dirty="0"/>
              <a:t>-</a:t>
            </a:r>
            <a:r>
              <a:rPr lang="zh-CN" altLang="en-US" dirty="0"/>
              <a:t>诱导</a:t>
            </a:r>
            <a:r>
              <a:rPr lang="en-US" altLang="zh-CN" dirty="0"/>
              <a:t>T</a:t>
            </a:r>
            <a:r>
              <a:rPr lang="zh-CN" altLang="en-US" dirty="0"/>
              <a:t>细胞缺乏、自然杀伤细胞活性减低等。</a:t>
            </a:r>
          </a:p>
          <a:p>
            <a:pPr lvl="0"/>
            <a:r>
              <a:rPr lang="en-US" altLang="zh-CN" dirty="0"/>
              <a:t>4.</a:t>
            </a:r>
            <a:r>
              <a:rPr lang="zh-CN" altLang="en-US" dirty="0"/>
              <a:t> 神经内分泌和神经递质</a:t>
            </a:r>
          </a:p>
          <a:p>
            <a:pPr lvl="1"/>
            <a:r>
              <a:rPr lang="zh-CN" altLang="en-US" dirty="0"/>
              <a:t>与多种神经内分泌和神经递质功能失调有关。研究发现孤独症患者的单胺系统，如</a:t>
            </a:r>
            <a:r>
              <a:rPr lang="en-US" altLang="zh-CN" dirty="0"/>
              <a:t>5-</a:t>
            </a:r>
            <a:r>
              <a:rPr lang="zh-CN" altLang="en-US" dirty="0"/>
              <a:t>羟色胺（</a:t>
            </a:r>
            <a:r>
              <a:rPr lang="en-US" altLang="zh-CN" dirty="0"/>
              <a:t>5-HT</a:t>
            </a:r>
            <a:r>
              <a:rPr lang="zh-CN" altLang="en-US" dirty="0"/>
              <a:t>）和儿茶酚胺发育不成熟，松果体</a:t>
            </a:r>
            <a:r>
              <a:rPr lang="en-US" altLang="zh-CN" dirty="0"/>
              <a:t>-</a:t>
            </a:r>
            <a:r>
              <a:rPr lang="zh-CN" altLang="en-US" dirty="0"/>
              <a:t>丘脑下部</a:t>
            </a:r>
            <a:r>
              <a:rPr lang="en-US" altLang="zh-CN" dirty="0"/>
              <a:t>-</a:t>
            </a:r>
            <a:r>
              <a:rPr lang="zh-CN" altLang="en-US" dirty="0"/>
              <a:t>垂体</a:t>
            </a:r>
            <a:r>
              <a:rPr lang="en-US" altLang="zh-CN" dirty="0"/>
              <a:t>-</a:t>
            </a:r>
            <a:r>
              <a:rPr lang="zh-CN" altLang="en-US" dirty="0"/>
              <a:t>肾上腺轴异常，导致</a:t>
            </a:r>
            <a:r>
              <a:rPr lang="en-US" altLang="zh-CN" dirty="0"/>
              <a:t>5-HT</a:t>
            </a:r>
            <a:r>
              <a:rPr lang="zh-CN" altLang="en-US" dirty="0"/>
              <a:t>、内啡肽增加，促肾上腺皮质激素（</a:t>
            </a:r>
            <a:r>
              <a:rPr lang="en-US" altLang="zh-CN" dirty="0"/>
              <a:t>ACTH</a:t>
            </a:r>
            <a:r>
              <a:rPr lang="zh-CN" altLang="en-US" dirty="0"/>
              <a:t>）分泌减少。</a:t>
            </a:r>
          </a:p>
        </p:txBody>
      </p:sp>
    </p:spTree>
    <p:extLst>
      <p:ext uri="{BB962C8B-B14F-4D97-AF65-F5344CB8AC3E}">
        <p14:creationId xmlns:p14="http://schemas.microsoft.com/office/powerpoint/2010/main" val="994176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临床表现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lvl="0"/>
            <a:r>
              <a:rPr lang="en-US" altLang="zh-CN"/>
              <a:t>1.</a:t>
            </a:r>
            <a:r>
              <a:rPr lang="zh-CN" altLang="en-US"/>
              <a:t> 语言障碍</a:t>
            </a:r>
          </a:p>
          <a:p>
            <a:pPr lvl="1"/>
            <a:r>
              <a:rPr lang="zh-CN" altLang="en-US"/>
              <a:t>语言与交流障碍是孤独症的重要症状， 是大多数儿童就诊的主要原因。语言与交流障碍可以表现为多种形式，多数孤独症儿童有语言发育延迟或障碍，通常在两岁和三岁时仍然不会说话，或者在正常语言发育后出现语言倒退，在</a:t>
            </a:r>
            <a:r>
              <a:rPr lang="en-US" altLang="zh-CN"/>
              <a:t>2</a:t>
            </a:r>
            <a:r>
              <a:rPr lang="zh-CN" altLang="en-US"/>
              <a:t>～</a:t>
            </a:r>
            <a:r>
              <a:rPr lang="en-US" altLang="zh-CN"/>
              <a:t>3</a:t>
            </a:r>
            <a:r>
              <a:rPr lang="zh-CN" altLang="en-US"/>
              <a:t>岁以前有表达性语言，随着年龄增长逐渐减少，甚至完全丧失，终身沉默不语或在极少数情况下使用有限的语言。他们对语言的感受和表达运用能力均存在某种程度的障碍。</a:t>
            </a:r>
          </a:p>
          <a:p>
            <a:pPr lvl="0"/>
            <a:r>
              <a:rPr lang="en-US" altLang="zh-CN"/>
              <a:t>2.</a:t>
            </a:r>
            <a:r>
              <a:rPr lang="zh-CN" altLang="en-US"/>
              <a:t> 社会交往障碍</a:t>
            </a:r>
          </a:p>
          <a:p>
            <a:pPr lvl="1"/>
            <a:r>
              <a:rPr lang="zh-CN" altLang="en-US"/>
              <a:t>患者不能与他人建立正常的人际关系。年幼时即表现出与别人无目光对视，表情贫乏，缺乏期待父母和他人拥抱、爱抚的表情或姿态，也无享受到爱抚时的愉快表情，甚至对父母和别人的拥抱、爱抚予以拒绝。分不清亲疏关系，对待亲人与对待其他人都是同样的态度。不能与父母建立正常的依恋关系，患者与同龄儿童之间难以建立正常的伙伴关系，例如，在幼儿园多独处，不喜欢与同伴一起玩耍；看见一些儿童在一起兴致勃勃地做游戏时，没有去观看的兴趣或去参与的愿望。</a:t>
            </a:r>
          </a:p>
          <a:p>
            <a:pPr lvl="0"/>
            <a:r>
              <a:rPr lang="en-US" altLang="zh-CN"/>
              <a:t>3.</a:t>
            </a:r>
            <a:r>
              <a:rPr lang="zh-CN" altLang="en-US"/>
              <a:t> 兴趣范围狭窄和刻板的行为模式</a:t>
            </a:r>
          </a:p>
          <a:p>
            <a:pPr lvl="1"/>
            <a:r>
              <a:rPr lang="zh-CN" altLang="en-US"/>
              <a:t>患者对于正常儿童所热衷的游戏、玩具都不感兴趣，而喜欢玩一些非玩具性的物品，如一个瓶盖，或观察转动的电风扇等，并且可以持续数十分钟、甚至几个小时而没有厌倦感。对玩具的主要特征不感兴趣，却十分关注非主要特征：患者固执地要求保持日常活动程序不变，如上床睡觉的时间、所盖的被子都要保持不变，外出时要走相同的路线等。若这些活动被制止或行为模式被改变，患者会表示出明显的不愉快和焦虑情绪，甚至出现反抗行为。患者可有重复刻板动作，如反复拍手、转圈、用舌舔墙壁、跺脚等。</a:t>
            </a:r>
          </a:p>
          <a:p>
            <a:pPr lvl="0"/>
            <a:r>
              <a:rPr lang="en-US" altLang="zh-CN"/>
              <a:t>4.</a:t>
            </a:r>
            <a:r>
              <a:rPr lang="zh-CN" altLang="en-US"/>
              <a:t> 智能障碍</a:t>
            </a:r>
          </a:p>
          <a:p>
            <a:pPr lvl="1"/>
            <a:r>
              <a:rPr lang="zh-CN" altLang="en-US"/>
              <a:t>在孤独症儿童中，智力水平表现很不一致，少数患者在正常范围，大多数患者表现为不同程度的智力障碍。国内外研究表明，对孤独症儿童进行智力测验，发现</a:t>
            </a:r>
            <a:r>
              <a:rPr lang="en-US" altLang="zh-CN"/>
              <a:t>50%</a:t>
            </a:r>
            <a:r>
              <a:rPr lang="zh-CN" altLang="en-US"/>
              <a:t>左右的孤独症儿童为中度以上的智力缺陷（智商小于</a:t>
            </a:r>
            <a:r>
              <a:rPr lang="en-US" altLang="zh-CN"/>
              <a:t>50</a:t>
            </a:r>
            <a:r>
              <a:rPr lang="zh-CN" altLang="en-US"/>
              <a:t>），</a:t>
            </a:r>
            <a:r>
              <a:rPr lang="en-US" altLang="zh-CN"/>
              <a:t>25%</a:t>
            </a:r>
            <a:r>
              <a:rPr lang="zh-CN" altLang="en-US"/>
              <a:t>为轻度智力缺陷（智商为</a:t>
            </a:r>
            <a:r>
              <a:rPr lang="en-US" altLang="zh-CN"/>
              <a:t>50</a:t>
            </a:r>
            <a:r>
              <a:rPr lang="zh-CN" altLang="en-US"/>
              <a:t>～</a:t>
            </a:r>
            <a:r>
              <a:rPr lang="en-US" altLang="zh-CN"/>
              <a:t>69</a:t>
            </a:r>
            <a:r>
              <a:rPr lang="zh-CN" altLang="en-US"/>
              <a:t>），</a:t>
            </a:r>
            <a:r>
              <a:rPr lang="en-US" altLang="zh-CN"/>
              <a:t>25%</a:t>
            </a:r>
            <a:r>
              <a:rPr lang="zh-CN" altLang="en-US"/>
              <a:t>智力在正常（智商大于</a:t>
            </a:r>
            <a:r>
              <a:rPr lang="en-US" altLang="zh-CN"/>
              <a:t>70</a:t>
            </a:r>
            <a:r>
              <a:rPr lang="zh-CN" altLang="en-US"/>
              <a:t>），智力正常的被称为高功能孤独症。</a:t>
            </a:r>
          </a:p>
        </p:txBody>
      </p:sp>
    </p:spTree>
    <p:extLst>
      <p:ext uri="{BB962C8B-B14F-4D97-AF65-F5344CB8AC3E}">
        <p14:creationId xmlns:p14="http://schemas.microsoft.com/office/powerpoint/2010/main" val="303125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疾病诊断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CN" altLang="en-US"/>
              <a:t>通过采集全面详细的生长发育史、病史和精神检查，若发现患者在</a:t>
            </a:r>
            <a:r>
              <a:rPr lang="en-US" altLang="zh-CN"/>
              <a:t>3</a:t>
            </a:r>
            <a:r>
              <a:rPr lang="zh-CN" altLang="en-US"/>
              <a:t>岁以前逐渐出现言语发育与社会交往障碍、兴趣范围狭窄和刻板重复的行为方式等典型临床表现，排除儿童精神分裂症、精神发育迟滞、</a:t>
            </a:r>
            <a:r>
              <a:rPr lang="en-US" altLang="zh-CN"/>
              <a:t>Asperger </a:t>
            </a:r>
            <a:r>
              <a:rPr lang="zh-CN" altLang="en-US"/>
              <a:t>综合征、</a:t>
            </a:r>
            <a:r>
              <a:rPr lang="en-US" altLang="zh-CN"/>
              <a:t>Heller </a:t>
            </a:r>
            <a:r>
              <a:rPr lang="zh-CN" altLang="en-US"/>
              <a:t>综合征和</a:t>
            </a:r>
            <a:r>
              <a:rPr lang="en-US" altLang="zh-CN"/>
              <a:t>Rett </a:t>
            </a:r>
            <a:r>
              <a:rPr lang="zh-CN" altLang="en-US"/>
              <a:t>综合征等其他广泛性发育障碍，可做出儿童孤独症的诊断。</a:t>
            </a:r>
          </a:p>
          <a:p>
            <a:pPr lvl="0"/>
            <a:r>
              <a:rPr lang="zh-CN" altLang="en-US"/>
              <a:t>少数患者的临床表现不典型，只能部分满足孤独症症状标准，或发病年龄不典型，例如在</a:t>
            </a:r>
            <a:r>
              <a:rPr lang="en-US" altLang="zh-CN"/>
              <a:t>3</a:t>
            </a:r>
            <a:r>
              <a:rPr lang="zh-CN" altLang="en-US"/>
              <a:t>岁后才出现症状。可将这些患者诊断为非典型孤独症。应当对这类患者继续观察随访，最终做出正确诊断。</a:t>
            </a:r>
          </a:p>
        </p:txBody>
      </p:sp>
    </p:spTree>
    <p:extLst>
      <p:ext uri="{BB962C8B-B14F-4D97-AF65-F5344CB8AC3E}">
        <p14:creationId xmlns:p14="http://schemas.microsoft.com/office/powerpoint/2010/main" val="4256794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疾病治疗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US" altLang="zh-CN" dirty="0"/>
              <a:t>1.</a:t>
            </a:r>
            <a:r>
              <a:rPr lang="zh-CN" altLang="en-US" dirty="0"/>
              <a:t> 训练干预方法</a:t>
            </a:r>
          </a:p>
          <a:p>
            <a:pPr lvl="1"/>
            <a:r>
              <a:rPr lang="zh-CN" altLang="en-US" dirty="0"/>
              <a:t>⑴ 应用行为分析疗法</a:t>
            </a:r>
          </a:p>
          <a:p>
            <a:pPr lvl="1"/>
            <a:r>
              <a:rPr lang="zh-CN" altLang="en-US" dirty="0"/>
              <a:t>⑵ 孤独症教育课程训练</a:t>
            </a:r>
          </a:p>
          <a:p>
            <a:pPr lvl="1"/>
            <a:r>
              <a:rPr lang="zh-CN" altLang="en-US" dirty="0"/>
              <a:t>⑶ 人际关系训练法</a:t>
            </a:r>
          </a:p>
          <a:p>
            <a:pPr lvl="0"/>
            <a:r>
              <a:rPr lang="en-US" altLang="zh-CN" dirty="0"/>
              <a:t>2.</a:t>
            </a:r>
            <a:r>
              <a:rPr lang="zh-CN" altLang="en-US" dirty="0"/>
              <a:t> 药物治疗</a:t>
            </a:r>
          </a:p>
          <a:p>
            <a:pPr lvl="1"/>
            <a:r>
              <a:rPr lang="zh-CN" altLang="en-US" dirty="0"/>
              <a:t>⑴ 中枢兴奋药物</a:t>
            </a:r>
          </a:p>
          <a:p>
            <a:pPr lvl="2"/>
            <a:r>
              <a:rPr lang="zh-CN" altLang="en-US" dirty="0"/>
              <a:t>哌醋甲酯</a:t>
            </a:r>
          </a:p>
          <a:p>
            <a:pPr lvl="1"/>
            <a:r>
              <a:rPr lang="zh-CN" altLang="en-US" dirty="0"/>
              <a:t>⑵ 抗精神病药物</a:t>
            </a:r>
          </a:p>
          <a:p>
            <a:pPr lvl="2"/>
            <a:r>
              <a:rPr lang="zh-CN" altLang="en-US" dirty="0"/>
              <a:t>①利培酮</a:t>
            </a:r>
          </a:p>
          <a:p>
            <a:pPr lvl="2"/>
            <a:r>
              <a:rPr lang="zh-CN" altLang="en-US" dirty="0"/>
              <a:t>②氟哌啶醇</a:t>
            </a:r>
          </a:p>
          <a:p>
            <a:pPr lvl="2"/>
            <a:r>
              <a:rPr lang="zh-CN" altLang="en-US" dirty="0"/>
              <a:t>③氯氮平</a:t>
            </a:r>
          </a:p>
          <a:p>
            <a:pPr lvl="1"/>
            <a:r>
              <a:rPr lang="zh-CN" altLang="en-US" dirty="0"/>
              <a:t>⑶ 抗抑郁药物</a:t>
            </a:r>
          </a:p>
          <a:p>
            <a:pPr lvl="2"/>
            <a:r>
              <a:rPr lang="zh-CN" altLang="en-US" dirty="0"/>
              <a:t>①氯米帕明</a:t>
            </a:r>
          </a:p>
          <a:p>
            <a:pPr lvl="2"/>
            <a:r>
              <a:rPr lang="zh-CN" altLang="en-US" dirty="0"/>
              <a:t>②</a:t>
            </a:r>
            <a:r>
              <a:rPr lang="en-US" altLang="zh-CN" dirty="0"/>
              <a:t>SSRI</a:t>
            </a:r>
            <a:r>
              <a:rPr lang="zh-CN" altLang="en-US" dirty="0"/>
              <a:t>类药物</a:t>
            </a:r>
          </a:p>
        </p:txBody>
      </p:sp>
      <p:sp>
        <p:nvSpPr>
          <p:cNvPr id="6" name="矩形 5"/>
          <p:cNvSpPr/>
          <p:nvPr/>
        </p:nvSpPr>
        <p:spPr>
          <a:xfrm>
            <a:off x="-4068960" y="770713"/>
            <a:ext cx="392392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备注内容：</a:t>
            </a:r>
            <a:r>
              <a:rPr lang="zh-CN" altLang="zh-CN" sz="1600" dirty="0">
                <a:solidFill>
                  <a:srgbClr val="FF0000"/>
                </a:solidFill>
              </a:rPr>
              <a:t>虽然目前孤独症的干预方法很多，但是大多缺乏循证医学的证据。尚无最优治疗方案，最佳的治疗方法应该是个体化的治疗。其中，教育和训练是最有效、最主要的治疗方法。目标是促进患者语言发育，提高社会交往能力，掌握基本生活技能和学习技能。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zh-CN" sz="1600" dirty="0">
                <a:solidFill>
                  <a:srgbClr val="FF0000"/>
                </a:solidFill>
              </a:rPr>
              <a:t>孤独症患者在学龄前一般因不能适应普通幼儿园生活，而在家庭、特殊教育学校、医疗机构中接受教育和训练。学龄期以后患者的语言能力和社交能力会有所提高，部分患者可以到普通小学与同龄儿童一起接受教育，还有部分患者可能仍然留在特殊教育学校。</a:t>
            </a:r>
          </a:p>
          <a:p>
            <a:r>
              <a:rPr lang="zh-CN" altLang="zh-CN" sz="1600" dirty="0">
                <a:solidFill>
                  <a:srgbClr val="FF0000"/>
                </a:solidFill>
              </a:rPr>
              <a:t>这些治疗方法在国内一些孤独症康复机构已开展，获取了较好的治疗效果，但还需要进一步研究论证。</a:t>
            </a:r>
          </a:p>
        </p:txBody>
      </p:sp>
    </p:spTree>
    <p:extLst>
      <p:ext uri="{BB962C8B-B14F-4D97-AF65-F5344CB8AC3E}">
        <p14:creationId xmlns:p14="http://schemas.microsoft.com/office/powerpoint/2010/main" val="278369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疾病预防</a:t>
            </a:r>
          </a:p>
        </p:txBody>
      </p:sp>
      <p:sp>
        <p:nvSpPr>
          <p:cNvPr id="3" name="文本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zh-CN" altLang="en-US" dirty="0"/>
              <a:t>早期预防：加强围生期卫生保健，做到优生优育，防止烟、酒、毒等有害物质的侵害。</a:t>
            </a:r>
          </a:p>
          <a:p>
            <a:pPr lvl="0"/>
            <a:r>
              <a:rPr lang="zh-CN" altLang="en-US" dirty="0"/>
              <a:t>早期干预：若一个</a:t>
            </a:r>
            <a:r>
              <a:rPr lang="en-US" altLang="zh-CN" dirty="0"/>
              <a:t>18</a:t>
            </a:r>
            <a:r>
              <a:rPr lang="zh-CN" altLang="en-US" dirty="0"/>
              <a:t>个月的婴儿具有如下的特征表现，那么在其</a:t>
            </a:r>
            <a:r>
              <a:rPr lang="en-US" altLang="zh-CN" dirty="0"/>
              <a:t>30</a:t>
            </a:r>
            <a:r>
              <a:rPr lang="zh-CN" altLang="en-US" dirty="0"/>
              <a:t>个月时就很可能被诊断为孤独症，应高度重视并予以干预：</a:t>
            </a:r>
          </a:p>
          <a:p>
            <a:pPr lvl="1"/>
            <a:r>
              <a:rPr lang="zh-CN" altLang="en-US" dirty="0"/>
              <a:t>① 无视线对视缺乏面部表情，被拥抱时无相应期待被抱的姿势</a:t>
            </a:r>
            <a:r>
              <a:rPr lang="en-US" altLang="zh-CN" dirty="0"/>
              <a:t>;</a:t>
            </a:r>
            <a:r>
              <a:rPr lang="zh-CN" altLang="en-US" dirty="0"/>
              <a:t>呼唤他们的名字常常无反应。</a:t>
            </a:r>
          </a:p>
          <a:p>
            <a:pPr lvl="1"/>
            <a:r>
              <a:rPr lang="zh-CN" altLang="en-US" dirty="0"/>
              <a:t>② 不关注周围人的面容和表情而过分关注周围的声或光。</a:t>
            </a:r>
          </a:p>
          <a:p>
            <a:pPr lvl="1"/>
            <a:r>
              <a:rPr lang="zh-CN" altLang="en-US" dirty="0"/>
              <a:t>③ 反复模仿别人的言语或自顾自地说话或无原因的反复尖叫、喊叫</a:t>
            </a:r>
            <a:r>
              <a:rPr lang="en-US" altLang="zh-CN" dirty="0"/>
              <a:t>;</a:t>
            </a:r>
            <a:r>
              <a:rPr lang="zh-CN" altLang="en-US" dirty="0"/>
              <a:t>无故大笑或突然发笑</a:t>
            </a:r>
          </a:p>
          <a:p>
            <a:pPr lvl="1"/>
            <a:r>
              <a:rPr lang="zh-CN" altLang="en-US" dirty="0"/>
              <a:t>④ 不理睬周围同龄儿童经常仪式性地摆弄玩具，不许别人改变事物的固定模式。</a:t>
            </a:r>
          </a:p>
          <a:p>
            <a:pPr lvl="1"/>
            <a:r>
              <a:rPr lang="zh-CN" altLang="en-US" dirty="0"/>
              <a:t>⑤ 经常有奇怪的手指活动，或常转圈跑重复蹦跳或有咬手撞头等自伤自残行为。</a:t>
            </a:r>
          </a:p>
          <a:p>
            <a:pPr lvl="1"/>
            <a:r>
              <a:rPr lang="zh-CN" altLang="en-US" dirty="0"/>
              <a:t>⑥ </a:t>
            </a:r>
            <a:r>
              <a:rPr lang="en-US" altLang="zh-CN" dirty="0"/>
              <a:t>1</a:t>
            </a:r>
            <a:r>
              <a:rPr lang="zh-CN" altLang="en-US" dirty="0"/>
              <a:t>岁前就已经会说的有意义言语又逐渐消失。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29769"/>
            <a:ext cx="1905000" cy="1266825"/>
          </a:xfrm>
        </p:spPr>
      </p:pic>
    </p:spTree>
    <p:extLst>
      <p:ext uri="{BB962C8B-B14F-4D97-AF65-F5344CB8AC3E}">
        <p14:creationId xmlns:p14="http://schemas.microsoft.com/office/powerpoint/2010/main" val="360670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1253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Calibri</vt:lpstr>
      <vt:lpstr>Office 主题​​</vt:lpstr>
      <vt:lpstr>患病概率</vt:lpstr>
      <vt:lpstr>病因分析</vt:lpstr>
      <vt:lpstr>临床表现</vt:lpstr>
      <vt:lpstr>疾病诊断</vt:lpstr>
      <vt:lpstr>疾病治疗</vt:lpstr>
      <vt:lpstr>疾病预防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患病概率</dc:title>
  <dc:creator/>
  <cp:lastModifiedBy>Minerva</cp:lastModifiedBy>
  <cp:revision>10</cp:revision>
  <dcterms:created xsi:type="dcterms:W3CDTF">2016-02-18T11:40:08Z</dcterms:created>
  <dcterms:modified xsi:type="dcterms:W3CDTF">2021-05-20T03:12:45Z</dcterms:modified>
</cp:coreProperties>
</file>