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6" r:id="rId3"/>
    <p:sldId id="262" r:id="rId4"/>
    <p:sldId id="261" r:id="rId5"/>
    <p:sldId id="276" r:id="rId6"/>
    <p:sldId id="281" r:id="rId7"/>
    <p:sldId id="257" r:id="rId8"/>
    <p:sldId id="266" r:id="rId9"/>
    <p:sldId id="265" r:id="rId10"/>
    <p:sldId id="267" r:id="rId11"/>
    <p:sldId id="268" r:id="rId12"/>
    <p:sldId id="263" r:id="rId13"/>
    <p:sldId id="269" r:id="rId14"/>
    <p:sldId id="264" r:id="rId15"/>
    <p:sldId id="270" r:id="rId16"/>
    <p:sldId id="279" r:id="rId17"/>
    <p:sldId id="282" r:id="rId18"/>
    <p:sldId id="258" r:id="rId19"/>
    <p:sldId id="277" r:id="rId20"/>
    <p:sldId id="278" r:id="rId21"/>
    <p:sldId id="271" r:id="rId22"/>
    <p:sldId id="272" r:id="rId23"/>
    <p:sldId id="273" r:id="rId24"/>
    <p:sldId id="283" r:id="rId25"/>
    <p:sldId id="259" r:id="rId26"/>
    <p:sldId id="274" r:id="rId27"/>
    <p:sldId id="275"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59" autoAdjust="0"/>
  </p:normalViewPr>
  <p:slideViewPr>
    <p:cSldViewPr>
      <p:cViewPr varScale="1">
        <p:scale>
          <a:sx n="73" d="100"/>
          <a:sy n="73" d="100"/>
        </p:scale>
        <p:origin x="78" y="600"/>
      </p:cViewPr>
      <p:guideLst>
        <p:guide orient="horz" pos="2160"/>
        <p:guide pos="2880"/>
      </p:guideLst>
    </p:cSldViewPr>
  </p:slideViewPr>
  <p:outlineViewPr>
    <p:cViewPr>
      <p:scale>
        <a:sx n="33" d="100"/>
        <a:sy n="33" d="100"/>
      </p:scale>
      <p:origin x="108"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FF44E34-A1C1-4FA1-B952-215E7F32F56A}" type="datetimeFigureOut">
              <a:rPr lang="zh-CN" altLang="en-US" smtClean="0"/>
              <a:t>2020/11/11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3120D9-19E8-476E-9BC6-5AEF4DE75B99}" type="slidenum">
              <a:rPr lang="zh-CN" altLang="en-US" smtClean="0"/>
              <a:t>‹#›</a:t>
            </a:fld>
            <a:endParaRPr lang="zh-CN" altLang="en-US"/>
          </a:p>
        </p:txBody>
      </p:sp>
    </p:spTree>
    <p:extLst>
      <p:ext uri="{BB962C8B-B14F-4D97-AF65-F5344CB8AC3E}">
        <p14:creationId xmlns:p14="http://schemas.microsoft.com/office/powerpoint/2010/main" val="264402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F44E34-A1C1-4FA1-B952-215E7F32F56A}" type="datetimeFigureOut">
              <a:rPr lang="zh-CN" altLang="en-US" smtClean="0"/>
              <a:t>2020/11/11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3120D9-19E8-476E-9BC6-5AEF4DE75B99}" type="slidenum">
              <a:rPr lang="zh-CN" altLang="en-US" smtClean="0"/>
              <a:t>‹#›</a:t>
            </a:fld>
            <a:endParaRPr lang="zh-CN" altLang="en-US"/>
          </a:p>
        </p:txBody>
      </p:sp>
    </p:spTree>
    <p:extLst>
      <p:ext uri="{BB962C8B-B14F-4D97-AF65-F5344CB8AC3E}">
        <p14:creationId xmlns:p14="http://schemas.microsoft.com/office/powerpoint/2010/main" val="26665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F44E34-A1C1-4FA1-B952-215E7F32F56A}" type="datetimeFigureOut">
              <a:rPr lang="zh-CN" altLang="en-US" smtClean="0"/>
              <a:t>2020/11/11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3120D9-19E8-476E-9BC6-5AEF4DE75B99}" type="slidenum">
              <a:rPr lang="zh-CN" altLang="en-US" smtClean="0"/>
              <a:t>‹#›</a:t>
            </a:fld>
            <a:endParaRPr lang="zh-CN" altLang="en-US"/>
          </a:p>
        </p:txBody>
      </p:sp>
    </p:spTree>
    <p:extLst>
      <p:ext uri="{BB962C8B-B14F-4D97-AF65-F5344CB8AC3E}">
        <p14:creationId xmlns:p14="http://schemas.microsoft.com/office/powerpoint/2010/main" val="2001515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F44E34-A1C1-4FA1-B952-215E7F32F56A}" type="datetimeFigureOut">
              <a:rPr lang="zh-CN" altLang="en-US" smtClean="0"/>
              <a:t>2020/11/11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3120D9-19E8-476E-9BC6-5AEF4DE75B99}" type="slidenum">
              <a:rPr lang="zh-CN" altLang="en-US" smtClean="0"/>
              <a:t>‹#›</a:t>
            </a:fld>
            <a:endParaRPr lang="zh-CN" altLang="en-US"/>
          </a:p>
        </p:txBody>
      </p:sp>
    </p:spTree>
    <p:extLst>
      <p:ext uri="{BB962C8B-B14F-4D97-AF65-F5344CB8AC3E}">
        <p14:creationId xmlns:p14="http://schemas.microsoft.com/office/powerpoint/2010/main" val="1316863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F44E34-A1C1-4FA1-B952-215E7F32F56A}" type="datetimeFigureOut">
              <a:rPr lang="zh-CN" altLang="en-US" smtClean="0"/>
              <a:t>2020/11/11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3120D9-19E8-476E-9BC6-5AEF4DE75B99}" type="slidenum">
              <a:rPr lang="zh-CN" altLang="en-US" smtClean="0"/>
              <a:t>‹#›</a:t>
            </a:fld>
            <a:endParaRPr lang="zh-CN" altLang="en-US"/>
          </a:p>
        </p:txBody>
      </p:sp>
    </p:spTree>
    <p:extLst>
      <p:ext uri="{BB962C8B-B14F-4D97-AF65-F5344CB8AC3E}">
        <p14:creationId xmlns:p14="http://schemas.microsoft.com/office/powerpoint/2010/main" val="2189074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FF44E34-A1C1-4FA1-B952-215E7F32F56A}" type="datetimeFigureOut">
              <a:rPr lang="zh-CN" altLang="en-US" smtClean="0"/>
              <a:t>2020/11/11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3120D9-19E8-476E-9BC6-5AEF4DE75B99}" type="slidenum">
              <a:rPr lang="zh-CN" altLang="en-US" smtClean="0"/>
              <a:t>‹#›</a:t>
            </a:fld>
            <a:endParaRPr lang="zh-CN" altLang="en-US"/>
          </a:p>
        </p:txBody>
      </p:sp>
    </p:spTree>
    <p:extLst>
      <p:ext uri="{BB962C8B-B14F-4D97-AF65-F5344CB8AC3E}">
        <p14:creationId xmlns:p14="http://schemas.microsoft.com/office/powerpoint/2010/main" val="11684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FF44E34-A1C1-4FA1-B952-215E7F32F56A}" type="datetimeFigureOut">
              <a:rPr lang="zh-CN" altLang="en-US" smtClean="0"/>
              <a:t>2020/11/11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3120D9-19E8-476E-9BC6-5AEF4DE75B99}" type="slidenum">
              <a:rPr lang="zh-CN" altLang="en-US" smtClean="0"/>
              <a:t>‹#›</a:t>
            </a:fld>
            <a:endParaRPr lang="zh-CN" altLang="en-US"/>
          </a:p>
        </p:txBody>
      </p:sp>
    </p:spTree>
    <p:extLst>
      <p:ext uri="{BB962C8B-B14F-4D97-AF65-F5344CB8AC3E}">
        <p14:creationId xmlns:p14="http://schemas.microsoft.com/office/powerpoint/2010/main" val="298100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FF44E34-A1C1-4FA1-B952-215E7F32F56A}" type="datetimeFigureOut">
              <a:rPr lang="zh-CN" altLang="en-US" smtClean="0"/>
              <a:t>2020/11/11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53120D9-19E8-476E-9BC6-5AEF4DE75B99}" type="slidenum">
              <a:rPr lang="zh-CN" altLang="en-US" smtClean="0"/>
              <a:t>‹#›</a:t>
            </a:fld>
            <a:endParaRPr lang="zh-CN" altLang="en-US"/>
          </a:p>
        </p:txBody>
      </p:sp>
    </p:spTree>
    <p:extLst>
      <p:ext uri="{BB962C8B-B14F-4D97-AF65-F5344CB8AC3E}">
        <p14:creationId xmlns:p14="http://schemas.microsoft.com/office/powerpoint/2010/main" val="103059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FF44E34-A1C1-4FA1-B952-215E7F32F56A}" type="datetimeFigureOut">
              <a:rPr lang="zh-CN" altLang="en-US" smtClean="0"/>
              <a:t>2020/11/11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53120D9-19E8-476E-9BC6-5AEF4DE75B99}" type="slidenum">
              <a:rPr lang="zh-CN" altLang="en-US" smtClean="0"/>
              <a:t>‹#›</a:t>
            </a:fld>
            <a:endParaRPr lang="zh-CN" altLang="en-US"/>
          </a:p>
        </p:txBody>
      </p:sp>
    </p:spTree>
    <p:extLst>
      <p:ext uri="{BB962C8B-B14F-4D97-AF65-F5344CB8AC3E}">
        <p14:creationId xmlns:p14="http://schemas.microsoft.com/office/powerpoint/2010/main" val="1302573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F44E34-A1C1-4FA1-B952-215E7F32F56A}" type="datetimeFigureOut">
              <a:rPr lang="zh-CN" altLang="en-US" smtClean="0"/>
              <a:t>2020/11/11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53120D9-19E8-476E-9BC6-5AEF4DE75B99}" type="slidenum">
              <a:rPr lang="zh-CN" altLang="en-US" smtClean="0"/>
              <a:t>‹#›</a:t>
            </a:fld>
            <a:endParaRPr lang="zh-CN" altLang="en-US"/>
          </a:p>
        </p:txBody>
      </p:sp>
    </p:spTree>
    <p:extLst>
      <p:ext uri="{BB962C8B-B14F-4D97-AF65-F5344CB8AC3E}">
        <p14:creationId xmlns:p14="http://schemas.microsoft.com/office/powerpoint/2010/main" val="1475427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F44E34-A1C1-4FA1-B952-215E7F32F56A}" type="datetimeFigureOut">
              <a:rPr lang="zh-CN" altLang="en-US" smtClean="0"/>
              <a:t>2020/11/11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3120D9-19E8-476E-9BC6-5AEF4DE75B99}" type="slidenum">
              <a:rPr lang="zh-CN" altLang="en-US" smtClean="0"/>
              <a:t>‹#›</a:t>
            </a:fld>
            <a:endParaRPr lang="zh-CN" altLang="en-US"/>
          </a:p>
        </p:txBody>
      </p:sp>
    </p:spTree>
    <p:extLst>
      <p:ext uri="{BB962C8B-B14F-4D97-AF65-F5344CB8AC3E}">
        <p14:creationId xmlns:p14="http://schemas.microsoft.com/office/powerpoint/2010/main" val="877290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F44E34-A1C1-4FA1-B952-215E7F32F56A}" type="datetimeFigureOut">
              <a:rPr lang="zh-CN" altLang="en-US" smtClean="0"/>
              <a:t>2020/11/11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3120D9-19E8-476E-9BC6-5AEF4DE75B99}" type="slidenum">
              <a:rPr lang="zh-CN" altLang="en-US" smtClean="0"/>
              <a:t>‹#›</a:t>
            </a:fld>
            <a:endParaRPr lang="zh-CN" altLang="en-US"/>
          </a:p>
        </p:txBody>
      </p:sp>
    </p:spTree>
    <p:extLst>
      <p:ext uri="{BB962C8B-B14F-4D97-AF65-F5344CB8AC3E}">
        <p14:creationId xmlns:p14="http://schemas.microsoft.com/office/powerpoint/2010/main" val="1572006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F44E34-A1C1-4FA1-B952-215E7F32F56A}" type="datetimeFigureOut">
              <a:rPr lang="zh-CN" altLang="en-US" smtClean="0"/>
              <a:t>2020/11/11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3120D9-19E8-476E-9BC6-5AEF4DE75B99}" type="slidenum">
              <a:rPr lang="zh-CN" altLang="en-US" smtClean="0"/>
              <a:t>‹#›</a:t>
            </a:fld>
            <a:endParaRPr lang="zh-CN" altLang="en-US"/>
          </a:p>
        </p:txBody>
      </p:sp>
    </p:spTree>
    <p:extLst>
      <p:ext uri="{BB962C8B-B14F-4D97-AF65-F5344CB8AC3E}">
        <p14:creationId xmlns:p14="http://schemas.microsoft.com/office/powerpoint/2010/main" val="3566727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三、会计人才队伍建设的主要任务</a:t>
            </a:r>
          </a:p>
        </p:txBody>
      </p:sp>
      <p:sp>
        <p:nvSpPr>
          <p:cNvPr id="3" name="内容占位符 2"/>
          <p:cNvSpPr>
            <a:spLocks noGrp="1"/>
          </p:cNvSpPr>
          <p:nvPr>
            <p:ph idx="1"/>
          </p:nvPr>
        </p:nvSpPr>
        <p:spPr/>
        <p:txBody>
          <a:bodyPr/>
          <a:lstStyle/>
          <a:p>
            <a:r>
              <a:rPr lang="zh-CN" altLang="en-US" dirty="0"/>
              <a:t>着力培养造就大型企事业单位具有国际业务能力的高级会计人才</a:t>
            </a:r>
          </a:p>
          <a:p>
            <a:r>
              <a:rPr lang="zh-CN" altLang="en-US" dirty="0"/>
              <a:t>着力培养造就具有国际认可度的注册会计师</a:t>
            </a:r>
          </a:p>
          <a:p>
            <a:r>
              <a:rPr lang="zh-CN" altLang="en-US" dirty="0"/>
              <a:t>着力培养造就具有国际水准的会计学术带头人</a:t>
            </a:r>
          </a:p>
          <a:p>
            <a:r>
              <a:rPr lang="zh-CN" altLang="en-US" dirty="0"/>
              <a:t>着力统筹开发其他各类各级会计</a:t>
            </a:r>
            <a:r>
              <a:rPr lang="zh-CN" altLang="en-US" dirty="0" smtClean="0"/>
              <a:t>人才</a:t>
            </a:r>
            <a:endParaRPr lang="zh-CN" altLang="en-US" dirty="0"/>
          </a:p>
        </p:txBody>
      </p:sp>
    </p:spTree>
    <p:extLst>
      <p:ext uri="{BB962C8B-B14F-4D97-AF65-F5344CB8AC3E}">
        <p14:creationId xmlns:p14="http://schemas.microsoft.com/office/powerpoint/2010/main" val="715906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t>深化会计职称制度改革</a:t>
            </a:r>
            <a:endParaRPr lang="en-US" altLang="zh-CN" dirty="0"/>
          </a:p>
        </p:txBody>
      </p:sp>
      <p:sp>
        <p:nvSpPr>
          <p:cNvPr id="3" name="文本占位符 2"/>
          <p:cNvSpPr>
            <a:spLocks noGrp="1"/>
          </p:cNvSpPr>
          <p:nvPr>
            <p:ph type="body" idx="1"/>
          </p:nvPr>
        </p:nvSpPr>
        <p:spPr/>
        <p:txBody>
          <a:bodyPr>
            <a:normAutofit fontScale="85000" lnSpcReduction="20000"/>
          </a:bodyPr>
          <a:lstStyle/>
          <a:p>
            <a:pPr lvl="0"/>
            <a:r>
              <a:rPr lang="zh-CN" altLang="en-US" dirty="0" smtClean="0"/>
              <a:t>要适应经济社会发展需要，认真总结经验，借鉴国际惯例，不断完善和提升不同层级会计专业技术人才的知识结构和能力框架。</a:t>
            </a:r>
            <a:endParaRPr lang="en-US" altLang="zh-CN" dirty="0" smtClean="0"/>
          </a:p>
          <a:p>
            <a:pPr lvl="0"/>
            <a:r>
              <a:rPr lang="zh-CN" altLang="en-US" dirty="0" smtClean="0"/>
              <a:t>着力改革现行会计专业技术资格制度，增设正高级会计专业技术资格，形成初级、中级、高级（含副高级和正高级）等层次清晰、相互衔接、体系完整、逐级递进的会计专业技术资格体系。</a:t>
            </a:r>
            <a:endParaRPr lang="en-US" altLang="zh-CN" dirty="0" smtClean="0"/>
          </a:p>
          <a:p>
            <a:pPr lvl="0"/>
            <a:r>
              <a:rPr lang="zh-CN" altLang="en-US" dirty="0" smtClean="0"/>
              <a:t>要继续完善会计专业技术资格相关的各项管理制度，强化会计专业技术资格考试考务管理，严厉打击考试舞弊等违纪违规行为，确保会计专业技术资格考试的科学性、公正性。</a:t>
            </a:r>
            <a:endParaRPr lang="en-US" altLang="zh-CN" dirty="0" smtClean="0"/>
          </a:p>
          <a:p>
            <a:pPr lvl="0"/>
            <a:r>
              <a:rPr lang="zh-CN" altLang="en-US" dirty="0" smtClean="0"/>
              <a:t>推动会计专业技术资格国际认可。</a:t>
            </a:r>
          </a:p>
        </p:txBody>
      </p:sp>
    </p:spTree>
    <p:extLst>
      <p:ext uri="{BB962C8B-B14F-4D97-AF65-F5344CB8AC3E}">
        <p14:creationId xmlns:p14="http://schemas.microsoft.com/office/powerpoint/2010/main" val="1114971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mtClean="0"/>
              <a:t>加强会计从业资格管理</a:t>
            </a:r>
            <a:endParaRPr lang="en-US" altLang="zh-CN" dirty="0"/>
          </a:p>
        </p:txBody>
      </p:sp>
      <p:sp>
        <p:nvSpPr>
          <p:cNvPr id="3" name="文本占位符 2"/>
          <p:cNvSpPr>
            <a:spLocks noGrp="1"/>
          </p:cNvSpPr>
          <p:nvPr>
            <p:ph type="body" idx="1"/>
          </p:nvPr>
        </p:nvSpPr>
        <p:spPr/>
        <p:txBody>
          <a:bodyPr>
            <a:normAutofit fontScale="92500" lnSpcReduction="10000"/>
          </a:bodyPr>
          <a:lstStyle/>
          <a:p>
            <a:pPr lvl="0"/>
            <a:r>
              <a:rPr lang="zh-CN" altLang="en-US" smtClean="0"/>
              <a:t>要加强会计从业资格管理，依据会计人员的知识结构和能力框架要求，在全国范围内实行会计从业资格考试统一大纲、统一题库、统一标准。</a:t>
            </a:r>
            <a:endParaRPr lang="en-US" altLang="zh-CN" smtClean="0"/>
          </a:p>
          <a:p>
            <a:pPr lvl="0"/>
            <a:r>
              <a:rPr lang="zh-CN" altLang="en-US" smtClean="0"/>
              <a:t>要加快推进会计从业资格无纸化考试，提高会计从业资格考试的公正性、科学性。</a:t>
            </a:r>
            <a:endParaRPr lang="en-US" altLang="zh-CN" smtClean="0"/>
          </a:p>
          <a:p>
            <a:pPr lvl="0"/>
            <a:r>
              <a:rPr lang="zh-CN" altLang="en-US" smtClean="0"/>
              <a:t>要重视会计人员信息化管理平台建设，强化各类别、各层级会计人员的科学化精细化管理。</a:t>
            </a:r>
            <a:endParaRPr lang="en-US" altLang="zh-CN" smtClean="0"/>
          </a:p>
          <a:p>
            <a:pPr lvl="0"/>
            <a:r>
              <a:rPr lang="zh-CN" altLang="en-US" smtClean="0"/>
              <a:t>要严格境外会计资格市场准入，加大会计市场监管力度。</a:t>
            </a:r>
            <a:endParaRPr lang="zh-CN" altLang="en-US" dirty="0" smtClean="0"/>
          </a:p>
        </p:txBody>
      </p:sp>
    </p:spTree>
    <p:extLst>
      <p:ext uri="{BB962C8B-B14F-4D97-AF65-F5344CB8AC3E}">
        <p14:creationId xmlns:p14="http://schemas.microsoft.com/office/powerpoint/2010/main" val="1114971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mtClean="0"/>
              <a:t>完善会计人员继续教育制度</a:t>
            </a:r>
            <a:endParaRPr lang="en-US" altLang="zh-CN" dirty="0"/>
          </a:p>
        </p:txBody>
      </p:sp>
      <p:sp>
        <p:nvSpPr>
          <p:cNvPr id="3" name="文本占位符 2"/>
          <p:cNvSpPr>
            <a:spLocks noGrp="1"/>
          </p:cNvSpPr>
          <p:nvPr>
            <p:ph type="body" idx="1"/>
          </p:nvPr>
        </p:nvSpPr>
        <p:spPr/>
        <p:txBody>
          <a:bodyPr>
            <a:normAutofit fontScale="92500" lnSpcReduction="10000"/>
          </a:bodyPr>
          <a:lstStyle/>
          <a:p>
            <a:pPr lvl="0"/>
            <a:r>
              <a:rPr lang="zh-CN" altLang="en-US" smtClean="0"/>
              <a:t>要修改完善</a:t>
            </a:r>
            <a:r>
              <a:rPr lang="en-US" altLang="zh-CN" smtClean="0"/>
              <a:t>《</a:t>
            </a:r>
            <a:r>
              <a:rPr lang="zh-CN" altLang="en-US" smtClean="0"/>
              <a:t>会计人员继续教育规定</a:t>
            </a:r>
            <a:r>
              <a:rPr lang="en-US" altLang="zh-CN" smtClean="0"/>
              <a:t>》</a:t>
            </a:r>
            <a:r>
              <a:rPr lang="zh-CN" altLang="en-US" smtClean="0"/>
              <a:t>，制定会计人员继续教育指南，进一步加强会计人员继续教育工作。</a:t>
            </a:r>
            <a:endParaRPr lang="en-US" altLang="zh-CN" smtClean="0"/>
          </a:p>
          <a:p>
            <a:pPr lvl="0"/>
            <a:r>
              <a:rPr lang="zh-CN" altLang="en-US" smtClean="0"/>
              <a:t>要严格会计人员继续教育学时制度，创新和丰富会计人员继续教育内容和手段，积极引入远程网络化教学等现代化培训方式。</a:t>
            </a:r>
            <a:endParaRPr lang="en-US" altLang="zh-CN" smtClean="0"/>
          </a:p>
          <a:p>
            <a:pPr lvl="0"/>
            <a:r>
              <a:rPr lang="zh-CN" altLang="en-US" smtClean="0"/>
              <a:t>要采取评估、考核、备案、公示等有效措施，加强对会计人员继续教育施教机构的管理，严厉打击施教机构乱收费、乱办班、虚假培训等行为。</a:t>
            </a:r>
            <a:endParaRPr lang="zh-CN" altLang="en-US" dirty="0" smtClean="0"/>
          </a:p>
        </p:txBody>
      </p:sp>
    </p:spTree>
    <p:extLst>
      <p:ext uri="{BB962C8B-B14F-4D97-AF65-F5344CB8AC3E}">
        <p14:creationId xmlns:p14="http://schemas.microsoft.com/office/powerpoint/2010/main" val="1114971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mtClean="0"/>
              <a:t>推动会计行业产学研战略联盟</a:t>
            </a:r>
            <a:endParaRPr lang="en-US" altLang="zh-CN" dirty="0"/>
          </a:p>
        </p:txBody>
      </p:sp>
      <p:sp>
        <p:nvSpPr>
          <p:cNvPr id="3" name="文本占位符 2"/>
          <p:cNvSpPr>
            <a:spLocks noGrp="1"/>
          </p:cNvSpPr>
          <p:nvPr>
            <p:ph type="body" idx="1"/>
          </p:nvPr>
        </p:nvSpPr>
        <p:spPr/>
        <p:txBody>
          <a:bodyPr>
            <a:normAutofit lnSpcReduction="10000"/>
          </a:bodyPr>
          <a:lstStyle/>
          <a:p>
            <a:pPr lvl="0"/>
            <a:r>
              <a:rPr lang="zh-CN" altLang="en-US" smtClean="0"/>
              <a:t>各级财政部门要推动建立以用人单位为主体、以市场为导向的产学研战略联盟。</a:t>
            </a:r>
            <a:endParaRPr lang="en-US" altLang="zh-CN" smtClean="0"/>
          </a:p>
          <a:p>
            <a:pPr lvl="0"/>
            <a:r>
              <a:rPr lang="zh-CN" altLang="en-US" smtClean="0"/>
              <a:t>鼓励和促进专业院校与用人单位紧密合作，积极实施会计后备人才培养计划，推广以院校教学为主体、以单位实践为补充的会计人才培养模式。</a:t>
            </a:r>
            <a:endParaRPr lang="en-US" altLang="zh-CN" smtClean="0"/>
          </a:p>
          <a:p>
            <a:pPr lvl="0"/>
            <a:r>
              <a:rPr lang="zh-CN" altLang="en-US" smtClean="0"/>
              <a:t>企事业单位、会计师事务所应当履行社会责任，搭建会计人才培养平台，推动培养应用型会计人才。</a:t>
            </a:r>
            <a:endParaRPr lang="zh-CN" altLang="en-US" dirty="0" smtClean="0"/>
          </a:p>
        </p:txBody>
      </p:sp>
    </p:spTree>
    <p:extLst>
      <p:ext uri="{BB962C8B-B14F-4D97-AF65-F5344CB8AC3E}">
        <p14:creationId xmlns:p14="http://schemas.microsoft.com/office/powerpoint/2010/main" val="1114971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mtClean="0"/>
              <a:t>建立会计人才流动配置机制</a:t>
            </a:r>
            <a:endParaRPr lang="en-US" altLang="zh-CN" dirty="0"/>
          </a:p>
        </p:txBody>
      </p:sp>
      <p:sp>
        <p:nvSpPr>
          <p:cNvPr id="3" name="文本占位符 2"/>
          <p:cNvSpPr>
            <a:spLocks noGrp="1"/>
          </p:cNvSpPr>
          <p:nvPr>
            <p:ph type="body" idx="1"/>
          </p:nvPr>
        </p:nvSpPr>
        <p:spPr/>
        <p:txBody>
          <a:bodyPr/>
          <a:lstStyle/>
          <a:p>
            <a:pPr lvl="0"/>
            <a:r>
              <a:rPr lang="zh-CN" altLang="en-US" smtClean="0"/>
              <a:t>财政部门要完善会计人才评价制度，发挥会计人才资源市场配置功能，科学规划，稳步推进，积极推进会计人才交流平台建设，逐步形成全国统一、开放、有序、竞争的现代会计人才市场体系，实现会计人才在全国范围内的合理流动。</a:t>
            </a:r>
            <a:endParaRPr lang="zh-CN" altLang="en-US" dirty="0" smtClean="0"/>
          </a:p>
        </p:txBody>
      </p:sp>
    </p:spTree>
    <p:extLst>
      <p:ext uri="{BB962C8B-B14F-4D97-AF65-F5344CB8AC3E}">
        <p14:creationId xmlns:p14="http://schemas.microsoft.com/office/powerpoint/2010/main" val="1114971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smtClean="0"/>
              <a:t>发挥会计行业协会、学会职能作用</a:t>
            </a:r>
            <a:endParaRPr lang="en-US" altLang="zh-CN" dirty="0"/>
          </a:p>
        </p:txBody>
      </p:sp>
      <p:sp>
        <p:nvSpPr>
          <p:cNvPr id="3" name="文本占位符 2"/>
          <p:cNvSpPr>
            <a:spLocks noGrp="1"/>
          </p:cNvSpPr>
          <p:nvPr>
            <p:ph type="body" idx="1"/>
          </p:nvPr>
        </p:nvSpPr>
        <p:spPr/>
        <p:txBody>
          <a:bodyPr/>
          <a:lstStyle/>
          <a:p>
            <a:pPr lvl="0"/>
            <a:r>
              <a:rPr lang="zh-CN" altLang="en-US" smtClean="0"/>
              <a:t>要充分发挥各级会计行业协会、会计学会在培养各类会计人才方面的重要作用，以高质量的服务凝聚会员、壮大队伍。</a:t>
            </a:r>
            <a:endParaRPr lang="en-US" altLang="zh-CN" smtClean="0"/>
          </a:p>
          <a:p>
            <a:pPr lvl="0"/>
            <a:r>
              <a:rPr lang="zh-CN" altLang="en-US" smtClean="0"/>
              <a:t>要不断改进会员管理方式，寓管理于服务之中，强化会员分级管理，满足不同层级会员知识更新和能力提升需求。</a:t>
            </a:r>
            <a:endParaRPr lang="zh-CN" altLang="en-US" dirty="0" smtClean="0"/>
          </a:p>
        </p:txBody>
      </p:sp>
    </p:spTree>
    <p:extLst>
      <p:ext uri="{BB962C8B-B14F-4D97-AF65-F5344CB8AC3E}">
        <p14:creationId xmlns:p14="http://schemas.microsoft.com/office/powerpoint/2010/main" val="1114971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t>重视会计人才培养基地建设</a:t>
            </a:r>
            <a:endParaRPr lang="en-US" altLang="zh-CN" dirty="0"/>
          </a:p>
        </p:txBody>
      </p:sp>
      <p:sp>
        <p:nvSpPr>
          <p:cNvPr id="3" name="文本占位符 2"/>
          <p:cNvSpPr>
            <a:spLocks noGrp="1"/>
          </p:cNvSpPr>
          <p:nvPr>
            <p:ph type="body" idx="1"/>
          </p:nvPr>
        </p:nvSpPr>
        <p:spPr/>
        <p:txBody>
          <a:bodyPr>
            <a:normAutofit lnSpcReduction="10000"/>
          </a:bodyPr>
          <a:lstStyle/>
          <a:p>
            <a:pPr lvl="0"/>
            <a:r>
              <a:rPr lang="zh-CN" altLang="en-US" smtClean="0"/>
              <a:t>要重视会计人才培养基地建设，进一步加快国家会计学院和各地会计人才培养基地建设步伐，优化管理体制，提升教学能力，充实师资队伍，争创一流会计人才培养基地。</a:t>
            </a:r>
            <a:endParaRPr lang="en-US" altLang="zh-CN" smtClean="0"/>
          </a:p>
          <a:p>
            <a:pPr lvl="0"/>
            <a:r>
              <a:rPr lang="zh-CN" altLang="en-US" smtClean="0"/>
              <a:t>要升级教学软硬件水平，重视师资库、教材库建设，使会计人才培养基地建设与会计人才发展要求相适应，有计划、有步骤、分层次地培养各类会计人才。</a:t>
            </a:r>
            <a:endParaRPr lang="zh-CN" altLang="en-US" dirty="0" smtClean="0"/>
          </a:p>
        </p:txBody>
      </p:sp>
    </p:spTree>
    <p:extLst>
      <p:ext uri="{BB962C8B-B14F-4D97-AF65-F5344CB8AC3E}">
        <p14:creationId xmlns:p14="http://schemas.microsoft.com/office/powerpoint/2010/main" val="1114971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五、会计人才队伍建设的重大工程</a:t>
            </a:r>
          </a:p>
        </p:txBody>
      </p:sp>
      <p:sp>
        <p:nvSpPr>
          <p:cNvPr id="3" name="内容占位符 2"/>
          <p:cNvSpPr>
            <a:spLocks noGrp="1"/>
          </p:cNvSpPr>
          <p:nvPr>
            <p:ph idx="1"/>
          </p:nvPr>
        </p:nvSpPr>
        <p:spPr/>
        <p:txBody>
          <a:bodyPr/>
          <a:lstStyle/>
          <a:p>
            <a:r>
              <a:rPr lang="zh-CN" altLang="en-US" dirty="0"/>
              <a:t>全国会计</a:t>
            </a:r>
            <a:r>
              <a:rPr lang="zh-CN" altLang="en-US" dirty="0" smtClean="0"/>
              <a:t>领军人才</a:t>
            </a:r>
            <a:r>
              <a:rPr lang="zh-CN" altLang="en-US" dirty="0"/>
              <a:t>培养工程</a:t>
            </a:r>
          </a:p>
          <a:p>
            <a:r>
              <a:rPr lang="zh-CN" altLang="en-US" dirty="0"/>
              <a:t>大中型企事业单位总会计师素质提升工程</a:t>
            </a:r>
          </a:p>
          <a:p>
            <a:r>
              <a:rPr lang="zh-CN" altLang="en-US" dirty="0"/>
              <a:t>注册会计师行业做大做强人才培养工程</a:t>
            </a:r>
          </a:p>
          <a:p>
            <a:r>
              <a:rPr lang="zh-CN" altLang="en-US" dirty="0"/>
              <a:t>会计名家工程</a:t>
            </a:r>
          </a:p>
          <a:p>
            <a:r>
              <a:rPr lang="zh-CN" altLang="en-US" dirty="0"/>
              <a:t>应用型高级会计学科建设工程</a:t>
            </a:r>
          </a:p>
          <a:p>
            <a:r>
              <a:rPr lang="zh-CN" altLang="en-US" dirty="0"/>
              <a:t>现代农村会计人才支撑</a:t>
            </a:r>
            <a:r>
              <a:rPr lang="zh-CN" altLang="en-US" dirty="0" smtClean="0"/>
              <a:t>计划</a:t>
            </a:r>
            <a:endParaRPr lang="zh-CN" altLang="en-US" dirty="0"/>
          </a:p>
        </p:txBody>
      </p:sp>
    </p:spTree>
    <p:extLst>
      <p:ext uri="{BB962C8B-B14F-4D97-AF65-F5344CB8AC3E}">
        <p14:creationId xmlns:p14="http://schemas.microsoft.com/office/powerpoint/2010/main" val="1847994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全国会计领军人才培养工程</a:t>
            </a:r>
            <a:endParaRPr lang="zh-CN" altLang="en-US" dirty="0" smtClean="0"/>
          </a:p>
        </p:txBody>
      </p:sp>
      <p:sp>
        <p:nvSpPr>
          <p:cNvPr id="3" name="文本占位符 2"/>
          <p:cNvSpPr>
            <a:spLocks noGrp="1"/>
          </p:cNvSpPr>
          <p:nvPr>
            <p:ph type="body" idx="1"/>
          </p:nvPr>
        </p:nvSpPr>
        <p:spPr/>
        <p:txBody>
          <a:bodyPr/>
          <a:lstStyle/>
          <a:p>
            <a:pPr lvl="0"/>
            <a:endParaRPr lang="en-US" altLang="zh-CN" smtClean="0"/>
          </a:p>
          <a:p>
            <a:pPr lvl="0"/>
            <a:r>
              <a:rPr lang="zh-CN" altLang="en-US" smtClean="0"/>
              <a:t>到</a:t>
            </a:r>
            <a:r>
              <a:rPr lang="en-US" altLang="zh-CN" smtClean="0"/>
              <a:t>2020</a:t>
            </a:r>
            <a:r>
              <a:rPr lang="zh-CN" altLang="en-US" smtClean="0"/>
              <a:t>年，培养</a:t>
            </a:r>
            <a:r>
              <a:rPr lang="en-US" altLang="zh-CN" smtClean="0"/>
              <a:t>2000</a:t>
            </a:r>
            <a:r>
              <a:rPr lang="zh-CN" altLang="en-US" smtClean="0"/>
              <a:t>名左右的全国会计领军人才，担当会计行业领军重任。</a:t>
            </a:r>
            <a:endParaRPr lang="zh-CN" altLang="en-US" dirty="0" smtClean="0"/>
          </a:p>
        </p:txBody>
      </p:sp>
    </p:spTree>
    <p:extLst>
      <p:ext uri="{BB962C8B-B14F-4D97-AF65-F5344CB8AC3E}">
        <p14:creationId xmlns:p14="http://schemas.microsoft.com/office/powerpoint/2010/main" val="4197528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总会计师素质提升工程</a:t>
            </a:r>
            <a:endParaRPr lang="zh-CN" altLang="en-US" dirty="0" smtClean="0"/>
          </a:p>
        </p:txBody>
      </p:sp>
      <p:sp>
        <p:nvSpPr>
          <p:cNvPr id="3" name="文本占位符 2"/>
          <p:cNvSpPr>
            <a:spLocks noGrp="1"/>
          </p:cNvSpPr>
          <p:nvPr>
            <p:ph type="body" idx="1"/>
          </p:nvPr>
        </p:nvSpPr>
        <p:spPr/>
        <p:txBody>
          <a:bodyPr/>
          <a:lstStyle/>
          <a:p>
            <a:pPr lvl="0"/>
            <a:endParaRPr lang="en-US" altLang="zh-CN" smtClean="0"/>
          </a:p>
          <a:p>
            <a:pPr lvl="0"/>
            <a:r>
              <a:rPr lang="zh-CN" altLang="en-US" smtClean="0"/>
              <a:t>要充分发挥国家会计学院培养高层次会计人才的教学资源优势，以</a:t>
            </a:r>
            <a:r>
              <a:rPr lang="en-US" altLang="zh-CN" smtClean="0"/>
              <a:t>5</a:t>
            </a:r>
            <a:r>
              <a:rPr lang="zh-CN" altLang="en-US" smtClean="0"/>
              <a:t>年为一个周期，每年</a:t>
            </a:r>
            <a:r>
              <a:rPr lang="en-US" altLang="zh-CN" smtClean="0"/>
              <a:t>1</a:t>
            </a:r>
            <a:r>
              <a:rPr lang="zh-CN" altLang="en-US" smtClean="0"/>
              <a:t>万人左右的规模，对全国所有大中型企事业单位的总会计师开展轮训。</a:t>
            </a:r>
            <a:endParaRPr lang="zh-CN" altLang="en-US" dirty="0" smtClean="0"/>
          </a:p>
        </p:txBody>
      </p:sp>
    </p:spTree>
    <p:extLst>
      <p:ext uri="{BB962C8B-B14F-4D97-AF65-F5344CB8AC3E}">
        <p14:creationId xmlns:p14="http://schemas.microsoft.com/office/powerpoint/2010/main" val="4197528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dirty="0" smtClean="0"/>
              <a:t>着力培养造就大型企事业单位具有国际业务能力的高级会计人才</a:t>
            </a:r>
            <a:endParaRPr lang="en-US" altLang="zh-CN" dirty="0"/>
          </a:p>
        </p:txBody>
      </p:sp>
      <p:sp>
        <p:nvSpPr>
          <p:cNvPr id="3" name="文本占位符 2"/>
          <p:cNvSpPr>
            <a:spLocks noGrp="1"/>
          </p:cNvSpPr>
          <p:nvPr>
            <p:ph type="body" idx="1"/>
          </p:nvPr>
        </p:nvSpPr>
        <p:spPr/>
        <p:txBody>
          <a:bodyPr/>
          <a:lstStyle/>
          <a:p>
            <a:pPr lvl="0"/>
            <a:r>
              <a:rPr lang="zh-CN" altLang="en-US" dirty="0" smtClean="0"/>
              <a:t>到</a:t>
            </a:r>
            <a:r>
              <a:rPr lang="en-US" altLang="zh-CN" dirty="0" smtClean="0"/>
              <a:t>2015</a:t>
            </a:r>
            <a:r>
              <a:rPr lang="zh-CN" altLang="en-US" dirty="0" smtClean="0"/>
              <a:t>年，新增大型企事业单位具有国际业务能力的高级会计人才</a:t>
            </a:r>
            <a:r>
              <a:rPr lang="en-US" altLang="zh-CN" dirty="0" smtClean="0"/>
              <a:t>30000</a:t>
            </a:r>
            <a:r>
              <a:rPr lang="zh-CN" altLang="en-US" dirty="0" smtClean="0"/>
              <a:t>人；</a:t>
            </a:r>
            <a:endParaRPr lang="en-US" altLang="zh-CN" dirty="0" smtClean="0"/>
          </a:p>
          <a:p>
            <a:pPr lvl="0"/>
            <a:r>
              <a:rPr lang="zh-CN" altLang="en-US" dirty="0" smtClean="0"/>
              <a:t>到</a:t>
            </a:r>
            <a:r>
              <a:rPr lang="en-US" altLang="zh-CN" dirty="0" smtClean="0"/>
              <a:t>2020</a:t>
            </a:r>
            <a:r>
              <a:rPr lang="zh-CN" altLang="en-US" dirty="0" smtClean="0"/>
              <a:t>年，在</a:t>
            </a:r>
            <a:r>
              <a:rPr lang="en-US" altLang="zh-CN" dirty="0" smtClean="0"/>
              <a:t>2015</a:t>
            </a:r>
            <a:r>
              <a:rPr lang="zh-CN" altLang="en-US" dirty="0" smtClean="0"/>
              <a:t>年的基础上再新增</a:t>
            </a:r>
            <a:r>
              <a:rPr lang="en-US" altLang="zh-CN" dirty="0" smtClean="0"/>
              <a:t>30000</a:t>
            </a:r>
            <a:r>
              <a:rPr lang="zh-CN" altLang="en-US" dirty="0" smtClean="0"/>
              <a:t>人。</a:t>
            </a:r>
          </a:p>
        </p:txBody>
      </p:sp>
    </p:spTree>
    <p:extLst>
      <p:ext uri="{BB962C8B-B14F-4D97-AF65-F5344CB8AC3E}">
        <p14:creationId xmlns:p14="http://schemas.microsoft.com/office/powerpoint/2010/main" val="3191156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注册会计师行业做大做强人才培养工程</a:t>
            </a:r>
            <a:endParaRPr lang="zh-CN" altLang="en-US" dirty="0" smtClean="0"/>
          </a:p>
        </p:txBody>
      </p:sp>
      <p:sp>
        <p:nvSpPr>
          <p:cNvPr id="3" name="文本占位符 2"/>
          <p:cNvSpPr>
            <a:spLocks noGrp="1"/>
          </p:cNvSpPr>
          <p:nvPr>
            <p:ph type="body" idx="1"/>
          </p:nvPr>
        </p:nvSpPr>
        <p:spPr/>
        <p:txBody>
          <a:bodyPr/>
          <a:lstStyle/>
          <a:p>
            <a:pPr lvl="0"/>
            <a:r>
              <a:rPr lang="zh-CN" altLang="en-US" smtClean="0"/>
              <a:t>重点扶持</a:t>
            </a:r>
            <a:r>
              <a:rPr lang="en-US" altLang="zh-CN" smtClean="0"/>
              <a:t>10</a:t>
            </a:r>
            <a:r>
              <a:rPr lang="zh-CN" altLang="en-US" smtClean="0"/>
              <a:t>家左右大型会计师事务所加快发展，以排名前</a:t>
            </a:r>
            <a:r>
              <a:rPr lang="en-US" altLang="zh-CN" smtClean="0"/>
              <a:t>200</a:t>
            </a:r>
            <a:r>
              <a:rPr lang="zh-CN" altLang="en-US" smtClean="0"/>
              <a:t>家会计师事务所为基础，前</a:t>
            </a:r>
            <a:r>
              <a:rPr lang="en-US" altLang="zh-CN" smtClean="0"/>
              <a:t>10</a:t>
            </a:r>
            <a:r>
              <a:rPr lang="zh-CN" altLang="en-US" smtClean="0"/>
              <a:t>家左右大型会计师事务所为重点，大力实施注册会计师行业做大做强人才培养工程。</a:t>
            </a:r>
            <a:endParaRPr lang="zh-CN" altLang="en-US" dirty="0" smtClean="0"/>
          </a:p>
        </p:txBody>
      </p:sp>
    </p:spTree>
    <p:extLst>
      <p:ext uri="{BB962C8B-B14F-4D97-AF65-F5344CB8AC3E}">
        <p14:creationId xmlns:p14="http://schemas.microsoft.com/office/powerpoint/2010/main" val="4197528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会计名家工程</a:t>
            </a:r>
            <a:endParaRPr lang="zh-CN" altLang="en-US" dirty="0" smtClean="0"/>
          </a:p>
        </p:txBody>
      </p:sp>
      <p:sp>
        <p:nvSpPr>
          <p:cNvPr id="3" name="文本占位符 2"/>
          <p:cNvSpPr>
            <a:spLocks noGrp="1"/>
          </p:cNvSpPr>
          <p:nvPr>
            <p:ph type="body" idx="1"/>
          </p:nvPr>
        </p:nvSpPr>
        <p:spPr/>
        <p:txBody>
          <a:bodyPr/>
          <a:lstStyle/>
          <a:p>
            <a:pPr lvl="0"/>
            <a:r>
              <a:rPr lang="zh-CN" altLang="en-US" smtClean="0"/>
              <a:t>着眼于会计理论和实践创新，树立会计行业楷模。着力发现、培养、举荐一批造诣高深、成就突出、影响广泛的杰出会计理论与实务工作者，形成会计名家库，发挥会计名家引领作用。</a:t>
            </a:r>
            <a:endParaRPr lang="zh-CN" altLang="en-US" dirty="0" smtClean="0"/>
          </a:p>
        </p:txBody>
      </p:sp>
    </p:spTree>
    <p:extLst>
      <p:ext uri="{BB962C8B-B14F-4D97-AF65-F5344CB8AC3E}">
        <p14:creationId xmlns:p14="http://schemas.microsoft.com/office/powerpoint/2010/main" val="4197528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应用型高级会计学科建设工程</a:t>
            </a:r>
            <a:endParaRPr lang="zh-CN" altLang="en-US" dirty="0" smtClean="0"/>
          </a:p>
        </p:txBody>
      </p:sp>
      <p:sp>
        <p:nvSpPr>
          <p:cNvPr id="3" name="文本占位符 2"/>
          <p:cNvSpPr>
            <a:spLocks noGrp="1"/>
          </p:cNvSpPr>
          <p:nvPr>
            <p:ph type="body" idx="1"/>
          </p:nvPr>
        </p:nvSpPr>
        <p:spPr/>
        <p:txBody>
          <a:bodyPr>
            <a:normAutofit fontScale="85000" lnSpcReduction="20000"/>
          </a:bodyPr>
          <a:lstStyle/>
          <a:p>
            <a:pPr lvl="0"/>
            <a:r>
              <a:rPr lang="zh-CN" altLang="en-US" dirty="0" smtClean="0"/>
              <a:t>适应经济社会发展对高素质应用型会计人才需求，加大应用型高层次会计人才培养，以会计人才能力框架为导向，促进会计学研究生教育逐步向以应用型专业学位教育为主转变。</a:t>
            </a:r>
            <a:endParaRPr lang="en-US" altLang="zh-CN" dirty="0" smtClean="0"/>
          </a:p>
          <a:p>
            <a:pPr lvl="0"/>
            <a:r>
              <a:rPr lang="zh-CN" altLang="en-US" dirty="0" smtClean="0"/>
              <a:t>财政部门应与教育部门密切配合，在积极推进会计学一级学科申报和建设工作的同时，加强全国会计专业学位教育指导委员会工作，不断提高会计专业学位教学质量，推动落实国家会计学院专业学位授予权，稳步扩大会计硕士专业学位的培养规模，促进会计专业学位系列加快发展，实现会计专业学位教育与会计相关职业资格考试“双向挂钩”，进一步强化高层次会计教育的实务导向。</a:t>
            </a:r>
          </a:p>
        </p:txBody>
      </p:sp>
    </p:spTree>
    <p:extLst>
      <p:ext uri="{BB962C8B-B14F-4D97-AF65-F5344CB8AC3E}">
        <p14:creationId xmlns:p14="http://schemas.microsoft.com/office/powerpoint/2010/main" val="4197528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现代农村会计人才支撑计划</a:t>
            </a:r>
            <a:endParaRPr lang="zh-CN" altLang="en-US" dirty="0" smtClean="0"/>
          </a:p>
        </p:txBody>
      </p:sp>
      <p:sp>
        <p:nvSpPr>
          <p:cNvPr id="3" name="文本占位符 2"/>
          <p:cNvSpPr>
            <a:spLocks noGrp="1"/>
          </p:cNvSpPr>
          <p:nvPr>
            <p:ph type="body" idx="1"/>
          </p:nvPr>
        </p:nvSpPr>
        <p:spPr/>
        <p:txBody>
          <a:bodyPr>
            <a:normAutofit fontScale="92500" lnSpcReduction="10000"/>
          </a:bodyPr>
          <a:lstStyle/>
          <a:p>
            <a:pPr lvl="0"/>
            <a:r>
              <a:rPr lang="zh-CN" altLang="en-US" smtClean="0"/>
              <a:t>着眼于深化农村村务公开和民主治理工作，提高农村会计信息质量，加强农村“资金、资产、资源”管理，扎实推进村级会计委托代理服务。充分利用中华会计函授学校培训平台，按照每年</a:t>
            </a:r>
            <a:r>
              <a:rPr lang="en-US" altLang="zh-CN" smtClean="0"/>
              <a:t>6</a:t>
            </a:r>
            <a:r>
              <a:rPr lang="zh-CN" altLang="en-US" smtClean="0"/>
              <a:t>万人左右的规模，有计划、分阶段、分层次地组织开展全国支农惠农财政、会计政策培训，到</a:t>
            </a:r>
            <a:r>
              <a:rPr lang="en-US" altLang="zh-CN" smtClean="0"/>
              <a:t>2020</a:t>
            </a:r>
            <a:r>
              <a:rPr lang="zh-CN" altLang="en-US" smtClean="0"/>
              <a:t>年，力争对全国所有农村集体经济组织的会计人员、主要村干部、村民理财小组成员和村级会计委托代理服务机构代理会计、负责人轮训一遍。</a:t>
            </a:r>
            <a:endParaRPr lang="zh-CN" altLang="en-US" dirty="0" smtClean="0"/>
          </a:p>
        </p:txBody>
      </p:sp>
    </p:spTree>
    <p:extLst>
      <p:ext uri="{BB962C8B-B14F-4D97-AF65-F5344CB8AC3E}">
        <p14:creationId xmlns:p14="http://schemas.microsoft.com/office/powerpoint/2010/main" val="4197528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六、组织实施</a:t>
            </a:r>
          </a:p>
        </p:txBody>
      </p:sp>
      <p:sp>
        <p:nvSpPr>
          <p:cNvPr id="3" name="内容占位符 2"/>
          <p:cNvSpPr>
            <a:spLocks noGrp="1"/>
          </p:cNvSpPr>
          <p:nvPr>
            <p:ph idx="1"/>
          </p:nvPr>
        </p:nvSpPr>
        <p:spPr/>
        <p:txBody>
          <a:bodyPr/>
          <a:lstStyle/>
          <a:p>
            <a:r>
              <a:rPr lang="zh-CN" altLang="en-US" dirty="0" smtClean="0"/>
              <a:t>加强实施</a:t>
            </a:r>
            <a:r>
              <a:rPr lang="zh-CN" altLang="en-US" dirty="0"/>
              <a:t>的组织保障</a:t>
            </a:r>
          </a:p>
          <a:p>
            <a:r>
              <a:rPr lang="zh-CN" altLang="en-US" dirty="0" smtClean="0"/>
              <a:t>健全实施</a:t>
            </a:r>
            <a:r>
              <a:rPr lang="zh-CN" altLang="en-US" dirty="0"/>
              <a:t>的监控评估体系</a:t>
            </a:r>
          </a:p>
          <a:p>
            <a:r>
              <a:rPr lang="zh-CN" altLang="en-US" dirty="0" smtClean="0"/>
              <a:t>营造实施</a:t>
            </a:r>
            <a:r>
              <a:rPr lang="zh-CN" altLang="en-US" dirty="0"/>
              <a:t>的良好</a:t>
            </a:r>
            <a:r>
              <a:rPr lang="zh-CN" altLang="en-US" dirty="0" smtClean="0"/>
              <a:t>社会环境</a:t>
            </a:r>
            <a:endParaRPr lang="zh-CN" altLang="en-US" dirty="0"/>
          </a:p>
        </p:txBody>
      </p:sp>
    </p:spTree>
    <p:extLst>
      <p:ext uri="{BB962C8B-B14F-4D97-AF65-F5344CB8AC3E}">
        <p14:creationId xmlns:p14="http://schemas.microsoft.com/office/powerpoint/2010/main" val="1892037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加强规划实施的组织保障</a:t>
            </a:r>
            <a:endParaRPr lang="zh-CN" altLang="en-US" dirty="0" smtClean="0"/>
          </a:p>
        </p:txBody>
      </p:sp>
      <p:sp>
        <p:nvSpPr>
          <p:cNvPr id="3" name="文本占位符 2"/>
          <p:cNvSpPr>
            <a:spLocks noGrp="1"/>
          </p:cNvSpPr>
          <p:nvPr>
            <p:ph type="body" idx="1"/>
          </p:nvPr>
        </p:nvSpPr>
        <p:spPr/>
        <p:txBody>
          <a:bodyPr>
            <a:normAutofit fontScale="92500" lnSpcReduction="10000"/>
          </a:bodyPr>
          <a:lstStyle/>
          <a:p>
            <a:pPr lvl="0"/>
            <a:r>
              <a:rPr lang="zh-CN" altLang="en-US" dirty="0" smtClean="0"/>
              <a:t>在中央人才工作协调小组的指导下，财政部负责统筹协调</a:t>
            </a:r>
            <a:r>
              <a:rPr lang="en-US" altLang="zh-CN" dirty="0" smtClean="0"/>
              <a:t>《</a:t>
            </a:r>
            <a:r>
              <a:rPr lang="zh-CN" altLang="en-US" dirty="0" smtClean="0"/>
              <a:t>会计人才规划</a:t>
            </a:r>
            <a:r>
              <a:rPr lang="en-US" altLang="zh-CN" dirty="0" smtClean="0"/>
              <a:t>》</a:t>
            </a:r>
            <a:r>
              <a:rPr lang="zh-CN" altLang="en-US" dirty="0" smtClean="0"/>
              <a:t>的组织实施工作。</a:t>
            </a:r>
            <a:endParaRPr lang="en-US" altLang="zh-CN" dirty="0" smtClean="0"/>
          </a:p>
          <a:p>
            <a:pPr lvl="0"/>
            <a:r>
              <a:rPr lang="zh-CN" altLang="en-US" dirty="0" smtClean="0"/>
              <a:t>各地财政部门和中央有关主管单位应当以</a:t>
            </a:r>
            <a:r>
              <a:rPr lang="en-US" altLang="zh-CN" dirty="0" smtClean="0"/>
              <a:t>《</a:t>
            </a:r>
            <a:r>
              <a:rPr lang="zh-CN" altLang="en-US" dirty="0" smtClean="0"/>
              <a:t>会计人才规划</a:t>
            </a:r>
            <a:r>
              <a:rPr lang="en-US" altLang="zh-CN" dirty="0" smtClean="0"/>
              <a:t>》</a:t>
            </a:r>
            <a:r>
              <a:rPr lang="zh-CN" altLang="en-US" dirty="0" smtClean="0"/>
              <a:t>为指导，结合实际，编制本地区、本部门、本系统会计人才发展规划和具体实施办法，形成全国会计人才发展规划实施体系。</a:t>
            </a:r>
            <a:endParaRPr lang="en-US" altLang="zh-CN" dirty="0" smtClean="0"/>
          </a:p>
          <a:p>
            <a:pPr lvl="0"/>
            <a:r>
              <a:rPr lang="zh-CN" altLang="en-US" dirty="0" smtClean="0"/>
              <a:t>各用人单位应当重视会计人才队伍建设，制定本单位会计人才发展规划，为会计人才成长提供必要的平台和经费支持，切实发挥会计人才作用。</a:t>
            </a:r>
          </a:p>
        </p:txBody>
      </p:sp>
    </p:spTree>
    <p:extLst>
      <p:ext uri="{BB962C8B-B14F-4D97-AF65-F5344CB8AC3E}">
        <p14:creationId xmlns:p14="http://schemas.microsoft.com/office/powerpoint/2010/main" val="990609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健全规划实施的监控评估体系</a:t>
            </a:r>
            <a:endParaRPr lang="zh-CN" altLang="en-US" dirty="0" smtClean="0"/>
          </a:p>
        </p:txBody>
      </p:sp>
      <p:sp>
        <p:nvSpPr>
          <p:cNvPr id="3" name="文本占位符 2"/>
          <p:cNvSpPr>
            <a:spLocks noGrp="1"/>
          </p:cNvSpPr>
          <p:nvPr>
            <p:ph type="body" idx="1"/>
          </p:nvPr>
        </p:nvSpPr>
        <p:spPr/>
        <p:txBody>
          <a:bodyPr/>
          <a:lstStyle/>
          <a:p>
            <a:pPr lvl="0"/>
            <a:r>
              <a:rPr lang="zh-CN" altLang="en-US" dirty="0" smtClean="0"/>
              <a:t>财政部、各地财政部门和中央有关主管单位要建立</a:t>
            </a:r>
            <a:r>
              <a:rPr lang="en-US" altLang="zh-CN" dirty="0" smtClean="0"/>
              <a:t>《</a:t>
            </a:r>
            <a:r>
              <a:rPr lang="zh-CN" altLang="en-US" dirty="0" smtClean="0"/>
              <a:t>会计人才规划</a:t>
            </a:r>
            <a:r>
              <a:rPr lang="en-US" altLang="zh-CN" dirty="0" smtClean="0"/>
              <a:t>》</a:t>
            </a:r>
            <a:r>
              <a:rPr lang="zh-CN" altLang="en-US" dirty="0" smtClean="0"/>
              <a:t>实施的过程跟踪、执行监督、信息反馈机制和定期评估制度，对实施情况进行监控和指导；</a:t>
            </a:r>
            <a:endParaRPr lang="en-US" altLang="zh-CN" dirty="0" smtClean="0"/>
          </a:p>
          <a:p>
            <a:pPr lvl="0"/>
            <a:r>
              <a:rPr lang="zh-CN" altLang="en-US" dirty="0" smtClean="0"/>
              <a:t>要根据反馈信息以及</a:t>
            </a:r>
            <a:r>
              <a:rPr lang="en-US" altLang="zh-CN" dirty="0" smtClean="0"/>
              <a:t>《</a:t>
            </a:r>
            <a:r>
              <a:rPr lang="zh-CN" altLang="en-US" dirty="0" smtClean="0"/>
              <a:t>会计人才规划</a:t>
            </a:r>
            <a:r>
              <a:rPr lang="en-US" altLang="zh-CN" dirty="0" smtClean="0"/>
              <a:t>》</a:t>
            </a:r>
            <a:r>
              <a:rPr lang="zh-CN" altLang="en-US" dirty="0" smtClean="0"/>
              <a:t>评估和监控情况，对实施中发现的新情况、新问题，及时采取切实有效措施，确保各项任务和要求落实到位。</a:t>
            </a:r>
          </a:p>
        </p:txBody>
      </p:sp>
    </p:spTree>
    <p:extLst>
      <p:ext uri="{BB962C8B-B14F-4D97-AF65-F5344CB8AC3E}">
        <p14:creationId xmlns:p14="http://schemas.microsoft.com/office/powerpoint/2010/main" val="990609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营造规划实施的良好社会环境</a:t>
            </a:r>
            <a:endParaRPr lang="zh-CN" altLang="en-US" dirty="0" smtClean="0"/>
          </a:p>
        </p:txBody>
      </p:sp>
      <p:sp>
        <p:nvSpPr>
          <p:cNvPr id="3" name="文本占位符 2"/>
          <p:cNvSpPr>
            <a:spLocks noGrp="1"/>
          </p:cNvSpPr>
          <p:nvPr>
            <p:ph type="body" idx="1"/>
          </p:nvPr>
        </p:nvSpPr>
        <p:spPr/>
        <p:txBody>
          <a:bodyPr/>
          <a:lstStyle/>
          <a:p>
            <a:pPr lvl="0"/>
            <a:r>
              <a:rPr lang="zh-CN" altLang="en-US" smtClean="0"/>
              <a:t>财政部、各地财政部门和中央有关主管单位应大力宣传国家人才工作的重大战略思想和方针政策，宣传</a:t>
            </a:r>
            <a:r>
              <a:rPr lang="en-US" altLang="zh-CN" smtClean="0"/>
              <a:t>《</a:t>
            </a:r>
            <a:r>
              <a:rPr lang="zh-CN" altLang="en-US" smtClean="0"/>
              <a:t>会计人才规划</a:t>
            </a:r>
            <a:r>
              <a:rPr lang="en-US" altLang="zh-CN" smtClean="0"/>
              <a:t>》</a:t>
            </a:r>
            <a:r>
              <a:rPr lang="zh-CN" altLang="en-US" smtClean="0"/>
              <a:t>的重大意义、指导方针、目标任务、政策措施、重大工程，宣传实施中的典型经验、做法和成效，形成全社会关心、支持会计人才发展的良好氛围。</a:t>
            </a:r>
            <a:endParaRPr lang="zh-CN" altLang="en-US" dirty="0" smtClean="0"/>
          </a:p>
        </p:txBody>
      </p:sp>
    </p:spTree>
    <p:extLst>
      <p:ext uri="{BB962C8B-B14F-4D97-AF65-F5344CB8AC3E}">
        <p14:creationId xmlns:p14="http://schemas.microsoft.com/office/powerpoint/2010/main" val="99060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smtClean="0"/>
              <a:t>着力培养造就具有国际认可度的注册会计师</a:t>
            </a:r>
            <a:endParaRPr lang="en-US" altLang="zh-CN" dirty="0"/>
          </a:p>
        </p:txBody>
      </p:sp>
      <p:sp>
        <p:nvSpPr>
          <p:cNvPr id="3" name="文本占位符 2"/>
          <p:cNvSpPr>
            <a:spLocks noGrp="1"/>
          </p:cNvSpPr>
          <p:nvPr>
            <p:ph type="body" idx="1"/>
          </p:nvPr>
        </p:nvSpPr>
        <p:spPr/>
        <p:txBody>
          <a:bodyPr/>
          <a:lstStyle/>
          <a:p>
            <a:pPr lvl="0"/>
            <a:r>
              <a:rPr lang="zh-CN" altLang="en-US" smtClean="0"/>
              <a:t>到</a:t>
            </a:r>
            <a:r>
              <a:rPr lang="en-US" altLang="zh-CN" smtClean="0"/>
              <a:t>2015</a:t>
            </a:r>
            <a:r>
              <a:rPr lang="zh-CN" altLang="en-US" smtClean="0"/>
              <a:t>年，培养造就</a:t>
            </a:r>
            <a:r>
              <a:rPr lang="en-US" altLang="zh-CN" smtClean="0"/>
              <a:t>600</a:t>
            </a:r>
            <a:r>
              <a:rPr lang="zh-CN" altLang="en-US" smtClean="0"/>
              <a:t>名具有国际认可度的中国注册会计师；</a:t>
            </a:r>
            <a:endParaRPr lang="en-US" altLang="zh-CN" smtClean="0"/>
          </a:p>
          <a:p>
            <a:pPr lvl="0"/>
            <a:r>
              <a:rPr lang="zh-CN" altLang="en-US" smtClean="0"/>
              <a:t>到</a:t>
            </a:r>
            <a:r>
              <a:rPr lang="en-US" altLang="zh-CN" smtClean="0"/>
              <a:t>2020</a:t>
            </a:r>
            <a:r>
              <a:rPr lang="zh-CN" altLang="en-US" smtClean="0"/>
              <a:t>年，在</a:t>
            </a:r>
            <a:r>
              <a:rPr lang="en-US" altLang="zh-CN" smtClean="0"/>
              <a:t>2015</a:t>
            </a:r>
            <a:r>
              <a:rPr lang="zh-CN" altLang="en-US" smtClean="0"/>
              <a:t>年的基础上再新增</a:t>
            </a:r>
            <a:r>
              <a:rPr lang="en-US" altLang="zh-CN" smtClean="0"/>
              <a:t>2000</a:t>
            </a:r>
            <a:r>
              <a:rPr lang="zh-CN" altLang="en-US" smtClean="0"/>
              <a:t>人，推荐其中</a:t>
            </a:r>
            <a:r>
              <a:rPr lang="en-US" altLang="zh-CN" smtClean="0"/>
              <a:t>50</a:t>
            </a:r>
            <a:r>
              <a:rPr lang="zh-CN" altLang="en-US" smtClean="0"/>
              <a:t>名左右的高端人才到国际性或区域性会计审计组织任职或服务。</a:t>
            </a:r>
            <a:endParaRPr lang="zh-CN" altLang="en-US" dirty="0" smtClean="0"/>
          </a:p>
        </p:txBody>
      </p:sp>
    </p:spTree>
    <p:extLst>
      <p:ext uri="{BB962C8B-B14F-4D97-AF65-F5344CB8AC3E}">
        <p14:creationId xmlns:p14="http://schemas.microsoft.com/office/powerpoint/2010/main" val="3191156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smtClean="0"/>
              <a:t>着力培养造就具有国际水准的会计学术带头人</a:t>
            </a:r>
            <a:endParaRPr lang="en-US" altLang="zh-CN" dirty="0"/>
          </a:p>
        </p:txBody>
      </p:sp>
      <p:sp>
        <p:nvSpPr>
          <p:cNvPr id="3" name="文本占位符 2"/>
          <p:cNvSpPr>
            <a:spLocks noGrp="1"/>
          </p:cNvSpPr>
          <p:nvPr>
            <p:ph type="body" idx="1"/>
          </p:nvPr>
        </p:nvSpPr>
        <p:spPr/>
        <p:txBody>
          <a:bodyPr/>
          <a:lstStyle/>
          <a:p>
            <a:pPr lvl="0"/>
            <a:r>
              <a:rPr lang="zh-CN" altLang="en-US" smtClean="0"/>
              <a:t>到</a:t>
            </a:r>
            <a:r>
              <a:rPr lang="en-US" altLang="zh-CN" smtClean="0"/>
              <a:t>2015</a:t>
            </a:r>
            <a:r>
              <a:rPr lang="zh-CN" altLang="en-US" smtClean="0"/>
              <a:t>年，新增具有国际水准的会计学术带头人</a:t>
            </a:r>
            <a:r>
              <a:rPr lang="en-US" altLang="zh-CN" smtClean="0"/>
              <a:t>40</a:t>
            </a:r>
            <a:r>
              <a:rPr lang="zh-CN" altLang="en-US" smtClean="0"/>
              <a:t>人；</a:t>
            </a:r>
            <a:endParaRPr lang="en-US" altLang="zh-CN" smtClean="0"/>
          </a:p>
          <a:p>
            <a:pPr lvl="0"/>
            <a:r>
              <a:rPr lang="zh-CN" altLang="en-US" smtClean="0"/>
              <a:t>到</a:t>
            </a:r>
            <a:r>
              <a:rPr lang="en-US" altLang="zh-CN" smtClean="0"/>
              <a:t>2020</a:t>
            </a:r>
            <a:r>
              <a:rPr lang="zh-CN" altLang="en-US" smtClean="0"/>
              <a:t>年，在</a:t>
            </a:r>
            <a:r>
              <a:rPr lang="en-US" altLang="zh-CN" smtClean="0"/>
              <a:t>2015</a:t>
            </a:r>
            <a:r>
              <a:rPr lang="zh-CN" altLang="en-US" smtClean="0"/>
              <a:t>年的基础上再新增</a:t>
            </a:r>
            <a:r>
              <a:rPr lang="en-US" altLang="zh-CN" smtClean="0"/>
              <a:t>60</a:t>
            </a:r>
            <a:r>
              <a:rPr lang="zh-CN" altLang="en-US" smtClean="0"/>
              <a:t>人。</a:t>
            </a:r>
            <a:endParaRPr lang="zh-CN" altLang="en-US" dirty="0" smtClean="0"/>
          </a:p>
        </p:txBody>
      </p:sp>
    </p:spTree>
    <p:extLst>
      <p:ext uri="{BB962C8B-B14F-4D97-AF65-F5344CB8AC3E}">
        <p14:creationId xmlns:p14="http://schemas.microsoft.com/office/powerpoint/2010/main" val="3191156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dirty="0" smtClean="0"/>
              <a:t>着力统筹开发其他各类各级会计人才</a:t>
            </a:r>
            <a:endParaRPr lang="en-US" altLang="zh-CN" dirty="0"/>
          </a:p>
        </p:txBody>
      </p:sp>
      <p:sp>
        <p:nvSpPr>
          <p:cNvPr id="3" name="文本占位符 2"/>
          <p:cNvSpPr>
            <a:spLocks noGrp="1"/>
          </p:cNvSpPr>
          <p:nvPr>
            <p:ph type="body" idx="1"/>
          </p:nvPr>
        </p:nvSpPr>
        <p:spPr/>
        <p:txBody>
          <a:bodyPr/>
          <a:lstStyle/>
          <a:p>
            <a:pPr lvl="0"/>
            <a:r>
              <a:rPr lang="zh-CN" altLang="en-US" dirty="0" smtClean="0"/>
              <a:t>到</a:t>
            </a:r>
            <a:r>
              <a:rPr lang="en-US" altLang="zh-CN" dirty="0" smtClean="0"/>
              <a:t>2015</a:t>
            </a:r>
            <a:r>
              <a:rPr lang="zh-CN" altLang="en-US" dirty="0" smtClean="0"/>
              <a:t>年，实现高级、中级、初级会计人才比例为 </a:t>
            </a:r>
            <a:r>
              <a:rPr lang="en-US" altLang="zh-CN" dirty="0" smtClean="0"/>
              <a:t>5:35:60</a:t>
            </a:r>
            <a:r>
              <a:rPr lang="zh-CN" altLang="en-US" dirty="0" smtClean="0"/>
              <a:t>；</a:t>
            </a:r>
            <a:endParaRPr lang="en-US" altLang="zh-CN" dirty="0" smtClean="0"/>
          </a:p>
          <a:p>
            <a:pPr lvl="0"/>
            <a:r>
              <a:rPr lang="zh-CN" altLang="en-US" dirty="0" smtClean="0"/>
              <a:t>到</a:t>
            </a:r>
            <a:r>
              <a:rPr lang="en-US" altLang="zh-CN" dirty="0" smtClean="0"/>
              <a:t>2020</a:t>
            </a:r>
            <a:r>
              <a:rPr lang="zh-CN" altLang="en-US" dirty="0" smtClean="0"/>
              <a:t>年，使这一比例为 </a:t>
            </a:r>
            <a:r>
              <a:rPr lang="en-US" altLang="zh-CN" dirty="0" smtClean="0"/>
              <a:t>10:40:50</a:t>
            </a:r>
            <a:r>
              <a:rPr lang="zh-CN" altLang="en-US" dirty="0" smtClean="0"/>
              <a:t>。</a:t>
            </a:r>
          </a:p>
        </p:txBody>
      </p:sp>
    </p:spTree>
    <p:extLst>
      <p:ext uri="{BB962C8B-B14F-4D97-AF65-F5344CB8AC3E}">
        <p14:creationId xmlns:p14="http://schemas.microsoft.com/office/powerpoint/2010/main" val="3191156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四、会计人才队伍建设的主要政策措施</a:t>
            </a:r>
          </a:p>
        </p:txBody>
      </p:sp>
      <p:sp>
        <p:nvSpPr>
          <p:cNvPr id="3" name="内容占位符 2"/>
          <p:cNvSpPr>
            <a:spLocks noGrp="1"/>
          </p:cNvSpPr>
          <p:nvPr>
            <p:ph idx="1"/>
          </p:nvPr>
        </p:nvSpPr>
        <p:spPr/>
        <p:txBody>
          <a:bodyPr>
            <a:normAutofit fontScale="85000" lnSpcReduction="20000"/>
          </a:bodyPr>
          <a:lstStyle/>
          <a:p>
            <a:r>
              <a:rPr lang="zh-CN" altLang="en-US" dirty="0"/>
              <a:t>加快会计领军人才培养</a:t>
            </a:r>
          </a:p>
          <a:p>
            <a:r>
              <a:rPr lang="zh-CN" altLang="en-US" dirty="0"/>
              <a:t>强化总会计师地位和职能</a:t>
            </a:r>
          </a:p>
          <a:p>
            <a:r>
              <a:rPr lang="zh-CN" altLang="en-US" dirty="0"/>
              <a:t>健全会计人员评选表彰机制</a:t>
            </a:r>
          </a:p>
          <a:p>
            <a:r>
              <a:rPr lang="zh-CN" altLang="en-US" dirty="0"/>
              <a:t>深化会计职称制度改革</a:t>
            </a:r>
          </a:p>
          <a:p>
            <a:r>
              <a:rPr lang="zh-CN" altLang="en-US" dirty="0"/>
              <a:t>加强会计从业资格管理</a:t>
            </a:r>
          </a:p>
          <a:p>
            <a:r>
              <a:rPr lang="zh-CN" altLang="en-US" dirty="0"/>
              <a:t>完善会计人员继续教育制度</a:t>
            </a:r>
          </a:p>
          <a:p>
            <a:r>
              <a:rPr lang="zh-CN" altLang="en-US" dirty="0"/>
              <a:t>推动会计行业产学研战略联盟</a:t>
            </a:r>
          </a:p>
          <a:p>
            <a:r>
              <a:rPr lang="zh-CN" altLang="en-US" dirty="0"/>
              <a:t>建立会计人才流动配置机制</a:t>
            </a:r>
          </a:p>
          <a:p>
            <a:r>
              <a:rPr lang="zh-CN" altLang="en-US" dirty="0"/>
              <a:t>发挥会计行业协会、学会职能作用</a:t>
            </a:r>
          </a:p>
          <a:p>
            <a:r>
              <a:rPr lang="zh-CN" altLang="en-US" dirty="0"/>
              <a:t>重视会计人才培养基地</a:t>
            </a:r>
            <a:r>
              <a:rPr lang="zh-CN" altLang="en-US" dirty="0" smtClean="0"/>
              <a:t>建设</a:t>
            </a:r>
            <a:endParaRPr lang="zh-CN" altLang="en-US" dirty="0"/>
          </a:p>
        </p:txBody>
      </p:sp>
    </p:spTree>
    <p:extLst>
      <p:ext uri="{BB962C8B-B14F-4D97-AF65-F5344CB8AC3E}">
        <p14:creationId xmlns:p14="http://schemas.microsoft.com/office/powerpoint/2010/main" val="313021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mtClean="0"/>
              <a:t>加快会计领军人才培养</a:t>
            </a:r>
            <a:endParaRPr lang="en-US" altLang="zh-CN" dirty="0"/>
          </a:p>
        </p:txBody>
      </p:sp>
      <p:sp>
        <p:nvSpPr>
          <p:cNvPr id="3" name="文本占位符 2"/>
          <p:cNvSpPr>
            <a:spLocks noGrp="1"/>
          </p:cNvSpPr>
          <p:nvPr>
            <p:ph type="body" idx="1"/>
          </p:nvPr>
        </p:nvSpPr>
        <p:spPr/>
        <p:txBody>
          <a:bodyPr>
            <a:normAutofit fontScale="92500" lnSpcReduction="10000"/>
          </a:bodyPr>
          <a:lstStyle/>
          <a:p>
            <a:pPr lvl="0"/>
            <a:r>
              <a:rPr lang="zh-CN" altLang="en-US" smtClean="0"/>
              <a:t>进一步完善</a:t>
            </a:r>
            <a:r>
              <a:rPr lang="en-US" altLang="zh-CN" smtClean="0"/>
              <a:t>《</a:t>
            </a:r>
            <a:r>
              <a:rPr lang="zh-CN" altLang="en-US" smtClean="0"/>
              <a:t>全国会计领军（后备）人才培养十年规划</a:t>
            </a:r>
            <a:r>
              <a:rPr lang="en-US" altLang="zh-CN" smtClean="0"/>
              <a:t>》</a:t>
            </a:r>
            <a:r>
              <a:rPr lang="zh-CN" altLang="en-US" smtClean="0"/>
              <a:t>，健全会计领军人才选拔机制、培养机制、淘汰机制、使用机制，使高端会计人才培养成为长效机制和永久性政策措施。</a:t>
            </a:r>
            <a:endParaRPr lang="en-US" altLang="zh-CN" smtClean="0"/>
          </a:p>
          <a:p>
            <a:pPr lvl="0"/>
            <a:r>
              <a:rPr lang="zh-CN" altLang="en-US" smtClean="0"/>
              <a:t>推动实现会计领军人才培养与会计专业技术职称（职务）制度、会计专业学位教育制度的有机衔接。</a:t>
            </a:r>
            <a:endParaRPr lang="en-US" altLang="zh-CN" smtClean="0"/>
          </a:p>
          <a:p>
            <a:pPr lvl="0"/>
            <a:r>
              <a:rPr lang="zh-CN" altLang="en-US" smtClean="0"/>
              <a:t>各地财政部门和中央有关主管单位要比照全国会计领军（后备）人才培养工程做法，大力培养本地区、本部门、本系统的会计领军人才。</a:t>
            </a:r>
            <a:endParaRPr lang="zh-CN" altLang="en-US" dirty="0" smtClean="0"/>
          </a:p>
        </p:txBody>
      </p:sp>
    </p:spTree>
    <p:extLst>
      <p:ext uri="{BB962C8B-B14F-4D97-AF65-F5344CB8AC3E}">
        <p14:creationId xmlns:p14="http://schemas.microsoft.com/office/powerpoint/2010/main" val="1114971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mtClean="0"/>
              <a:t>强化总会计师地位和职能</a:t>
            </a:r>
            <a:endParaRPr lang="en-US" altLang="zh-CN" dirty="0"/>
          </a:p>
        </p:txBody>
      </p:sp>
      <p:sp>
        <p:nvSpPr>
          <p:cNvPr id="3" name="文本占位符 2"/>
          <p:cNvSpPr>
            <a:spLocks noGrp="1"/>
          </p:cNvSpPr>
          <p:nvPr>
            <p:ph sz="half" idx="1"/>
          </p:nvPr>
        </p:nvSpPr>
        <p:spPr/>
        <p:txBody>
          <a:bodyPr>
            <a:normAutofit lnSpcReduction="10000"/>
          </a:bodyPr>
          <a:lstStyle/>
          <a:p>
            <a:pPr lvl="0"/>
            <a:r>
              <a:rPr lang="zh-CN" altLang="en-US" dirty="0" smtClean="0"/>
              <a:t>要适应现代会计职能重大转变，积极推动修订</a:t>
            </a:r>
            <a:r>
              <a:rPr lang="en-US" altLang="zh-CN" dirty="0" smtClean="0"/>
              <a:t>《</a:t>
            </a:r>
            <a:r>
              <a:rPr lang="zh-CN" altLang="en-US" dirty="0" smtClean="0"/>
              <a:t>总会计师条例</a:t>
            </a:r>
            <a:r>
              <a:rPr lang="en-US" altLang="zh-CN" dirty="0" smtClean="0"/>
              <a:t>》</a:t>
            </a:r>
            <a:r>
              <a:rPr lang="zh-CN" altLang="en-US" dirty="0" smtClean="0"/>
              <a:t>，进一步强化总会计师职能，提升总会计师地位，充分发挥总会计师在加强单位经济管理、提高经济效益中的重要作用。</a:t>
            </a:r>
            <a:endParaRPr lang="en-US" altLang="zh-CN" dirty="0" smtClean="0"/>
          </a:p>
        </p:txBody>
      </p:sp>
      <p:sp>
        <p:nvSpPr>
          <p:cNvPr id="6" name="内容占位符 5"/>
          <p:cNvSpPr>
            <a:spLocks noGrp="1"/>
          </p:cNvSpPr>
          <p:nvPr>
            <p:ph sz="half" idx="2"/>
          </p:nvPr>
        </p:nvSpPr>
        <p:spPr/>
        <p:txBody>
          <a:bodyPr>
            <a:normAutofit lnSpcReduction="10000"/>
          </a:bodyPr>
          <a:lstStyle/>
          <a:p>
            <a:pPr lvl="0"/>
            <a:r>
              <a:rPr lang="zh-CN" altLang="en-US" dirty="0"/>
              <a:t>大中型企业应当设置总会计师，设置总会计师的企业不得设置与其职权重叠的副职。</a:t>
            </a:r>
            <a:endParaRPr lang="en-US" altLang="zh-CN" dirty="0"/>
          </a:p>
          <a:p>
            <a:pPr lvl="0"/>
            <a:r>
              <a:rPr lang="zh-CN" altLang="en-US" dirty="0"/>
              <a:t>积极推动行政事业单位设置总会计师。</a:t>
            </a:r>
            <a:endParaRPr lang="en-US" altLang="zh-CN" dirty="0"/>
          </a:p>
          <a:p>
            <a:pPr lvl="0"/>
            <a:r>
              <a:rPr lang="zh-CN" altLang="en-US" dirty="0"/>
              <a:t>财政部门要探索建立总会计师资格认证制度，为用人单位科学选聘总会计师提供制度保障</a:t>
            </a:r>
            <a:r>
              <a:rPr lang="zh-CN" altLang="en-US" dirty="0" smtClean="0"/>
              <a:t>。</a:t>
            </a:r>
            <a:endParaRPr lang="zh-CN" altLang="en-US" dirty="0"/>
          </a:p>
        </p:txBody>
      </p:sp>
    </p:spTree>
    <p:extLst>
      <p:ext uri="{BB962C8B-B14F-4D97-AF65-F5344CB8AC3E}">
        <p14:creationId xmlns:p14="http://schemas.microsoft.com/office/powerpoint/2010/main" val="1114971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mtClean="0"/>
              <a:t>健全会计人员评选表彰机制</a:t>
            </a:r>
            <a:endParaRPr lang="en-US" altLang="zh-CN" dirty="0"/>
          </a:p>
        </p:txBody>
      </p:sp>
      <p:sp>
        <p:nvSpPr>
          <p:cNvPr id="3" name="文本占位符 2"/>
          <p:cNvSpPr>
            <a:spLocks noGrp="1"/>
          </p:cNvSpPr>
          <p:nvPr>
            <p:ph type="body" orient="vert" idx="1"/>
          </p:nvPr>
        </p:nvSpPr>
        <p:spPr/>
        <p:txBody>
          <a:bodyPr>
            <a:normAutofit fontScale="85000" lnSpcReduction="20000"/>
          </a:bodyPr>
          <a:lstStyle/>
          <a:p>
            <a:pPr lvl="0"/>
            <a:r>
              <a:rPr lang="zh-CN" altLang="en-US" smtClean="0"/>
              <a:t>财政部要按照</a:t>
            </a:r>
            <a:r>
              <a:rPr lang="en-US" altLang="zh-CN" smtClean="0"/>
              <a:t>《</a:t>
            </a:r>
            <a:r>
              <a:rPr lang="zh-CN" altLang="en-US" smtClean="0"/>
              <a:t>中华人民共和国会计法</a:t>
            </a:r>
            <a:r>
              <a:rPr lang="en-US" altLang="zh-CN" smtClean="0"/>
              <a:t>》</a:t>
            </a:r>
            <a:r>
              <a:rPr lang="zh-CN" altLang="en-US" smtClean="0"/>
              <a:t>和</a:t>
            </a:r>
            <a:r>
              <a:rPr lang="en-US" altLang="zh-CN" smtClean="0"/>
              <a:t>《</a:t>
            </a:r>
            <a:r>
              <a:rPr lang="zh-CN" altLang="en-US" smtClean="0"/>
              <a:t>全国先进会计工作者评选表彰办法</a:t>
            </a:r>
            <a:r>
              <a:rPr lang="en-US" altLang="zh-CN" smtClean="0"/>
              <a:t>》</a:t>
            </a:r>
            <a:r>
              <a:rPr lang="zh-CN" altLang="en-US" smtClean="0"/>
              <a:t>，健全会计人员评选表彰机制，严格评选程序，创新评选方法，努力将全国会计人员评选表彰与国家级劳动表彰奖励相衔接。</a:t>
            </a:r>
            <a:endParaRPr lang="en-US" altLang="zh-CN" smtClean="0"/>
          </a:p>
          <a:p>
            <a:pPr lvl="0"/>
            <a:r>
              <a:rPr lang="zh-CN" altLang="en-US" smtClean="0"/>
              <a:t>各地财政部门和中央有关主管单位要参照财政部的做法，结合本地区、本部门、本系统实际情况，依法健全先进会计工作者评选表彰制度，大力开展先进会计工作者评选表彰工作。</a:t>
            </a:r>
            <a:endParaRPr lang="en-US" altLang="zh-CN" smtClean="0"/>
          </a:p>
          <a:p>
            <a:pPr lvl="0"/>
            <a:r>
              <a:rPr lang="zh-CN" altLang="en-US" smtClean="0"/>
              <a:t>通过开展全方位和经常化的先进会计工作者评选表彰活动，在全社会形成良好的会计人才培养、成长环境。</a:t>
            </a:r>
            <a:endParaRPr lang="zh-CN" altLang="en-US" dirty="0" smtClean="0"/>
          </a:p>
        </p:txBody>
      </p:sp>
    </p:spTree>
    <p:extLst>
      <p:ext uri="{BB962C8B-B14F-4D97-AF65-F5344CB8AC3E}">
        <p14:creationId xmlns:p14="http://schemas.microsoft.com/office/powerpoint/2010/main" val="11149719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117</TotalTime>
  <Words>2029</Words>
  <Application>Microsoft Office PowerPoint</Application>
  <PresentationFormat>全屏显示(4:3)</PresentationFormat>
  <Paragraphs>102</Paragraphs>
  <Slides>27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27</vt:i4>
      </vt:variant>
    </vt:vector>
  </HeadingPairs>
  <TitlesOfParts>
    <vt:vector size="31" baseType="lpstr">
      <vt:lpstr>宋体</vt:lpstr>
      <vt:lpstr>Arial</vt:lpstr>
      <vt:lpstr>Calibri</vt:lpstr>
      <vt:lpstr>Office 主题​​</vt:lpstr>
      <vt:lpstr>三、会计人才队伍建设的主要任务</vt:lpstr>
      <vt:lpstr>着力培养造就大型企事业单位具有国际业务能力的高级会计人才</vt:lpstr>
      <vt:lpstr>着力培养造就具有国际认可度的注册会计师</vt:lpstr>
      <vt:lpstr>着力培养造就具有国际水准的会计学术带头人</vt:lpstr>
      <vt:lpstr>着力统筹开发其他各类各级会计人才</vt:lpstr>
      <vt:lpstr>四、会计人才队伍建设的主要政策措施</vt:lpstr>
      <vt:lpstr>加快会计领军人才培养</vt:lpstr>
      <vt:lpstr>强化总会计师地位和职能</vt:lpstr>
      <vt:lpstr>健全会计人员评选表彰机制</vt:lpstr>
      <vt:lpstr>深化会计职称制度改革</vt:lpstr>
      <vt:lpstr>加强会计从业资格管理</vt:lpstr>
      <vt:lpstr>完善会计人员继续教育制度</vt:lpstr>
      <vt:lpstr>推动会计行业产学研战略联盟</vt:lpstr>
      <vt:lpstr>建立会计人才流动配置机制</vt:lpstr>
      <vt:lpstr>发挥会计行业协会、学会职能作用</vt:lpstr>
      <vt:lpstr>重视会计人才培养基地建设</vt:lpstr>
      <vt:lpstr>五、会计人才队伍建设的重大工程</vt:lpstr>
      <vt:lpstr>全国会计领军人才培养工程</vt:lpstr>
      <vt:lpstr>总会计师素质提升工程</vt:lpstr>
      <vt:lpstr>注册会计师行业做大做强人才培养工程</vt:lpstr>
      <vt:lpstr>会计名家工程</vt:lpstr>
      <vt:lpstr>应用型高级会计学科建设工程</vt:lpstr>
      <vt:lpstr>现代农村会计人才支撑计划</vt:lpstr>
      <vt:lpstr>六、组织实施</vt:lpstr>
      <vt:lpstr>加强规划实施的组织保障</vt:lpstr>
      <vt:lpstr>健全规划实施的监控评估体系</vt:lpstr>
      <vt:lpstr>营造规划实施的良好社会环境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三、会计人才队伍建设的主要任务</dc:title>
  <dc:creator/>
  <cp:lastModifiedBy>Administrator</cp:lastModifiedBy>
  <cp:revision>9</cp:revision>
  <dcterms:created xsi:type="dcterms:W3CDTF">2017-08-04T02:33:02Z</dcterms:created>
  <dcterms:modified xsi:type="dcterms:W3CDTF">2020-11-11T08:24:48Z</dcterms:modified>
</cp:coreProperties>
</file>