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748" r:id="rId2"/>
    <p:sldId id="730" r:id="rId3"/>
    <p:sldId id="732" r:id="rId4"/>
    <p:sldId id="734" r:id="rId5"/>
    <p:sldId id="731" r:id="rId6"/>
    <p:sldId id="727" r:id="rId7"/>
    <p:sldId id="717" r:id="rId8"/>
    <p:sldId id="750" r:id="rId9"/>
    <p:sldId id="751" r:id="rId10"/>
    <p:sldId id="747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19AB3"/>
    <a:srgbClr val="CCFFCC"/>
    <a:srgbClr val="CC9900"/>
    <a:srgbClr val="FFFF00"/>
    <a:srgbClr val="CCCC00"/>
    <a:srgbClr val="FF99CC"/>
    <a:srgbClr val="9933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203" autoAdjust="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935"/>
        <p:guide pos="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4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4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2D09E0-2161-4873-9CC4-5F98DCA279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96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C43004-828E-4536-8FE7-96E185F013F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66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3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87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2277" y="1"/>
            <a:ext cx="12194276" cy="6857999"/>
          </a:xfrm>
          <a:prstGeom prst="rect">
            <a:avLst/>
          </a:prstGeom>
          <a:gradFill flip="none" rotWithShape="1">
            <a:gsLst>
              <a:gs pos="100000">
                <a:srgbClr val="E3EAE3"/>
              </a:gs>
              <a:gs pos="0">
                <a:srgbClr val="E0E7E0"/>
              </a:gs>
              <a:gs pos="50000">
                <a:schemeClr val="bg1"/>
              </a:gs>
            </a:gsLst>
            <a:lin ang="2700000" scaled="1"/>
            <a:tileRect/>
          </a:gradFill>
          <a:ln w="12700">
            <a:noFill/>
          </a:ln>
          <a:effectLst>
            <a:glow rad="57150">
              <a:srgbClr val="AFDC7E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44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6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7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2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92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844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0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7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6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E:\PPT\图片素材\彩色线条2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5608" y="3799310"/>
            <a:ext cx="7224713" cy="785794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scene3d>
            <a:camera prst="perspectiveHeroicExtremeLeftFacing"/>
            <a:lightRig rig="threePt" dir="t"/>
          </a:scene3d>
        </p:spPr>
      </p:pic>
      <p:sp>
        <p:nvSpPr>
          <p:cNvPr id="18" name="TextBox 17"/>
          <p:cNvSpPr txBox="1"/>
          <p:nvPr/>
        </p:nvSpPr>
        <p:spPr>
          <a:xfrm>
            <a:off x="5249915" y="3005185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有趣的圆锥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9154904" y="500439"/>
            <a:ext cx="0" cy="1615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0847100" y="500439"/>
            <a:ext cx="0" cy="16158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142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36" name="Text Box 12"/>
          <p:cNvSpPr txBox="1">
            <a:spLocks noChangeArrowheads="1"/>
          </p:cNvSpPr>
          <p:nvPr/>
        </p:nvSpPr>
        <p:spPr bwMode="auto">
          <a:xfrm>
            <a:off x="4204953" y="2374563"/>
            <a:ext cx="63152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圆锥的底面是圆面。</a:t>
            </a:r>
          </a:p>
        </p:txBody>
      </p:sp>
      <p:sp>
        <p:nvSpPr>
          <p:cNvPr id="717842" name="Text Box 18"/>
          <p:cNvSpPr txBox="1">
            <a:spLocks noChangeArrowheads="1"/>
          </p:cNvSpPr>
          <p:nvPr/>
        </p:nvSpPr>
        <p:spPr bwMode="auto">
          <a:xfrm>
            <a:off x="4204953" y="2967493"/>
            <a:ext cx="74882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圆锥的顶点与底面圆心的距离是圆锥的高。</a:t>
            </a:r>
          </a:p>
        </p:txBody>
      </p:sp>
      <p:sp>
        <p:nvSpPr>
          <p:cNvPr id="717844" name="Text Box 10"/>
          <p:cNvSpPr txBox="1">
            <a:spLocks noChangeArrowheads="1"/>
          </p:cNvSpPr>
          <p:nvPr/>
        </p:nvSpPr>
        <p:spPr bwMode="auto">
          <a:xfrm>
            <a:off x="4204953" y="3576002"/>
            <a:ext cx="7672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圆锥的侧面是曲面，侧面展开图是一个扇形。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3626" y="1149730"/>
            <a:ext cx="2394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6" y="1926262"/>
            <a:ext cx="3389312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9440" y="1317567"/>
            <a:ext cx="7806088" cy="3609110"/>
          </a:xfrm>
          <a:prstGeom prst="rect">
            <a:avLst/>
          </a:prstGeom>
        </p:spPr>
        <p:txBody>
          <a:bodyPr/>
          <a:lstStyle/>
          <a:p>
            <a:pPr lvl="0" rtl="0">
              <a:buChar char="•"/>
            </a:pPr>
            <a:r>
              <a:rPr lang="zh-CN" dirty="0"/>
              <a:t>知识提要</a:t>
            </a:r>
          </a:p>
          <a:p>
            <a:pPr lvl="1" rtl="0">
              <a:buChar char="•"/>
            </a:pPr>
            <a:r>
              <a:rPr lang="zh-CN" dirty="0"/>
              <a:t>初识圆锥</a:t>
            </a:r>
          </a:p>
          <a:p>
            <a:pPr lvl="1" rtl="0">
              <a:buChar char="•"/>
            </a:pPr>
            <a:r>
              <a:rPr lang="zh-CN" dirty="0"/>
              <a:t>圆锥的组成要素 </a:t>
            </a:r>
          </a:p>
          <a:p>
            <a:pPr lvl="1" rtl="0">
              <a:buChar char="•"/>
            </a:pPr>
            <a:r>
              <a:rPr lang="zh-CN" dirty="0"/>
              <a:t>练习与小结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784225"/>
            <a:ext cx="109728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在日常生活中，你见过哪些圆锥形的</a:t>
            </a:r>
            <a:r>
              <a:rPr lang="zh-CN" altLang="en-US" sz="36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物体</a:t>
            </a:r>
            <a:r>
              <a:rPr lang="en-US" altLang="zh-CN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?</a:t>
            </a:r>
            <a:endParaRPr lang="zh-CN" altLang="en-US" sz="3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596" y="2543010"/>
            <a:ext cx="3454401" cy="2830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75" y="1713711"/>
            <a:ext cx="3979600" cy="26433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710" y="4143580"/>
            <a:ext cx="3738830" cy="24945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1" name="Text Box 3"/>
          <p:cNvSpPr txBox="1">
            <a:spLocks noChangeArrowheads="1"/>
          </p:cNvSpPr>
          <p:nvPr/>
        </p:nvSpPr>
        <p:spPr bwMode="auto">
          <a:xfrm>
            <a:off x="417513" y="5199064"/>
            <a:ext cx="8316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它们都是圆锥体，简称圆锥。</a:t>
            </a:r>
          </a:p>
        </p:txBody>
      </p:sp>
      <p:graphicFrame>
        <p:nvGraphicFramePr>
          <p:cNvPr id="703492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59477245"/>
              </p:ext>
            </p:extLst>
          </p:nvPr>
        </p:nvGraphicFramePr>
        <p:xfrm>
          <a:off x="14286" y="977900"/>
          <a:ext cx="8388350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r:id="rId3" imgW="9749880" imgH="4393080" progId="Flash.Movie">
                  <p:embed/>
                </p:oleObj>
              </mc:Choice>
              <mc:Fallback>
                <p:oleObj r:id="rId3" imgW="9749880" imgH="4393080" progId="Flash.Movi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6" y="977900"/>
                        <a:ext cx="8388350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3867150" y="965201"/>
            <a:ext cx="4464050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回忆圆柱</a:t>
            </a:r>
          </a:p>
        </p:txBody>
      </p:sp>
      <p:sp>
        <p:nvSpPr>
          <p:cNvPr id="700436" name="Text Box 20"/>
          <p:cNvSpPr txBox="1">
            <a:spLocks noChangeArrowheads="1"/>
          </p:cNvSpPr>
          <p:nvPr/>
        </p:nvSpPr>
        <p:spPr bwMode="auto">
          <a:xfrm>
            <a:off x="3867150" y="1900239"/>
            <a:ext cx="5219700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底面是完全相等的两个圆</a:t>
            </a:r>
          </a:p>
        </p:txBody>
      </p:sp>
      <p:sp>
        <p:nvSpPr>
          <p:cNvPr id="700437" name="Text Box 21"/>
          <p:cNvSpPr txBox="1">
            <a:spLocks noChangeArrowheads="1"/>
          </p:cNvSpPr>
          <p:nvPr/>
        </p:nvSpPr>
        <p:spPr bwMode="auto">
          <a:xfrm>
            <a:off x="3867150" y="3700464"/>
            <a:ext cx="4752975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两底之间的距离叫做高</a:t>
            </a:r>
          </a:p>
        </p:txBody>
      </p:sp>
      <p:sp>
        <p:nvSpPr>
          <p:cNvPr id="17435" name="Text Box 24"/>
          <p:cNvSpPr txBox="1">
            <a:spLocks noChangeArrowheads="1"/>
          </p:cNvSpPr>
          <p:nvPr/>
        </p:nvSpPr>
        <p:spPr bwMode="auto">
          <a:xfrm>
            <a:off x="3867150" y="2800351"/>
            <a:ext cx="4411420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圆柱的曲面叫做侧面</a:t>
            </a:r>
          </a:p>
        </p:txBody>
      </p:sp>
      <p:sp>
        <p:nvSpPr>
          <p:cNvPr id="700445" name="Text Box 29"/>
          <p:cNvSpPr txBox="1">
            <a:spLocks noChangeArrowheads="1"/>
          </p:cNvSpPr>
          <p:nvPr/>
        </p:nvSpPr>
        <p:spPr bwMode="auto">
          <a:xfrm>
            <a:off x="3867150" y="4600577"/>
            <a:ext cx="3168650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高有无数条</a:t>
            </a:r>
          </a:p>
        </p:txBody>
      </p:sp>
      <p:sp>
        <p:nvSpPr>
          <p:cNvPr id="700446" name="Text Box 30"/>
          <p:cNvSpPr txBox="1">
            <a:spLocks noChangeArrowheads="1"/>
          </p:cNvSpPr>
          <p:nvPr/>
        </p:nvSpPr>
        <p:spPr bwMode="auto">
          <a:xfrm>
            <a:off x="3867150" y="5500689"/>
            <a:ext cx="2809875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长度都相等</a:t>
            </a:r>
          </a:p>
        </p:txBody>
      </p:sp>
      <p:sp>
        <p:nvSpPr>
          <p:cNvPr id="3" name="流程图: 磁盘 2"/>
          <p:cNvSpPr/>
          <p:nvPr/>
        </p:nvSpPr>
        <p:spPr>
          <a:xfrm>
            <a:off x="886691" y="1819564"/>
            <a:ext cx="2392218" cy="360218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Text Box 2"/>
          <p:cNvSpPr txBox="1">
            <a:spLocks noChangeArrowheads="1"/>
          </p:cNvSpPr>
          <p:nvPr/>
        </p:nvSpPr>
        <p:spPr bwMode="auto">
          <a:xfrm>
            <a:off x="285750" y="1179513"/>
            <a:ext cx="7200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圆锥与圆柱的区别？</a:t>
            </a:r>
          </a:p>
        </p:txBody>
      </p:sp>
      <p:sp>
        <p:nvSpPr>
          <p:cNvPr id="4" name="矩形 3"/>
          <p:cNvSpPr/>
          <p:nvPr/>
        </p:nvSpPr>
        <p:spPr>
          <a:xfrm>
            <a:off x="213360" y="1985556"/>
            <a:ext cx="8514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	圆锥	圆柱</a:t>
            </a:r>
          </a:p>
          <a:p>
            <a:r>
              <a:rPr lang="zh-CN" altLang="en-US" dirty="0"/>
              <a:t>底面	只有一个	两个完全一样的圆</a:t>
            </a:r>
          </a:p>
          <a:p>
            <a:r>
              <a:rPr lang="zh-CN" altLang="en-US" dirty="0"/>
              <a:t>高	只有一条	有无数条</a:t>
            </a:r>
          </a:p>
          <a:p>
            <a:r>
              <a:rPr lang="zh-CN" altLang="en-US" dirty="0"/>
              <a:t>侧面	曲面，展开后是扇形	曲面，展开后是矩形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03" y="1677702"/>
            <a:ext cx="2859272" cy="381642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4870313" y="1672321"/>
            <a:ext cx="0" cy="3255832"/>
          </a:xfrm>
          <a:prstGeom prst="line">
            <a:avLst/>
          </a:prstGeom>
          <a:ln w="28575">
            <a:solidFill>
              <a:srgbClr val="FF33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39" y="1608206"/>
            <a:ext cx="128230" cy="128230"/>
          </a:xfrm>
          <a:prstGeom prst="rect">
            <a:avLst/>
          </a:prstGeom>
        </p:spPr>
      </p:pic>
      <p:sp>
        <p:nvSpPr>
          <p:cNvPr id="9" name="Oval 404"/>
          <p:cNvSpPr>
            <a:spLocks noChangeArrowheads="1"/>
          </p:cNvSpPr>
          <p:nvPr/>
        </p:nvSpPr>
        <p:spPr bwMode="auto">
          <a:xfrm>
            <a:off x="6890784" y="3943618"/>
            <a:ext cx="2161776" cy="2097299"/>
          </a:xfrm>
          <a:prstGeom prst="ellipse">
            <a:avLst/>
          </a:prstGeom>
          <a:solidFill>
            <a:srgbClr val="919AB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底面是圆形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饼形 2"/>
          <p:cNvSpPr/>
          <p:nvPr/>
        </p:nvSpPr>
        <p:spPr>
          <a:xfrm>
            <a:off x="5256777" y="-869186"/>
            <a:ext cx="4311934" cy="4422012"/>
          </a:xfrm>
          <a:prstGeom prst="pie">
            <a:avLst>
              <a:gd name="adj1" fmla="val 0"/>
              <a:gd name="adj2" fmla="val 6852446"/>
            </a:avLst>
          </a:prstGeom>
          <a:solidFill>
            <a:srgbClr val="919AB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00000" rIns="216000" bIns="648000" rtlCol="0" anchor="b" anchorCtr="0"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侧面是扇形</a:t>
            </a:r>
            <a:endParaRPr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410990" y="4928153"/>
            <a:ext cx="2795105" cy="0"/>
          </a:xfrm>
          <a:prstGeom prst="line">
            <a:avLst/>
          </a:prstGeom>
          <a:ln w="28575">
            <a:solidFill>
              <a:srgbClr val="FF33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5490" y="1194689"/>
                <a:ext cx="11212946" cy="3598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zh-CN" altLang="en-US" dirty="0"/>
                  <a:t>高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dirty="0" smtClean="0"/>
                  <a:t>（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：母线长，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：底面半径）</a:t>
                </a:r>
              </a:p>
              <a:p>
                <a:pPr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zh-CN" altLang="en-US" dirty="0"/>
                  <a:t>底面周长</a:t>
                </a:r>
              </a:p>
              <a:p>
                <a:pPr>
                  <a:spcAft>
                    <a:spcPts val="1200"/>
                  </a:spcAft>
                </a:pP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：底面半径，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：侧面展开图圆心角弧度，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：母线长）</a:t>
                </a:r>
                <a:r>
                  <a:rPr lang="en-US" altLang="zh-CN" dirty="0"/>
                  <a:t>		</a:t>
                </a:r>
                <a:endParaRPr lang="zh-CN" altLang="en-US" dirty="0"/>
              </a:p>
              <a:p>
                <a:pPr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zh-CN" altLang="en-US" dirty="0"/>
                  <a:t>表面积</a:t>
                </a:r>
              </a:p>
              <a:p>
                <a:r>
                  <a:rPr lang="zh-CN" altLang="en-US" dirty="0"/>
                  <a:t>圆锥的表面积由侧面积和底面积两部分组成。</a:t>
                </a:r>
                <a:endParaRPr lang="en-US" altLang="zh-CN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：底面半径，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：圆锥母线）</a:t>
                </a:r>
                <a:endParaRPr lang="en-US" altLang="zh-CN" dirty="0"/>
              </a:p>
              <a:p>
                <a:pPr>
                  <a:spcAft>
                    <a:spcPts val="600"/>
                  </a:spcAft>
                  <a:buClr>
                    <a:schemeClr val="accent1"/>
                  </a:buClr>
                </a:pPr>
                <a:r>
                  <a:rPr lang="zh-CN" altLang="en-US" dirty="0"/>
                  <a:t>体积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err="1"/>
                  <a:t>sh</a:t>
                </a:r>
                <a:r>
                  <a:rPr lang="zh-CN" altLang="en-US" dirty="0"/>
                  <a:t>（其中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是圆柱的底面积，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是圆柱的高）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90" y="1194689"/>
                <a:ext cx="11212946" cy="3598870"/>
              </a:xfrm>
              <a:prstGeom prst="rect">
                <a:avLst/>
              </a:prstGeom>
              <a:blipFill>
                <a:blip r:embed="rId2"/>
                <a:stretch>
                  <a:fillRect l="-489" t="-1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3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5055" y="1745673"/>
            <a:ext cx="422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圆锥侧面的形状是（）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054" y="2576946"/>
            <a:ext cx="422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圆形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3" y="3192088"/>
            <a:ext cx="422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扇</a:t>
            </a:r>
            <a:r>
              <a:rPr lang="zh-CN" altLang="en-US" dirty="0" smtClean="0"/>
              <a:t>形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5424" y="3807230"/>
            <a:ext cx="422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椭圆</a:t>
            </a:r>
            <a:r>
              <a:rPr lang="zh-CN" altLang="en-US" dirty="0" smtClean="0"/>
              <a:t>形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45424" y="4538750"/>
            <a:ext cx="422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矩形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3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长城画 模板1</Template>
  <TotalTime>15957</TotalTime>
  <Words>160</Words>
  <Application>Microsoft Office PowerPoint</Application>
  <PresentationFormat>宽屏</PresentationFormat>
  <Paragraphs>39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 Light</vt:lpstr>
      <vt:lpstr>Arial</vt:lpstr>
      <vt:lpstr>Calibri</vt:lpstr>
      <vt:lpstr>Cambria Math</vt:lpstr>
      <vt:lpstr>12_Office 主题</vt:lpstr>
      <vt:lpstr>Flash.Movie</vt:lpstr>
      <vt:lpstr>PowerPoint 演示文稿</vt:lpstr>
      <vt:lpstr>PowerPoint 演示文稿</vt:lpstr>
      <vt:lpstr>在日常生活中，你见过哪些圆锥形的物体?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/>
  <dc:description/>
  <cp:lastModifiedBy>Minerva</cp:lastModifiedBy>
  <cp:revision>1565</cp:revision>
  <dcterms:created xsi:type="dcterms:W3CDTF">2005-03-24T11:45:55Z</dcterms:created>
  <dcterms:modified xsi:type="dcterms:W3CDTF">2021-05-10T03:30:31Z</dcterms:modified>
</cp:coreProperties>
</file>