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632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52615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96FF"/>
            </a:gs>
            <a:gs pos="100000">
              <a:srgbClr val="00467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43903" y="606723"/>
            <a:ext cx="11817246" cy="8503868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90000"/>
              </a:lnSpc>
              <a:defRPr sz="5500">
                <a:solidFill>
                  <a:srgbClr val="FFFB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sz="5400" b="1" dirty="0">
                <a:latin typeface="Arial"/>
                <a:cs typeface="Arial"/>
              </a:rPr>
              <a:t>Establishing Community Standards for Video Acquisition, Tagging, Archiving, and Access: Community Workshop</a:t>
            </a:r>
          </a:p>
          <a:p>
            <a:pPr algn="l">
              <a:lnSpc>
                <a:spcPct val="90000"/>
              </a:lnSpc>
              <a:defRPr sz="4600">
                <a:solidFill>
                  <a:srgbClr val="FFFB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endParaRPr b="1" dirty="0">
              <a:latin typeface="Arial"/>
              <a:cs typeface="Arial"/>
            </a:endParaRPr>
          </a:p>
          <a:p>
            <a:pPr algn="r">
              <a:lnSpc>
                <a:spcPct val="90000"/>
              </a:lnSpc>
              <a:defRPr sz="4600">
                <a:solidFill>
                  <a:srgbClr val="FFFB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endParaRPr lang="en-US" b="1" dirty="0" smtClean="0">
              <a:latin typeface="Arial"/>
              <a:cs typeface="Arial"/>
            </a:endParaRPr>
          </a:p>
          <a:p>
            <a:pPr algn="r">
              <a:lnSpc>
                <a:spcPct val="90000"/>
              </a:lnSpc>
              <a:defRPr sz="4600">
                <a:solidFill>
                  <a:srgbClr val="FFFB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b="1" dirty="0" smtClean="0">
                <a:latin typeface="Arial"/>
                <a:cs typeface="Arial"/>
              </a:rPr>
              <a:t>University </a:t>
            </a:r>
            <a:r>
              <a:rPr b="1" dirty="0">
                <a:latin typeface="Arial"/>
                <a:cs typeface="Arial"/>
              </a:rPr>
              <a:t>of Rhode Island</a:t>
            </a:r>
          </a:p>
          <a:p>
            <a:pPr algn="r">
              <a:lnSpc>
                <a:spcPct val="90000"/>
              </a:lnSpc>
              <a:defRPr sz="4600">
                <a:solidFill>
                  <a:srgbClr val="FFFB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b="1" dirty="0">
                <a:latin typeface="Arial"/>
                <a:cs typeface="Arial"/>
              </a:rPr>
              <a:t>June 1-2, 2016</a:t>
            </a:r>
          </a:p>
          <a:p>
            <a:pPr algn="l">
              <a:lnSpc>
                <a:spcPct val="90000"/>
              </a:lnSpc>
              <a:defRPr sz="4600">
                <a:solidFill>
                  <a:srgbClr val="FFFB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endParaRPr b="1" dirty="0">
              <a:latin typeface="Arial"/>
              <a:cs typeface="Arial"/>
            </a:endParaRPr>
          </a:p>
          <a:p>
            <a:pPr algn="l">
              <a:lnSpc>
                <a:spcPct val="90000"/>
              </a:lnSpc>
              <a:defRPr sz="4600">
                <a:solidFill>
                  <a:srgbClr val="FFFB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endParaRPr b="1" dirty="0">
              <a:latin typeface="Arial"/>
              <a:cs typeface="Arial"/>
            </a:endParaRPr>
          </a:p>
          <a:p>
            <a:pPr algn="l">
              <a:lnSpc>
                <a:spcPct val="90000"/>
              </a:lnSpc>
              <a:defRPr sz="4600">
                <a:solidFill>
                  <a:srgbClr val="FFFB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endParaRPr b="1" dirty="0">
              <a:latin typeface="Arial"/>
              <a:cs typeface="Arial"/>
            </a:endParaRPr>
          </a:p>
          <a:p>
            <a:pPr marR="5080000" algn="l">
              <a:lnSpc>
                <a:spcPct val="90000"/>
              </a:lnSpc>
              <a:defRPr sz="3200">
                <a:solidFill>
                  <a:srgbClr val="FFFB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b="1" dirty="0">
                <a:latin typeface="Arial"/>
                <a:cs typeface="Arial"/>
              </a:rPr>
              <a:t>Conveners:  Vicki Ferrini, </a:t>
            </a:r>
          </a:p>
          <a:p>
            <a:pPr marR="5080000" algn="l">
              <a:lnSpc>
                <a:spcPct val="90000"/>
              </a:lnSpc>
              <a:defRPr sz="3200">
                <a:solidFill>
                  <a:srgbClr val="FFFB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b="1" dirty="0">
                <a:latin typeface="Arial"/>
                <a:cs typeface="Arial"/>
              </a:rPr>
              <a:t>Dwight Coleman, Adam Soule</a:t>
            </a:r>
          </a:p>
        </p:txBody>
      </p:sp>
      <p:pic>
        <p:nvPicPr>
          <p:cNvPr id="120" name="nsf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43115" y="7438345"/>
            <a:ext cx="1831413" cy="183141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494656" y="389241"/>
            <a:ext cx="1001548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Establishing Community Standards for Video Acquisition, Tagging, Archiving, and Access</a:t>
            </a:r>
          </a:p>
        </p:txBody>
      </p:sp>
      <p:sp>
        <p:nvSpPr>
          <p:cNvPr id="123" name="Shape 123"/>
          <p:cNvSpPr/>
          <p:nvPr/>
        </p:nvSpPr>
        <p:spPr>
          <a:xfrm>
            <a:off x="765515" y="3660545"/>
            <a:ext cx="11473770" cy="504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rPr dirty="0"/>
              <a:t>Workshop Objectives:</a:t>
            </a:r>
          </a:p>
          <a:p>
            <a:pPr marL="1333500" lvl="2" indent="-444500" algn="l">
              <a:spcBef>
                <a:spcPts val="1500"/>
              </a:spcBef>
              <a:buSzPct val="75000"/>
              <a:buChar char="•"/>
            </a:pPr>
            <a:r>
              <a:rPr dirty="0"/>
              <a:t>Identify what is working well and what are the community’s big challenges.</a:t>
            </a:r>
          </a:p>
          <a:p>
            <a:pPr marL="1333500" lvl="2" indent="-444500" algn="l">
              <a:spcBef>
                <a:spcPts val="1500"/>
              </a:spcBef>
              <a:buSzPct val="75000"/>
              <a:buChar char="•"/>
            </a:pPr>
            <a:r>
              <a:rPr dirty="0"/>
              <a:t>What tools have been developed that can be broadly applied across the community of producers &amp; consumers?</a:t>
            </a:r>
          </a:p>
          <a:p>
            <a:pPr marL="1333500" lvl="2" indent="-444500" algn="l">
              <a:spcBef>
                <a:spcPts val="1500"/>
              </a:spcBef>
              <a:buSzPct val="75000"/>
              <a:buChar char="•"/>
            </a:pPr>
            <a:r>
              <a:rPr dirty="0"/>
              <a:t>Develop consensus on best practices for acquisition, tagging, and archiving.</a:t>
            </a:r>
          </a:p>
        </p:txBody>
      </p:sp>
      <p:sp>
        <p:nvSpPr>
          <p:cNvPr id="124" name="Shape 124"/>
          <p:cNvSpPr/>
          <p:nvPr/>
        </p:nvSpPr>
        <p:spPr>
          <a:xfrm flipV="1">
            <a:off x="515311" y="1795039"/>
            <a:ext cx="1197417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668747" y="2076886"/>
            <a:ext cx="11667306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 i="1"/>
            </a:pPr>
            <a:r>
              <a:t>“Video is perhaps the most significant and persistently valuable data we collect in deep submergence science.”</a:t>
            </a:r>
          </a:p>
          <a:p>
            <a:pPr algn="r">
              <a:defRPr sz="2400" i="1"/>
            </a:pPr>
            <a:r>
              <a:t>- All of us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1494657" y="389241"/>
            <a:ext cx="1001548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Establishing Community Standards for Video Acquisition, Tagging, Archiving, and Access</a:t>
            </a:r>
          </a:p>
        </p:txBody>
      </p:sp>
      <p:sp>
        <p:nvSpPr>
          <p:cNvPr id="128" name="Shape 128"/>
          <p:cNvSpPr/>
          <p:nvPr/>
        </p:nvSpPr>
        <p:spPr>
          <a:xfrm>
            <a:off x="765515" y="2083097"/>
            <a:ext cx="11473770" cy="712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rPr dirty="0"/>
              <a:t>Panels:</a:t>
            </a:r>
          </a:p>
          <a:p>
            <a:pPr marL="1333500" lvl="2" indent="-444500" algn="l">
              <a:spcBef>
                <a:spcPts val="1500"/>
              </a:spcBef>
              <a:buSzPct val="75000"/>
              <a:buChar char="•"/>
              <a:defRPr sz="3000"/>
            </a:pPr>
            <a:r>
              <a:rPr dirty="0"/>
              <a:t>Current State of Underwater Video Acquisition: End-to-End Facility Perspectives on Acquisition, Logging &amp; Archiving</a:t>
            </a:r>
          </a:p>
          <a:p>
            <a:pPr marL="1333500" lvl="2" indent="-444500" algn="l">
              <a:spcBef>
                <a:spcPts val="1500"/>
              </a:spcBef>
              <a:buSzPct val="75000"/>
              <a:buChar char="•"/>
              <a:defRPr sz="3000"/>
            </a:pPr>
            <a:r>
              <a:rPr dirty="0"/>
              <a:t>Implementation: Enriching Video Content with Metadata, User Interfaces</a:t>
            </a:r>
          </a:p>
          <a:p>
            <a:pPr marL="1333500" lvl="2" indent="-444500" algn="l">
              <a:spcBef>
                <a:spcPts val="1500"/>
              </a:spcBef>
              <a:buSzPct val="75000"/>
              <a:buChar char="•"/>
              <a:defRPr sz="3000"/>
            </a:pPr>
            <a:r>
              <a:rPr dirty="0"/>
              <a:t>Industry Perspectives on Video Acquisition, Storage and Access</a:t>
            </a:r>
          </a:p>
          <a:p>
            <a:pPr algn="l">
              <a:spcBef>
                <a:spcPts val="1100"/>
              </a:spcBef>
            </a:pPr>
            <a:r>
              <a:rPr dirty="0"/>
              <a:t>Breakouts:</a:t>
            </a:r>
          </a:p>
          <a:p>
            <a:pPr marL="1333500" lvl="2" indent="-444500" algn="l">
              <a:spcBef>
                <a:spcPts val="1500"/>
              </a:spcBef>
              <a:buSzPct val="75000"/>
              <a:buChar char="•"/>
              <a:defRPr sz="3000"/>
            </a:pPr>
            <a:r>
              <a:rPr dirty="0"/>
              <a:t>Current Needs, Challenges &amp; Opportunities</a:t>
            </a:r>
          </a:p>
          <a:p>
            <a:pPr marL="2222500" lvl="4" indent="-444500" algn="l">
              <a:buSzPct val="75000"/>
              <a:buChar char="-"/>
              <a:defRPr sz="2600"/>
            </a:pPr>
            <a:r>
              <a:rPr dirty="0"/>
              <a:t>Acquisition Video Formats &amp; Storage </a:t>
            </a:r>
          </a:p>
          <a:p>
            <a:pPr marL="2222500" lvl="4" indent="-444500" algn="l">
              <a:buSzPct val="75000"/>
              <a:buChar char="-"/>
              <a:defRPr sz="2600"/>
            </a:pPr>
            <a:r>
              <a:rPr dirty="0"/>
              <a:t>Workflows/Needs </a:t>
            </a:r>
          </a:p>
          <a:p>
            <a:pPr marL="2222500" lvl="4" indent="-444500" algn="l">
              <a:buSzPct val="75000"/>
              <a:buChar char="-"/>
              <a:defRPr sz="2600"/>
            </a:pPr>
            <a:r>
              <a:rPr dirty="0"/>
              <a:t>Video/Metadata Management &amp; Access</a:t>
            </a:r>
          </a:p>
          <a:p>
            <a:pPr marL="1333500" lvl="2" indent="-444500" algn="l">
              <a:spcBef>
                <a:spcPts val="1500"/>
              </a:spcBef>
              <a:buSzPct val="75000"/>
              <a:buChar char="•"/>
              <a:defRPr sz="3000"/>
            </a:pPr>
            <a:r>
              <a:rPr dirty="0"/>
              <a:t>Developing Consensus</a:t>
            </a:r>
          </a:p>
        </p:txBody>
      </p:sp>
      <p:sp>
        <p:nvSpPr>
          <p:cNvPr id="129" name="Shape 129"/>
          <p:cNvSpPr/>
          <p:nvPr/>
        </p:nvSpPr>
        <p:spPr>
          <a:xfrm flipV="1">
            <a:off x="515311" y="1795039"/>
            <a:ext cx="11974178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494657" y="389241"/>
            <a:ext cx="1001548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Establishing Community Standards for Video Acquisition, Tagging, Archiving, and Access</a:t>
            </a:r>
          </a:p>
        </p:txBody>
      </p:sp>
      <p:sp>
        <p:nvSpPr>
          <p:cNvPr id="132" name="Shape 132"/>
          <p:cNvSpPr/>
          <p:nvPr/>
        </p:nvSpPr>
        <p:spPr>
          <a:xfrm>
            <a:off x="765515" y="2499474"/>
            <a:ext cx="11473770" cy="6050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rPr dirty="0"/>
              <a:t>Things to consider:</a:t>
            </a:r>
          </a:p>
          <a:p>
            <a:pPr marL="1333500" lvl="2" indent="-444500" algn="l">
              <a:spcBef>
                <a:spcPts val="1500"/>
              </a:spcBef>
              <a:buSzPct val="75000"/>
              <a:buChar char="•"/>
              <a:defRPr sz="3200"/>
            </a:pPr>
            <a:r>
              <a:rPr dirty="0"/>
              <a:t>Long-term goal is to provide broad access of video data for science, policy, outreach, education, and engagement. This is a big challenge – and we have made great progress, but we still have a long way to go.</a:t>
            </a:r>
          </a:p>
          <a:p>
            <a:pPr marL="1333500" lvl="2" indent="-444500" algn="l">
              <a:spcBef>
                <a:spcPts val="1500"/>
              </a:spcBef>
              <a:buSzPct val="75000"/>
              <a:buChar char="•"/>
              <a:defRPr sz="3200"/>
            </a:pPr>
            <a:r>
              <a:rPr dirty="0"/>
              <a:t>Improvements will clearly take resources ($$$$$$).</a:t>
            </a:r>
          </a:p>
          <a:p>
            <a:pPr marL="1333500" lvl="2" indent="-444500" algn="l">
              <a:spcBef>
                <a:spcPts val="1500"/>
              </a:spcBef>
              <a:buSzPct val="75000"/>
              <a:buChar char="•"/>
              <a:defRPr sz="3200"/>
            </a:pPr>
            <a:r>
              <a:rPr dirty="0"/>
              <a:t>Prioritize the long-term and short-term challenges.</a:t>
            </a:r>
          </a:p>
          <a:p>
            <a:pPr marL="1333500" lvl="2" indent="-444500" algn="l">
              <a:spcBef>
                <a:spcPts val="1500"/>
              </a:spcBef>
              <a:buSzPct val="75000"/>
              <a:buChar char="•"/>
              <a:defRPr sz="3200"/>
            </a:pPr>
            <a:r>
              <a:rPr dirty="0"/>
              <a:t>Frameworks for enabling adoption of </a:t>
            </a:r>
            <a:r>
              <a:rPr/>
              <a:t>best </a:t>
            </a:r>
            <a:r>
              <a:rPr smtClean="0"/>
              <a:t>practices</a:t>
            </a:r>
            <a:r>
              <a:rPr lang="en-US" smtClean="0"/>
              <a:t>.</a:t>
            </a:r>
            <a:endParaRPr dirty="0"/>
          </a:p>
          <a:p>
            <a:pPr marL="1333500" lvl="2" indent="-444500" algn="l">
              <a:spcBef>
                <a:spcPts val="1500"/>
              </a:spcBef>
              <a:buSzPct val="75000"/>
              <a:buChar char="•"/>
              <a:defRPr sz="3200"/>
            </a:pPr>
            <a:r>
              <a:rPr dirty="0"/>
              <a:t>Strategies for maintaining momentum.</a:t>
            </a:r>
          </a:p>
        </p:txBody>
      </p:sp>
      <p:sp>
        <p:nvSpPr>
          <p:cNvPr id="133" name="Shape 133"/>
          <p:cNvSpPr/>
          <p:nvPr/>
        </p:nvSpPr>
        <p:spPr>
          <a:xfrm flipV="1">
            <a:off x="515311" y="1795039"/>
            <a:ext cx="11974178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Macintosh PowerPoint</Application>
  <PresentationFormat>Custom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Adam Soule</cp:lastModifiedBy>
  <cp:revision>3</cp:revision>
  <dcterms:modified xsi:type="dcterms:W3CDTF">2016-06-01T03:22:52Z</dcterms:modified>
</cp:coreProperties>
</file>