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39" r:id="rId1"/>
    <p:sldMasterId id="2147484404" r:id="rId2"/>
  </p:sldMasterIdLst>
  <p:notesMasterIdLst>
    <p:notesMasterId r:id="rId14"/>
  </p:notesMasterIdLst>
  <p:handoutMasterIdLst>
    <p:handoutMasterId r:id="rId15"/>
  </p:handoutMasterIdLst>
  <p:sldIdLst>
    <p:sldId id="258" r:id="rId3"/>
    <p:sldId id="479" r:id="rId4"/>
    <p:sldId id="259" r:id="rId5"/>
    <p:sldId id="486" r:id="rId6"/>
    <p:sldId id="482" r:id="rId7"/>
    <p:sldId id="483" r:id="rId8"/>
    <p:sldId id="480" r:id="rId9"/>
    <p:sldId id="481" r:id="rId10"/>
    <p:sldId id="484" r:id="rId11"/>
    <p:sldId id="487" r:id="rId12"/>
    <p:sldId id="485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1C33"/>
    <a:srgbClr val="8DC7F0"/>
    <a:srgbClr val="FFFFFF"/>
    <a:srgbClr val="27668F"/>
    <a:srgbClr val="4980A7"/>
    <a:srgbClr val="CDD74C"/>
    <a:srgbClr val="173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3786" autoAdjust="0"/>
  </p:normalViewPr>
  <p:slideViewPr>
    <p:cSldViewPr snapToGrid="0" snapToObjects="1">
      <p:cViewPr varScale="1">
        <p:scale>
          <a:sx n="117" d="100"/>
          <a:sy n="117" d="100"/>
        </p:scale>
        <p:origin x="141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78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EFC549-3E94-405B-A1E0-1D2F772399CC}" type="datetimeFigureOut">
              <a:rPr lang="en-US"/>
              <a:pPr/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2E5BEA7-4AA8-440C-810E-62DFF3BF5F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15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C8C359-BD2F-4781-89F9-91B431CFDCDD}" type="datetimeFigureOut">
              <a:rPr lang="en-US"/>
              <a:pPr/>
              <a:t>5/27/2016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B646759-16EF-4444-BFBC-66EDCF8A8D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3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46759-16EF-4444-BFBC-66EDCF8A8DD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2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rgbClr val="4980A7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rgbClr val="CDD7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-9208" y="6053328"/>
            <a:ext cx="2249488" cy="71323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159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90550" y="415925"/>
            <a:ext cx="8553450" cy="228600"/>
          </a:xfrm>
          <a:prstGeom prst="rect">
            <a:avLst/>
          </a:prstGeom>
          <a:solidFill>
            <a:srgbClr val="27668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104900"/>
            <a:ext cx="9144000" cy="622300"/>
          </a:xfrm>
          <a:prstGeom prst="rect">
            <a:avLst/>
          </a:prstGeom>
          <a:solidFill>
            <a:srgbClr val="031C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44525"/>
            <a:ext cx="9144000" cy="5603875"/>
          </a:xfrm>
          <a:prstGeom prst="rect">
            <a:avLst/>
          </a:prstGeom>
          <a:solidFill>
            <a:srgbClr val="000000"/>
          </a:solidFill>
          <a:ln w="10000">
            <a:noFill/>
            <a:miter lim="800000"/>
            <a:headEnd/>
            <a:tailEnd/>
          </a:ln>
          <a:effectLst>
            <a:outerShdw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1506538"/>
            <a:ext cx="9144000" cy="4741862"/>
          </a:xfrm>
          <a:prstGeom prst="rect">
            <a:avLst/>
          </a:prstGeom>
          <a:solidFill>
            <a:schemeClr val="tx1"/>
          </a:solidFill>
          <a:ln w="10000">
            <a:noFill/>
            <a:miter lim="800000"/>
            <a:headEnd/>
            <a:tailEnd/>
          </a:ln>
          <a:effectLst>
            <a:outerShdw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000066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en-US" sz="1000">
              <a:solidFill>
                <a:schemeClr val="bg1"/>
              </a:solidFill>
              <a:latin typeface="Calibri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9668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37B-093E-4C3E-96B0-C399E32708D7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BDD0-94FA-4FDC-BDA2-5F3C296F6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67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37B-093E-4C3E-96B0-C399E32708D7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BDD0-94FA-4FDC-BDA2-5F3C296F6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0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37B-093E-4C3E-96B0-C399E32708D7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BDD0-94FA-4FDC-BDA2-5F3C296F6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58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37B-093E-4C3E-96B0-C399E32708D7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BDD0-94FA-4FDC-BDA2-5F3C296F6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01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37B-093E-4C3E-96B0-C399E32708D7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BDD0-94FA-4FDC-BDA2-5F3C296F6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726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37B-093E-4C3E-96B0-C399E32708D7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BDD0-94FA-4FDC-BDA2-5F3C296F6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60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37B-093E-4C3E-96B0-C399E32708D7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BDD0-94FA-4FDC-BDA2-5F3C296F6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35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37B-093E-4C3E-96B0-C399E32708D7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BDD0-94FA-4FDC-BDA2-5F3C296F6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091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37B-093E-4C3E-96B0-C399E32708D7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BDD0-94FA-4FDC-BDA2-5F3C296F6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945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37B-093E-4C3E-96B0-C399E32708D7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BDD0-94FA-4FDC-BDA2-5F3C296F6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925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37B-093E-4C3E-96B0-C399E32708D7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BDD0-94FA-4FDC-BDA2-5F3C296F6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63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173656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accent3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5" y="273050"/>
            <a:ext cx="8153400" cy="869950"/>
          </a:xfrm>
        </p:spPr>
        <p:txBody>
          <a:bodyPr/>
          <a:lstStyle>
            <a:lvl1pPr>
              <a:defRPr>
                <a:solidFill>
                  <a:srgbClr val="CDD7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_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1506538"/>
            <a:ext cx="9144000" cy="4741862"/>
          </a:xfrm>
          <a:prstGeom prst="rect">
            <a:avLst/>
          </a:prstGeom>
          <a:solidFill>
            <a:schemeClr val="bg1"/>
          </a:solidFill>
          <a:ln w="10000">
            <a:noFill/>
            <a:miter lim="800000"/>
            <a:headEnd/>
            <a:tailEnd/>
          </a:ln>
          <a:effectLst>
            <a:outerShdw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159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90550" y="415925"/>
            <a:ext cx="8553450" cy="228600"/>
          </a:xfrm>
          <a:prstGeom prst="rect">
            <a:avLst/>
          </a:prstGeom>
          <a:solidFill>
            <a:srgbClr val="27668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104900"/>
            <a:ext cx="9144000" cy="622300"/>
          </a:xfrm>
          <a:prstGeom prst="rect">
            <a:avLst/>
          </a:prstGeom>
          <a:solidFill>
            <a:srgbClr val="031C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44525"/>
            <a:ext cx="9144000" cy="5603875"/>
          </a:xfrm>
          <a:prstGeom prst="rect">
            <a:avLst/>
          </a:prstGeom>
          <a:solidFill>
            <a:schemeClr val="bg1"/>
          </a:solidFill>
          <a:ln w="10000">
            <a:noFill/>
            <a:miter lim="800000"/>
            <a:headEnd/>
            <a:tailEnd/>
          </a:ln>
          <a:effectLst>
            <a:outerShdw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50421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rgbClr val="27668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Date Placeholder 13"/>
          <p:cNvSpPr>
            <a:spLocks noGrp="1"/>
          </p:cNvSpPr>
          <p:nvPr/>
        </p:nvSpPr>
        <p:spPr>
          <a:xfrm>
            <a:off x="4963885" y="6330950"/>
            <a:ext cx="4035879" cy="365125"/>
          </a:xfrm>
          <a:prstGeom prst="rect">
            <a:avLst/>
          </a:prstGeom>
        </p:spPr>
        <p:txBody>
          <a:bodyPr rIns="0" anchor="ctr"/>
          <a:lstStyle/>
          <a:p>
            <a:pPr algn="just"/>
            <a:r>
              <a:rPr lang="en-US" sz="800" dirty="0" smtClean="0">
                <a:solidFill>
                  <a:srgbClr val="8DC7F0"/>
                </a:solidFill>
                <a:cs typeface="Calibri" pitchFamily="34" charset="0"/>
              </a:rPr>
              <a:t>Copyright</a:t>
            </a:r>
            <a:r>
              <a:rPr lang="en-US" sz="800" baseline="0" dirty="0" smtClean="0">
                <a:solidFill>
                  <a:srgbClr val="8DC7F0"/>
                </a:solidFill>
                <a:cs typeface="Calibri" pitchFamily="34" charset="0"/>
              </a:rPr>
              <a:t> Woods Hole Oceanographic Institution, </a:t>
            </a:r>
            <a:r>
              <a:rPr lang="en-US" sz="800" baseline="0" dirty="0" smtClean="0">
                <a:solidFill>
                  <a:srgbClr val="8DC7F0"/>
                </a:solidFill>
                <a:cs typeface="Calibri" pitchFamily="34" charset="0"/>
              </a:rPr>
              <a:t>2016</a:t>
            </a:r>
            <a:endParaRPr lang="en-US" sz="1400" dirty="0">
              <a:solidFill>
                <a:srgbClr val="8DC7F0"/>
              </a:solidFill>
              <a:cs typeface="Calibri" pitchFamily="34" charset="0"/>
            </a:endParaRPr>
          </a:p>
        </p:txBody>
      </p:sp>
      <p:sp>
        <p:nvSpPr>
          <p:cNvPr id="12" name="Slide Number Placeholder 22"/>
          <p:cNvSpPr>
            <a:spLocks noGrp="1"/>
          </p:cNvSpPr>
          <p:nvPr/>
        </p:nvSpPr>
        <p:spPr>
          <a:xfrm>
            <a:off x="0" y="1270000"/>
            <a:ext cx="533400" cy="24447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80000"/>
              </a:lnSpc>
            </a:pPr>
            <a:fld id="{5A94B0BD-E143-4741-A6F6-439CECC5CAF9}" type="slidenum">
              <a:rPr lang="en-US" sz="1200">
                <a:solidFill>
                  <a:schemeClr val="bg1"/>
                </a:solidFill>
                <a:cs typeface="Calibri" pitchFamily="34" charset="0"/>
              </a:rPr>
              <a:pPr algn="ctr">
                <a:lnSpc>
                  <a:spcPct val="80000"/>
                </a:lnSpc>
              </a:pPr>
              <a:t>‹#›</a:t>
            </a:fld>
            <a:endParaRPr lang="en-US" sz="1200">
              <a:solidFill>
                <a:schemeClr val="bg1"/>
              </a:solidFill>
              <a:cs typeface="Calibri" pitchFamily="34" charset="0"/>
            </a:endParaRPr>
          </a:p>
        </p:txBody>
      </p:sp>
      <p:pic>
        <p:nvPicPr>
          <p:cNvPr id="1032" name="Picture 2" descr="wordmark_1Line_LtBlue-01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6405563"/>
            <a:ext cx="4233863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89" r:id="rId1"/>
    <p:sldLayoutId id="2147484384" r:id="rId2"/>
    <p:sldLayoutId id="2147484390" r:id="rId3"/>
    <p:sldLayoutId id="2147484385" r:id="rId4"/>
    <p:sldLayoutId id="2147484386" r:id="rId5"/>
    <p:sldLayoutId id="2147484387" r:id="rId6"/>
    <p:sldLayoutId id="2147484388" r:id="rId7"/>
    <p:sldLayoutId id="2147484391" r:id="rId8"/>
    <p:sldLayoutId id="2147484392" r:id="rId9"/>
    <p:sldLayoutId id="2147484393" r:id="rId10"/>
    <p:sldLayoutId id="2147484394" r:id="rId11"/>
    <p:sldLayoutId id="2147484395" r:id="rId12"/>
    <p:sldLayoutId id="2147484403" r:id="rId13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 baseline="0">
          <a:solidFill>
            <a:srgbClr val="CDD74C"/>
          </a:solidFill>
          <a:latin typeface="Calibri" pitchFamily="34" charset="0"/>
          <a:ea typeface="MS PGothic" pitchFamily="34" charset="-128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DD74C"/>
          </a:solidFill>
          <a:latin typeface="Calibri" charset="0"/>
          <a:ea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DD74C"/>
          </a:solidFill>
          <a:latin typeface="Calibri" charset="0"/>
          <a:ea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DD74C"/>
          </a:solidFill>
          <a:latin typeface="Calibri" charset="0"/>
          <a:ea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DD74C"/>
          </a:solidFill>
          <a:latin typeface="Calibri" charset="0"/>
          <a:ea typeface="MS PGothic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DD74C"/>
          </a:solidFill>
          <a:latin typeface="Calibri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DD74C"/>
          </a:solidFill>
          <a:latin typeface="Calibri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DD74C"/>
          </a:solidFill>
          <a:latin typeface="Calibri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DD74C"/>
          </a:solidFill>
          <a:latin typeface="Calibri" charset="0"/>
          <a:ea typeface="ＭＳ Ｐゴシック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bg1"/>
          </a:solidFill>
          <a:latin typeface="Calibri" pitchFamily="34" charset="0"/>
          <a:ea typeface="MS PGothic" pitchFamily="34" charset="-128"/>
          <a:cs typeface="Calibri" pitchFamily="34" charset="0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bg1"/>
          </a:solidFill>
          <a:latin typeface="Calibri" pitchFamily="34" charset="0"/>
          <a:ea typeface="MS PGothic" pitchFamily="34" charset="-128"/>
          <a:cs typeface="Calibri" pitchFamily="34" charset="0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bg1"/>
          </a:solidFill>
          <a:latin typeface="Calibri" pitchFamily="34" charset="0"/>
          <a:ea typeface="MS PGothic" pitchFamily="34" charset="-128"/>
          <a:cs typeface="Calibri" pitchFamily="34" charset="0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CDD74C"/>
        </a:buClr>
        <a:buSzPct val="75000"/>
        <a:buFont typeface="Wingdings" pitchFamily="2" charset="2"/>
        <a:buChar char=""/>
        <a:defRPr sz="2000" kern="1200">
          <a:solidFill>
            <a:schemeClr val="bg1"/>
          </a:solidFill>
          <a:latin typeface="Calibri" pitchFamily="34" charset="0"/>
          <a:ea typeface="MS PGothic" pitchFamily="34" charset="-128"/>
          <a:cs typeface="Calibri" pitchFamily="34" charset="0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031C33"/>
        </a:buClr>
        <a:buSzPct val="65000"/>
        <a:buFont typeface="Wingdings" pitchFamily="2" charset="2"/>
        <a:buChar char=""/>
        <a:defRPr sz="2000" kern="1200">
          <a:solidFill>
            <a:schemeClr val="bg1"/>
          </a:solidFill>
          <a:latin typeface="Calibri" pitchFamily="34" charset="0"/>
          <a:ea typeface="MS PGothic" pitchFamily="34" charset="-128"/>
          <a:cs typeface="Calibri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6237B-093E-4C3E-96B0-C399E32708D7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BBDD0-94FA-4FDC-BDA2-5F3C296F6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8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3520840"/>
            <a:ext cx="6477000" cy="182880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/>
              <a:t>User interfaces for enhancing  video content</a:t>
            </a:r>
            <a:endParaRPr lang="en-US" sz="2400" b="1" dirty="0"/>
          </a:p>
        </p:txBody>
      </p:sp>
      <p:sp>
        <p:nvSpPr>
          <p:cNvPr id="8194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Jonathan Howland</a:t>
            </a:r>
            <a:endParaRPr lang="en-US" dirty="0" smtClean="0"/>
          </a:p>
          <a:p>
            <a:r>
              <a:rPr lang="en-US" dirty="0" smtClean="0"/>
              <a:t>Woods Hole Oceanographic Institution</a:t>
            </a:r>
          </a:p>
        </p:txBody>
      </p:sp>
      <p:sp>
        <p:nvSpPr>
          <p:cNvPr id="8195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8197" name="Picture 5" descr="http://www.whoi.edu/graphics/downloads/logos/LogoWhite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2057" y="294243"/>
            <a:ext cx="2857500" cy="260985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7000702" y="6240364"/>
            <a:ext cx="2143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jhowland@whoi.edu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Alvin Frame Grabber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Configured in sphere, but not interactive</a:t>
            </a:r>
          </a:p>
          <a:p>
            <a:r>
              <a:rPr lang="en-US" dirty="0" smtClean="0"/>
              <a:t>Frame grabs happen at regular interval</a:t>
            </a:r>
          </a:p>
          <a:p>
            <a:r>
              <a:rPr lang="en-US" dirty="0" smtClean="0"/>
              <a:t>Web site ready for scientist review upon recovery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2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Ashore…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9" y="1624691"/>
            <a:ext cx="4802653" cy="271870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586" y="3432970"/>
            <a:ext cx="5314950" cy="30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0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This talk represents the work of many WHOI people including:</a:t>
            </a:r>
          </a:p>
          <a:p>
            <a:pPr lvl="1"/>
            <a:r>
              <a:rPr lang="en-US" sz="2400" dirty="0" smtClean="0"/>
              <a:t>Steve Lerner</a:t>
            </a:r>
            <a:endParaRPr lang="en-US" sz="2400" dirty="0" smtClean="0"/>
          </a:p>
          <a:p>
            <a:pPr lvl="1"/>
            <a:r>
              <a:rPr lang="en-US" sz="2400" dirty="0" smtClean="0"/>
              <a:t>Andy </a:t>
            </a:r>
            <a:r>
              <a:rPr lang="en-US" sz="2400" dirty="0" err="1" smtClean="0"/>
              <a:t>Maffei</a:t>
            </a:r>
            <a:endParaRPr lang="en-US" sz="2400" dirty="0" smtClean="0"/>
          </a:p>
          <a:p>
            <a:pPr lvl="1"/>
            <a:r>
              <a:rPr lang="en-US" sz="2400" dirty="0" smtClean="0"/>
              <a:t>Steve </a:t>
            </a:r>
            <a:r>
              <a:rPr lang="en-US" sz="2400" dirty="0" err="1" smtClean="0"/>
              <a:t>Gegg</a:t>
            </a:r>
            <a:endParaRPr lang="en-US" sz="2400" dirty="0" smtClean="0"/>
          </a:p>
          <a:p>
            <a:pPr lvl="1"/>
            <a:r>
              <a:rPr lang="en-US" sz="2400" dirty="0" smtClean="0"/>
              <a:t>Many others</a:t>
            </a:r>
            <a:endParaRPr lang="en-US" sz="2400" dirty="0" smtClean="0"/>
          </a:p>
          <a:p>
            <a:r>
              <a:rPr lang="en-US" sz="2400" dirty="0" smtClean="0"/>
              <a:t>Numerous scientists on several research expeditions </a:t>
            </a:r>
            <a:r>
              <a:rPr lang="en-US" sz="2400" dirty="0" smtClean="0"/>
              <a:t>provided suggestions and feedback</a:t>
            </a:r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1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Outline</a:t>
            </a:r>
            <a:endParaRPr lang="en-US" dirty="0">
              <a:ea typeface="+mj-ea"/>
            </a:endParaRPr>
          </a:p>
        </p:txBody>
      </p:sp>
      <p:sp>
        <p:nvSpPr>
          <p:cNvPr id="9218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44372" y="1600200"/>
            <a:ext cx="8421676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bg1"/>
                </a:solidFill>
                <a:latin typeface="Calibri" pitchFamily="34" charset="0"/>
                <a:ea typeface="MS PGothic" pitchFamily="34" charset="-128"/>
                <a:cs typeface="Calibri" pitchFamily="34" charset="0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bg1"/>
                </a:solidFill>
                <a:latin typeface="Calibri" pitchFamily="34" charset="0"/>
                <a:ea typeface="MS PGothic" pitchFamily="34" charset="-128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bg1"/>
                </a:solidFill>
                <a:latin typeface="Calibri" pitchFamily="34" charset="0"/>
                <a:ea typeface="MS PGothic" pitchFamily="34" charset="-128"/>
                <a:cs typeface="Calibri" pitchFamily="34" charset="0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DD74C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bg1"/>
                </a:solidFill>
                <a:latin typeface="Calibri" pitchFamily="34" charset="0"/>
                <a:ea typeface="MS PGothic" pitchFamily="34" charset="-128"/>
                <a:cs typeface="Calibri" pitchFamily="34" charset="0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31C33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bg1"/>
                </a:solidFill>
                <a:latin typeface="Calibri" pitchFamily="34" charset="0"/>
                <a:ea typeface="MS PGothic" pitchFamily="34" charset="-128"/>
                <a:cs typeface="Calibri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400" dirty="0"/>
              <a:t>Jason Event </a:t>
            </a:r>
            <a:r>
              <a:rPr lang="en-US" sz="2400" dirty="0" smtClean="0"/>
              <a:t>Logger</a:t>
            </a:r>
            <a:endParaRPr lang="en-US" sz="2400" dirty="0" smtClean="0"/>
          </a:p>
          <a:p>
            <a:pPr defTabSz="914400"/>
            <a:r>
              <a:rPr lang="en-US" sz="2400" dirty="0" smtClean="0"/>
              <a:t>Jason Virtual Van</a:t>
            </a:r>
          </a:p>
          <a:p>
            <a:pPr defTabSz="914400"/>
            <a:r>
              <a:rPr lang="en-US" sz="2400" dirty="0" smtClean="0"/>
              <a:t>Alvin Frame Grabber</a:t>
            </a:r>
          </a:p>
          <a:p>
            <a:pPr defTabSz="914400"/>
            <a:r>
              <a:rPr lang="en-US" sz="2400" dirty="0" smtClean="0"/>
              <a:t>Real Time and Post Dive Discussion</a:t>
            </a:r>
            <a:endParaRPr lang="en-US" sz="2400" dirty="0" smtClean="0"/>
          </a:p>
          <a:p>
            <a:pPr marL="0" indent="0" defTabSz="914400">
              <a:buNone/>
            </a:pPr>
            <a:endParaRPr lang="en-US" dirty="0"/>
          </a:p>
          <a:p>
            <a:pPr marL="0" indent="0" defTabSz="91440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</a:t>
            </a:r>
            <a:r>
              <a:rPr lang="en-US" dirty="0" smtClean="0"/>
              <a:t> and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Result of realization that most of Jason video data was going unused and unanalyzed.</a:t>
            </a:r>
          </a:p>
          <a:p>
            <a:r>
              <a:rPr lang="en-US" dirty="0" smtClean="0"/>
              <a:t>Goal was to provide a “bookmark” capability</a:t>
            </a:r>
          </a:p>
          <a:p>
            <a:pPr lvl="1"/>
            <a:r>
              <a:rPr lang="en-US" dirty="0" smtClean="0"/>
              <a:t>Searchable, </a:t>
            </a:r>
            <a:r>
              <a:rPr lang="en-US" dirty="0" err="1" smtClean="0"/>
              <a:t>indexable</a:t>
            </a:r>
            <a:endParaRPr lang="en-US" dirty="0" smtClean="0"/>
          </a:p>
          <a:p>
            <a:r>
              <a:rPr lang="en-US" dirty="0" smtClean="0"/>
              <a:t>Tied to imagery</a:t>
            </a:r>
          </a:p>
          <a:p>
            <a:r>
              <a:rPr lang="en-US" dirty="0" smtClean="0"/>
              <a:t>Event Logger-&gt;Jason Frame Grab-&gt;Virtual Van-&gt;Alvin Frame Grabber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4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Logger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56" y="1600200"/>
            <a:ext cx="7918238" cy="4495800"/>
          </a:xfrm>
        </p:spPr>
      </p:pic>
    </p:spTree>
    <p:extLst>
      <p:ext uri="{BB962C8B-B14F-4D97-AF65-F5344CB8AC3E}">
        <p14:creationId xmlns:p14="http://schemas.microsoft.com/office/powerpoint/2010/main" val="185767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Logger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Categories(tabs)/events(buttons) are generated at run time using simple ASCII configuration files</a:t>
            </a:r>
          </a:p>
          <a:p>
            <a:r>
              <a:rPr lang="en-US" dirty="0" smtClean="0"/>
              <a:t>Supports free form text as well</a:t>
            </a:r>
          </a:p>
          <a:p>
            <a:r>
              <a:rPr lang="en-US" dirty="0" smtClean="0"/>
              <a:t>Hot buttons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7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Jason Virtual Van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00" y="1600200"/>
            <a:ext cx="6567549" cy="4495800"/>
          </a:xfrm>
        </p:spPr>
      </p:pic>
    </p:spTree>
    <p:extLst>
      <p:ext uri="{BB962C8B-B14F-4D97-AF65-F5344CB8AC3E}">
        <p14:creationId xmlns:p14="http://schemas.microsoft.com/office/powerpoint/2010/main" val="18648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Jason Virtual Van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Real time data acquisition system collects navigation and other vehicle data and saves it in a flat file “Electronic Index Card” for each event/frame grab</a:t>
            </a:r>
          </a:p>
          <a:p>
            <a:r>
              <a:rPr lang="en-US" dirty="0" smtClean="0"/>
              <a:t>Frame Grabs (currently HD </a:t>
            </a:r>
            <a:r>
              <a:rPr lang="en-US" dirty="0" err="1" smtClean="0"/>
              <a:t>jpgs</a:t>
            </a:r>
            <a:r>
              <a:rPr lang="en-US" dirty="0" smtClean="0"/>
              <a:t>) are grabbed on a regular basis and upon receipt of an “event” from the Event Logger</a:t>
            </a:r>
          </a:p>
          <a:p>
            <a:r>
              <a:rPr lang="en-US" dirty="0" smtClean="0"/>
              <a:t>Available in real time shipboard—as it happens—and post dive/cruise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3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Alvin Frame Grabber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04" y="1600200"/>
            <a:ext cx="7273342" cy="4495800"/>
          </a:xfrm>
        </p:spPr>
      </p:pic>
    </p:spTree>
    <p:extLst>
      <p:ext uri="{BB962C8B-B14F-4D97-AF65-F5344CB8AC3E}">
        <p14:creationId xmlns:p14="http://schemas.microsoft.com/office/powerpoint/2010/main" val="295572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oitemplate">
  <a:themeElements>
    <a:clrScheme name="WHOI colors">
      <a:dk1>
        <a:sysClr val="windowText" lastClr="000000"/>
      </a:dk1>
      <a:lt1>
        <a:sysClr val="window" lastClr="FFFFFF"/>
      </a:lt1>
      <a:dk2>
        <a:srgbClr val="173656"/>
      </a:dk2>
      <a:lt2>
        <a:srgbClr val="27668F"/>
      </a:lt2>
      <a:accent1>
        <a:srgbClr val="8DC7F0"/>
      </a:accent1>
      <a:accent2>
        <a:srgbClr val="A2A939"/>
      </a:accent2>
      <a:accent3>
        <a:srgbClr val="CDD74C"/>
      </a:accent3>
      <a:accent4>
        <a:srgbClr val="031C33"/>
      </a:accent4>
      <a:accent5>
        <a:srgbClr val="173656"/>
      </a:accent5>
      <a:accent6>
        <a:srgbClr val="E0E88C"/>
      </a:accent6>
      <a:hlink>
        <a:srgbClr val="CDD74C"/>
      </a:hlink>
      <a:folHlink>
        <a:srgbClr val="A2A93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WHOI colors">
    <a:dk1>
      <a:sysClr val="windowText" lastClr="000000"/>
    </a:dk1>
    <a:lt1>
      <a:sysClr val="window" lastClr="FFFFFF"/>
    </a:lt1>
    <a:dk2>
      <a:srgbClr val="173656"/>
    </a:dk2>
    <a:lt2>
      <a:srgbClr val="27668F"/>
    </a:lt2>
    <a:accent1>
      <a:srgbClr val="8DC7F0"/>
    </a:accent1>
    <a:accent2>
      <a:srgbClr val="A2A939"/>
    </a:accent2>
    <a:accent3>
      <a:srgbClr val="CDD74C"/>
    </a:accent3>
    <a:accent4>
      <a:srgbClr val="031C33"/>
    </a:accent4>
    <a:accent5>
      <a:srgbClr val="173656"/>
    </a:accent5>
    <a:accent6>
      <a:srgbClr val="E0E88C"/>
    </a:accent6>
    <a:hlink>
      <a:srgbClr val="CDD74C"/>
    </a:hlink>
    <a:folHlink>
      <a:srgbClr val="A2A93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11369</TotalTime>
  <Words>228</Words>
  <Application>Microsoft Office PowerPoint</Application>
  <PresentationFormat>On-screen Show (4:3)</PresentationFormat>
  <Paragraphs>40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ＭＳ Ｐゴシック</vt:lpstr>
      <vt:lpstr>ＭＳ Ｐゴシック</vt:lpstr>
      <vt:lpstr>Arial</vt:lpstr>
      <vt:lpstr>Calibri</vt:lpstr>
      <vt:lpstr>Wingdings</vt:lpstr>
      <vt:lpstr>Wingdings 2</vt:lpstr>
      <vt:lpstr>whoitemplate</vt:lpstr>
      <vt:lpstr>Custom Design</vt:lpstr>
      <vt:lpstr>User interfaces for enhancing  video content</vt:lpstr>
      <vt:lpstr>Acknowledgements</vt:lpstr>
      <vt:lpstr>Outline</vt:lpstr>
      <vt:lpstr>Purpose  and History</vt:lpstr>
      <vt:lpstr>Event Logger</vt:lpstr>
      <vt:lpstr>Event Logger</vt:lpstr>
      <vt:lpstr>Jason Virtual Van</vt:lpstr>
      <vt:lpstr>Jason Virtual Van</vt:lpstr>
      <vt:lpstr>Alvin Frame Grabber</vt:lpstr>
      <vt:lpstr>Alvin Frame Grabber</vt:lpstr>
      <vt:lpstr>Ashore…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Carl</dc:creator>
  <cp:lastModifiedBy>jhowland</cp:lastModifiedBy>
  <cp:revision>188</cp:revision>
  <dcterms:created xsi:type="dcterms:W3CDTF">2013-07-08T19:04:37Z</dcterms:created>
  <dcterms:modified xsi:type="dcterms:W3CDTF">2016-05-27T17:27:41Z</dcterms:modified>
</cp:coreProperties>
</file>