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76" r:id="rId5"/>
    <p:sldId id="274" r:id="rId6"/>
    <p:sldId id="282" r:id="rId7"/>
    <p:sldId id="286" r:id="rId8"/>
    <p:sldId id="280" r:id="rId9"/>
    <p:sldId id="284" r:id="rId10"/>
    <p:sldId id="285" r:id="rId11"/>
    <p:sldId id="301" r:id="rId12"/>
    <p:sldId id="288" r:id="rId13"/>
    <p:sldId id="290" r:id="rId14"/>
    <p:sldId id="289" r:id="rId15"/>
    <p:sldId id="292" r:id="rId16"/>
    <p:sldId id="294" r:id="rId17"/>
    <p:sldId id="296" r:id="rId18"/>
    <p:sldId id="278" r:id="rId19"/>
    <p:sldId id="262" r:id="rId20"/>
    <p:sldId id="287" r:id="rId21"/>
    <p:sldId id="291" r:id="rId22"/>
    <p:sldId id="293" r:id="rId23"/>
    <p:sldId id="295" r:id="rId24"/>
    <p:sldId id="300" r:id="rId25"/>
    <p:sldId id="297" r:id="rId26"/>
    <p:sldId id="298" r:id="rId27"/>
    <p:sldId id="299" r:id="rId2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33"/>
    <a:srgbClr val="FF6699"/>
    <a:srgbClr val="009966"/>
    <a:srgbClr val="009933"/>
    <a:srgbClr val="99FFCC"/>
    <a:srgbClr val="F5A4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2" autoAdjust="0"/>
    <p:restoredTop sz="78209" autoAdjust="0"/>
  </p:normalViewPr>
  <p:slideViewPr>
    <p:cSldViewPr>
      <p:cViewPr varScale="1">
        <p:scale>
          <a:sx n="112" d="100"/>
          <a:sy n="112" d="100"/>
        </p:scale>
        <p:origin x="-5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488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488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1E0CB4-ECFC-CE4A-AFC1-54230E97909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247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412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2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12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412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C14DB8-4D6B-6F48-A9C3-EF942009221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3526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93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recently standardized on a single encoding format across Acquisition through Production – </a:t>
            </a:r>
            <a:r>
              <a:rPr lang="en-US" dirty="0" err="1" smtClean="0"/>
              <a:t>DNxHD</a:t>
            </a:r>
            <a:r>
              <a:rPr lang="en-US" dirty="0" smtClean="0"/>
              <a:t> 1080i 59.94 @ 145 </a:t>
            </a:r>
            <a:r>
              <a:rPr lang="en-US" dirty="0" err="1" smtClean="0"/>
              <a:t>Mbits</a:t>
            </a:r>
            <a:r>
              <a:rPr lang="en-US" dirty="0" smtClean="0"/>
              <a:t>/sec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archive contains many legacy formats.</a:t>
            </a:r>
          </a:p>
          <a:p>
            <a:r>
              <a:rPr lang="en-US" dirty="0" smtClean="0"/>
              <a:t>Distribution requires many difference codecs and containers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Determined by distribution partner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53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manage all that</a:t>
            </a:r>
            <a:r>
              <a:rPr lang="en-US" baseline="0" dirty="0" smtClean="0"/>
              <a:t> media?  We use a hybrid asset management approach.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Ingest systems include features for auto metadata capture as well as manual entry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 use a sophisticated logging software application – Dixon Sports Logging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while Dixon comes with standard fields, we have customized it heavily to meet our needs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we also integrated Dixon with our proxy browse system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Our Avid and </a:t>
            </a:r>
            <a:r>
              <a:rPr lang="en-US" baseline="0" dirty="0" err="1" smtClean="0"/>
              <a:t>GrassValley</a:t>
            </a:r>
            <a:r>
              <a:rPr lang="en-US" baseline="0" dirty="0" smtClean="0"/>
              <a:t> editing systems have a rich set of asset management features that we utilize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And Excel worksheets and workbooks help us keep track of everything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requires significant manual data entry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requires thoughtful and careful implementation, especially with such a large volume of assets under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1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screen shot from</a:t>
            </a:r>
            <a:r>
              <a:rPr lang="en-US" baseline="0" dirty="0" smtClean="0"/>
              <a:t> the Dixon logging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514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19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view of the Dixon system as a logger would use</a:t>
            </a:r>
            <a:r>
              <a:rPr lang="en-US" baseline="0" dirty="0" smtClean="0"/>
              <a:t> it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notice the proxy browse video in the upper right corner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many drop-down boxes ensure consistent data entry, minimizing free-text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70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here is what a results page looks like after one has searched for something in Dixon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1754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you can see the multiple</a:t>
            </a:r>
            <a:r>
              <a:rPr lang="en-US" baseline="0" dirty="0" smtClean="0"/>
              <a:t> worksheets in one of the Excel workbooks.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8203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there we have a quick overview of best practices and some real-world examples</a:t>
            </a:r>
            <a:r>
              <a:rPr lang="en-US" baseline="0" dirty="0" smtClean="0"/>
              <a:t> from WWE.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</a:t>
            </a:r>
            <a:r>
              <a:rPr lang="en-US" baseline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931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988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260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presentation is divided</a:t>
            </a:r>
            <a:r>
              <a:rPr lang="en-US" baseline="0" dirty="0" smtClean="0"/>
              <a:t> into two parts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 will present an outline of Best Practices in Asset Management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Bryan will present some real-world Asset Management Examples from WWE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CHANGE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And both of us will be focused on Essence and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73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While today’s presentation is focused on Asset Management, with</a:t>
            </a:r>
            <a:r>
              <a:rPr lang="en-US" baseline="0" dirty="0" smtClean="0"/>
              <a:t> particular emphasis on Essence and Metadata, it is prudent to evaluate total requirements whenever looking establish and/or modify fundamental technology and operations. 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baseline="0" dirty="0" smtClean="0"/>
              <a:t>I’ll share with you my methodology, which has served many clients well for more than 25 years</a:t>
            </a: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baseline="0" dirty="0" smtClean="0"/>
          </a:p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baseline="0" dirty="0" smtClean="0"/>
              <a:t>DHANGE</a:t>
            </a: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baseline="0" dirty="0" smtClean="0"/>
          </a:p>
          <a:p>
            <a:pPr marL="171450" lvl="0" indent="-171450">
              <a:lnSpc>
                <a:spcPct val="150000"/>
              </a:lnSpc>
              <a:buFont typeface="Arial"/>
              <a:buChar char="•"/>
            </a:pPr>
            <a:r>
              <a:rPr lang="en-US" baseline="0" dirty="0" smtClean="0"/>
              <a:t>Begin by establishing overall goals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en-US" baseline="0" dirty="0" smtClean="0"/>
              <a:t>business rationale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en-US" baseline="0" dirty="0" smtClean="0"/>
              <a:t>mission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en-US" baseline="0" dirty="0" smtClean="0"/>
              <a:t>vision</a:t>
            </a:r>
            <a:endParaRPr lang="en-US" dirty="0" smtClean="0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Goals / Visions are achieved through Operations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Operational</a:t>
            </a:r>
            <a:r>
              <a:rPr lang="en-US" baseline="0" dirty="0" smtClean="0"/>
              <a:t> </a:t>
            </a:r>
            <a:r>
              <a:rPr lang="en-US" dirty="0" smtClean="0"/>
              <a:t>Processes are performed</a:t>
            </a:r>
            <a:r>
              <a:rPr lang="en-US" baseline="0" dirty="0" smtClean="0"/>
              <a:t> by People in an Organization that defines roles and responsibilities</a:t>
            </a:r>
          </a:p>
          <a:p>
            <a:pPr marL="171450" marR="0" lvl="1" indent="-17145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People are enabled with tools / Technology provides </a:t>
            </a:r>
            <a:r>
              <a:rPr lang="en-US" sz="2400" dirty="0" smtClean="0"/>
              <a:t>Tools to enable People and/or Processes</a:t>
            </a:r>
          </a:p>
          <a:p>
            <a:pPr marL="171450" marR="0" lvl="1" indent="-17145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/>
              <a:t>Financial</a:t>
            </a:r>
            <a:r>
              <a:rPr lang="en-US" sz="2400" baseline="0" dirty="0" smtClean="0"/>
              <a:t> considerations are typically a key factor in any effort</a:t>
            </a:r>
          </a:p>
          <a:p>
            <a:pPr marL="628650" marR="0" lvl="2" indent="-17145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/>
              <a:t>Quantify</a:t>
            </a:r>
            <a:r>
              <a:rPr lang="en-US" sz="2400" baseline="0" dirty="0" smtClean="0"/>
              <a:t> costs and benefits</a:t>
            </a: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baseline="0" dirty="0" smtClean="0"/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baseline="0" dirty="0" smtClean="0"/>
              <a:t>CHANGE</a:t>
            </a: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baseline="0" dirty="0" smtClean="0"/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baseline="0" dirty="0" smtClean="0"/>
              <a:t>This all looks simple enough, nice and linear</a:t>
            </a:r>
          </a:p>
          <a:p>
            <a:pPr marL="3429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Start with Goals / Vision, and end with Financial considerations.</a:t>
            </a:r>
          </a:p>
          <a:p>
            <a:pPr marL="3429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Don’t stop here, though:</a:t>
            </a:r>
          </a:p>
          <a:p>
            <a:pPr marL="8001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Iterate through the process at least twice, or even more times.</a:t>
            </a:r>
          </a:p>
          <a:p>
            <a:pPr marL="8001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/>
              <a:t>optimizes to ensure opportunities for efficiency and economy are fully exploited</a:t>
            </a: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dirty="0" smtClean="0"/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smtClean="0"/>
              <a:t>CHANGE</a:t>
            </a: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dirty="0" smtClean="0"/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smtClean="0"/>
              <a:t>So, we</a:t>
            </a:r>
            <a:r>
              <a:rPr lang="en-US" sz="2400" baseline="0" dirty="0" smtClean="0"/>
              <a:t> will not deal with Goals / Visions, or Personnel or Finance</a:t>
            </a: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baseline="0" dirty="0" smtClean="0"/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baseline="0" dirty="0" smtClean="0"/>
              <a:t>CHANGE</a:t>
            </a: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baseline="0" dirty="0" smtClean="0"/>
          </a:p>
          <a:p>
            <a:pPr marL="3429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Our focus today is on Operations and Technology</a:t>
            </a: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baseline="0" dirty="0" smtClean="0"/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baseline="0" dirty="0" smtClean="0"/>
              <a:t>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179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some basic concepts of Essence and Metadata handling, let’s look at an overview of typical Media Asset Operations and Technology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Three broad operational categories:  Acquisition, Processing and</a:t>
            </a:r>
            <a:r>
              <a:rPr lang="en-US" baseline="0" dirty="0" smtClean="0"/>
              <a:t> Distribution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Acquisition sources include:  Moving images, Audio, Still images, Computer-generated content (e.g. graphics, titling) and Data: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 there are typically multiples of each Essence source in most applications.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One person’s Data is another person’s Metadata – and vice-versa.  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for the purposes of this presentation, Data in the context of Acquisition covers data as well as metadata.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Acquired essence and/or metadata often arrive in a form that is incompatible with internal systems, so need to be Conformed.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If arriving in a Container or Wrapped file structure, then may need to be extracted (unwrapped) for use. 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If essences arrive as discrete elements, and internal systems required containerized / wrapped file structures, then may need to be wrapped:  e.g. ZIP archive, QuickTime, MP4…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Essence may be encoded in a format that is incompatible, so often needs decoding, transcoding, and/or scan rate conversion.  For Example: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JPEG still image to TIFF is a transcode. 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1080p to 1080i is transcode.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1080p 60 to 1080p 50 is scan rate (frame rate) conversion.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1080p 60 to 1080i 50 requires both a transcode AND a scan rate conversion.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Audio may arrive as discrete channels: 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If internal requirements fewer channels than the total supplied channels: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could package multiple audio signals into AES3 standard of the AES/EBU (Audio Engineering Society / European Broadcasting Union)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AES3 is not supported, then mixing down to fewer channels may be required – referred to as Flattening. 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if discrete channels are to be maintained, but require re-ordering,</a:t>
            </a:r>
            <a:r>
              <a:rPr lang="en-US" baseline="0" dirty="0" smtClean="0"/>
              <a:t> then swapping channels may be required – referred to as Shuffling.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Data often needs to be re-mapped to conform with internal database requirements – referenced here as Data Transformation.  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CHANGE</a:t>
            </a:r>
          </a:p>
          <a:p>
            <a:pPr marL="0" lvl="0" indent="0">
              <a:buFont typeface="Arial"/>
              <a:buNone/>
            </a:pPr>
            <a:endParaRPr lang="en-US" dirty="0" smtClean="0"/>
          </a:p>
          <a:p>
            <a:pPr marL="0" lvl="0" indent="0">
              <a:buFont typeface="Arial"/>
              <a:buNone/>
            </a:pPr>
            <a:r>
              <a:rPr lang="en-US" dirty="0" smtClean="0"/>
              <a:t>Acquired content typically</a:t>
            </a:r>
            <a:r>
              <a:rPr lang="en-US" baseline="0" dirty="0" smtClean="0"/>
              <a:t> needs to be stored – unless purely a pass-thru with no requirement for later retrieval.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Ingest – gets content into system, making it available for follow-on processes.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Hierarchical storage architectures are considered cost-effective: On-line, Near-line, Off-line, Cloud: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On-line – HDD, SSD; immediately available.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Near-line robotic digital tape library: restores to On-line storage for end-user access.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Off-line digital tape – some legacy systems keep videotape off-line: restored to On-line storage for end-user access.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Cloud storage can offer similar experience to On-line or Near-line, depending upon implementation:  may or may not be restored to On-line storage for end-user access.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CHANGE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Acquired essence is often checked to ensure integrity: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Quality Control technologies can perform this function automatically.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Mission-critical content may still be spot-checked manually.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Adding metadata increases value of essence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Auto-capture whenever possible: GPS, Time / Date, Equipment ID...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Pull data from other systems to auto-populate metadata fields:  e.g. financial, scheduling system…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Logging adds context – Manually-keyed-in.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Cataloguing adds structure to aid in search / retrieval: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Metadata Schema.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Taxonomy.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Essence and/or Metadata typically take one of two paths: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Pass-Thru to destination(s).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Produce derivative(s).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CHANGE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If Passed-Thru: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Can be ‘As-is”.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Often requires modification: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Essence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Language translation, Video Overlays…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Metadata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Captions, Watermarks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Requires Real-Time processes.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CHANGE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If Produced: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Implies Editing: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Typically leads to requirement for Version Management – special case of Asset Management.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Moving on to Distribution, 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CHANGE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Essence and/or Metadata are typically Packaged in preparation for Delivery,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Two forms of Packaging are common:  Linear (Streams), and On-Demand (Files or Streams).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If Linear Streams, can be: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Live – i.e. Passed-Thru  OR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Scheduled Playback.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If On-Demand, can be Files or Streams: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Often require multiple versions to satisfy varying end-user requirements: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Alternatively, could rely on end-user to transcode.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CHANGE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Delivery can be via a Network, or Physical Media.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If via a Network, can deliver Streams or Files: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Stream can be Live or On-Demand:  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Live – implies single stream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On-Demand – implies requirement for delivering multiple streams simultaneously. 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File – On-Demand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Physical Media – often required for large quantities that would be impractical for network delivery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Typically Digital tape (LTO), HDD or SSD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CHANGE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No matter the delivery method, some sort of access controls are typically implemented: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Pushing content is by default a form of access control, as delivery is initiated by the originator: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still incorporate user-privileges in metadata for additional access control – e.g. password protection, time / date restrictions, other DRM…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Allowing end users to Pull content adds a layer of access control: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Is typically accompanied by some user privilege through DRM. 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Interactive content enables simultaneous Push and Pull: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configure access restrictions for each to meet requirements.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Rights and Privileges can be appended to metadata and/or inherited from metadata captured upstream in the processes noted previously.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Often “Watermark” content to help identify unauthorized access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CHANGE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And, finally, anything that is Delivered ends up being a Source that is Acquired by a recipient, closing the loop in our ecosystem. 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Admittedly,</a:t>
            </a:r>
            <a:r>
              <a:rPr lang="en-US" baseline="0" dirty="0" smtClean="0"/>
              <a:t> we could delve deeper into any one of the areas outlined here. 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 Overview, however, should provide enough detail</a:t>
            </a:r>
            <a:r>
              <a:rPr lang="en-US" baseline="0" dirty="0" smtClean="0"/>
              <a:t> to inform</a:t>
            </a:r>
            <a:r>
              <a:rPr lang="en-US" dirty="0" smtClean="0"/>
              <a:t> our upcoming discussions.  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45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dirty="0" smtClean="0"/>
              <a:t>Essence formats are an important consideration:</a:t>
            </a:r>
          </a:p>
          <a:p>
            <a:pPr marL="171450" lvl="0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dirty="0" smtClean="0"/>
              <a:t>Need to serve varying needs.</a:t>
            </a:r>
          </a:p>
          <a:p>
            <a:pPr marL="171450" lvl="0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dirty="0" smtClean="0"/>
              <a:t>Ideally want a Master from which all required formats can be derived.</a:t>
            </a:r>
          </a:p>
          <a:p>
            <a:pPr marL="171450" lvl="0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dirty="0" smtClean="0"/>
              <a:t>Future</a:t>
            </a:r>
            <a:r>
              <a:rPr lang="en-US" baseline="0" dirty="0" smtClean="0"/>
              <a:t> proofing is well-served by archiving in the highest quality:</a:t>
            </a:r>
          </a:p>
          <a:p>
            <a:pPr marL="628650" lvl="1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typically in the acquisition format</a:t>
            </a:r>
          </a:p>
          <a:p>
            <a:pPr marL="628650" lvl="1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sometimes with a different file structure / wrapper / container</a:t>
            </a:r>
          </a:p>
          <a:p>
            <a:pPr marL="171450" lvl="0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dirty="0" smtClean="0"/>
              <a:t>Mezzanine formats for intermediate processes:</a:t>
            </a:r>
          </a:p>
          <a:p>
            <a:pPr marL="628650" lvl="1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dirty="0" smtClean="0"/>
              <a:t>Editing, Browsing…</a:t>
            </a:r>
          </a:p>
          <a:p>
            <a:pPr marL="628650" lvl="1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dirty="0" smtClean="0"/>
              <a:t>Typically</a:t>
            </a:r>
            <a:r>
              <a:rPr lang="en-US" baseline="0" dirty="0" smtClean="0"/>
              <a:t> create other versions from a Mezzanine file.</a:t>
            </a:r>
          </a:p>
          <a:p>
            <a:pPr marL="171450" lvl="0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End-users have varying requirements, so need multiple delivery formats.  </a:t>
            </a:r>
          </a:p>
          <a:p>
            <a:pPr marL="0" lvl="0" indent="0">
              <a:spcBef>
                <a:spcPct val="30000"/>
              </a:spcBef>
              <a:buClrTx/>
              <a:buSzTx/>
              <a:buFont typeface="Arial"/>
              <a:buNone/>
              <a:defRPr/>
            </a:pPr>
            <a:endParaRPr lang="en-US" baseline="0" dirty="0" smtClean="0"/>
          </a:p>
          <a:p>
            <a:pPr marL="0" lvl="0" indent="0">
              <a:spcBef>
                <a:spcPct val="30000"/>
              </a:spcBef>
              <a:buClrTx/>
              <a:buSzTx/>
              <a:buFont typeface="Arial"/>
              <a:buNone/>
              <a:defRPr/>
            </a:pPr>
            <a:r>
              <a:rPr lang="en-US" baseline="0" dirty="0" smtClean="0"/>
              <a:t>CHANGE</a:t>
            </a:r>
          </a:p>
          <a:p>
            <a:pPr marL="0" lvl="0" indent="0">
              <a:spcBef>
                <a:spcPct val="30000"/>
              </a:spcBef>
              <a:buClrTx/>
              <a:buSzTx/>
              <a:buFont typeface="Arial"/>
              <a:buNone/>
              <a:defRPr/>
            </a:pPr>
            <a:endParaRPr lang="en-US" baseline="0" dirty="0" smtClean="0"/>
          </a:p>
          <a:p>
            <a:pPr marL="0" lvl="0" indent="0">
              <a:spcBef>
                <a:spcPct val="30000"/>
              </a:spcBef>
              <a:buClrTx/>
              <a:buSzTx/>
              <a:buFont typeface="Arial"/>
              <a:buNone/>
              <a:defRPr/>
            </a:pPr>
            <a:r>
              <a:rPr lang="en-US" dirty="0" smtClean="0"/>
              <a:t>Essence</a:t>
            </a:r>
            <a:r>
              <a:rPr lang="en-US" baseline="0" dirty="0" smtClean="0"/>
              <a:t> and Metadata may be handled either as separate entities, or as a combined element</a:t>
            </a:r>
          </a:p>
          <a:p>
            <a:pPr marL="171450" lvl="0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Integrity is best when metadata is combined with essence: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If handled as discrete entities, need to ensure association between / among essences and metadata is maintained</a:t>
            </a:r>
            <a:endParaRPr lang="en-US" dirty="0" smtClean="0"/>
          </a:p>
          <a:p>
            <a:pPr marL="1085850" lvl="2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common metadata file exchange format is XML (eXtensible Mark-up Language):  used for VoD submissions to Hulu, Netflix, Amazon…</a:t>
            </a:r>
          </a:p>
          <a:p>
            <a:pPr marL="628650" lvl="1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Essence can be extracted from containerized / wrapped files.</a:t>
            </a:r>
          </a:p>
          <a:p>
            <a:pPr marL="1085850" lvl="2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have to trust end-user to maintain associations between/among essences and metadata.</a:t>
            </a:r>
          </a:p>
          <a:p>
            <a:pPr marL="628650" lvl="1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Embedding metadata into essence almost always ensures associations maintained:</a:t>
            </a:r>
          </a:p>
          <a:p>
            <a:pPr marL="1085850" lvl="2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essence can be processed in a way that overwrites / blocks embedded metadata.</a:t>
            </a:r>
          </a:p>
          <a:p>
            <a:pPr marL="1543050" lvl="3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properly configured essence technology systems will ensure this doesn’t happen.</a:t>
            </a:r>
          </a:p>
          <a:p>
            <a:pPr marL="1085850" lvl="2" indent="-171450">
              <a:spcBef>
                <a:spcPct val="30000"/>
              </a:spcBef>
              <a:buClrTx/>
              <a:buSzTx/>
              <a:buFont typeface="Arial"/>
              <a:buChar char="•"/>
              <a:defRPr/>
            </a:pPr>
            <a:r>
              <a:rPr lang="en-US" baseline="0" dirty="0" smtClean="0"/>
              <a:t>commonly used for handling the most crucial metadata:  timecode, captions.</a:t>
            </a:r>
          </a:p>
          <a:p>
            <a:pPr marL="0" lvl="0" indent="0">
              <a:spcBef>
                <a:spcPct val="30000"/>
              </a:spcBef>
              <a:buClrTx/>
              <a:buSzTx/>
              <a:buFont typeface="Arial"/>
              <a:buNone/>
              <a:defRPr/>
            </a:pPr>
            <a:endParaRPr lang="en-US" baseline="0" dirty="0" smtClean="0"/>
          </a:p>
          <a:p>
            <a:pPr marL="0" lvl="0" indent="0">
              <a:spcBef>
                <a:spcPct val="30000"/>
              </a:spcBef>
              <a:buClrTx/>
              <a:buSzTx/>
              <a:buFont typeface="Arial"/>
              <a:buNone/>
              <a:defRPr/>
            </a:pPr>
            <a:r>
              <a:rPr lang="en-US" baseline="0" dirty="0" smtClean="0"/>
              <a:t>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260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dirty="0" smtClean="0"/>
              <a:t>Essence 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spcBef>
                <a:spcPct val="30000"/>
              </a:spcBef>
              <a:buClrTx/>
              <a:buSzTx/>
              <a:buFont typeface="Arial"/>
              <a:buNone/>
              <a:defRPr/>
            </a:pPr>
            <a:r>
              <a:rPr lang="en-US" baseline="0" dirty="0" smtClean="0"/>
              <a:t>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260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covers Best Practices</a:t>
            </a:r>
          </a:p>
          <a:p>
            <a:endParaRPr lang="en-US" dirty="0" smtClean="0"/>
          </a:p>
          <a:p>
            <a:r>
              <a:rPr lang="en-US" dirty="0" smtClean="0"/>
              <a:t>CHANGE</a:t>
            </a:r>
          </a:p>
          <a:p>
            <a:endParaRPr lang="en-US" dirty="0" smtClean="0"/>
          </a:p>
          <a:p>
            <a:r>
              <a:rPr lang="en-US" dirty="0" smtClean="0"/>
              <a:t>Now,</a:t>
            </a:r>
            <a:r>
              <a:rPr lang="en-US" baseline="0" dirty="0" smtClean="0"/>
              <a:t> Bryan will share some real-world examples from WWE.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843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thought it might be useful to start with a perspective about the scale of WWE’s operations.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While we handle all of the essence asset types Wills outlined earlier, I will focus just on video.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Referencing categories</a:t>
            </a:r>
            <a:r>
              <a:rPr lang="en-US" baseline="0" dirty="0" smtClean="0"/>
              <a:t> from the End-to-End Overview: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Let’s start with Acquisition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Weekly average ingest = 800 hours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WrestleMania is our largest annual event, and during that week, we ingested 1,551 hours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hierarchical storage</a:t>
            </a:r>
            <a:endParaRPr lang="en-US" dirty="0" smtClean="0"/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???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7.5 PB Near-line – which is approximately 340,000 hours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and in our off-line storage warehouse, we have more than 7,000 LTO tapes, plus 120,000 videotapes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882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WWE produces 6 original programs every week – one for each arena event.</a:t>
            </a:r>
          </a:p>
          <a:p>
            <a:r>
              <a:rPr lang="en-US" dirty="0" smtClean="0"/>
              <a:t>Distribution includes both Linear Streams and Video on Demand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Linear Streams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WWE reaches 650 million households worldwide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in 177 countries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more than 75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and here is a statistic, WWE is the number 1 YouTube channel, with more than 8 Billion video views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Our Video On Demand library contains more than 5,000 hours – and growing.</a:t>
            </a:r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14DB8-4D6B-6F48-A9C3-EF942009221A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53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210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grpSp>
          <p:nvGrpSpPr>
            <p:cNvPr id="35021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350212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213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350214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15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16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17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18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1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2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2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2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23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2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2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2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2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28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2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3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3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3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33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3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35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3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3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3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3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4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4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4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4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4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4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4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4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4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4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5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5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5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5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5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5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5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5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5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5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6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6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6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6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26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265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026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350267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268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269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270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0271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350272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273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274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027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314450"/>
            <a:ext cx="7772400" cy="857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</a:p>
        </p:txBody>
      </p:sp>
      <p:sp>
        <p:nvSpPr>
          <p:cNvPr id="35027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482454"/>
            <a:ext cx="6400800" cy="131445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</a:p>
        </p:txBody>
      </p:sp>
      <p:sp>
        <p:nvSpPr>
          <p:cNvPr id="350277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50278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50279" name="Rectangle 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BCE47E-E262-F54A-80E6-9637ABA2645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4F2D6A-D7B8-8A48-9E37-99F193FBC20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66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00250" cy="4000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848350" cy="4000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F5394E-D6A1-2E42-B082-FE88BBE9B1C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2358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34ED0C-8276-CD45-8733-24BF877DA72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9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2845F7-C50A-0C4A-8C16-E80997AD313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027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9F1604-230E-534F-9E38-B75841439D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457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9F42A9-B3D0-6842-A878-F15F4D97F33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159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7A5FEB-D949-C040-B639-CC69262E352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29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48B9FF-68C5-F641-B2FC-EDE4941319C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802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7104FC-61D6-7249-B7FC-EA6954AFE7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46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675C4C-7202-E245-9B0D-D0DAFA029F4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236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186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grpSp>
          <p:nvGrpSpPr>
            <p:cNvPr id="34918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918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4918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921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4921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4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9241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42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924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49244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45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46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924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6700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34924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/>
          </a:p>
        </p:txBody>
      </p:sp>
      <p:sp>
        <p:nvSpPr>
          <p:cNvPr id="34924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34925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9200" y="4686300"/>
            <a:ext cx="3810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2.xlsx"/><Relationship Id="rId4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3.xlsx"/><Relationship Id="rId4" Type="http://schemas.openxmlformats.org/officeDocument/2006/relationships/image" Target="../media/image1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81100"/>
            <a:ext cx="7924800" cy="85725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Video Asset Management</a:t>
            </a:r>
            <a:endParaRPr lang="ja-JP" altLang="en-US" sz="4000" b="1" dirty="0">
              <a:solidFill>
                <a:srgbClr val="660066"/>
              </a:solidFill>
              <a:cs typeface="ＭＳ Ｐゴシック" charset="0"/>
            </a:endParaRPr>
          </a:p>
        </p:txBody>
      </p:sp>
      <p:sp>
        <p:nvSpPr>
          <p:cNvPr id="514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290235"/>
            <a:ext cx="7543800" cy="131445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353A77"/>
                </a:solidFill>
              </a:rPr>
              <a:t>Essence and Metadata:  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accent4"/>
                </a:solidFill>
              </a:rPr>
              <a:t>Best Practices and Examples from the 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4"/>
                </a:solidFill>
              </a:rPr>
              <a:t>Media and Entertainment Industry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4400" y="209550"/>
            <a:ext cx="7924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ja-JP" altLang="en-US" sz="3600" dirty="0"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altLang="ja-JP" smtClean="0"/>
              <a:t>2 June, 2016</a:t>
            </a:r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Video Asset Management Workshop</a:t>
            </a:r>
            <a:endParaRPr lang="en-US" altLang="ja-JP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WWE</a:t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Quantities / Scale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3867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Original Programs:  </a:t>
            </a:r>
            <a:r>
              <a:rPr lang="en-US" b="1" dirty="0" smtClean="0"/>
              <a:t>6 per week</a:t>
            </a:r>
            <a:endParaRPr lang="en-US" dirty="0" smtClean="0"/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Linear</a:t>
            </a:r>
            <a:r>
              <a:rPr lang="en-US" b="1" dirty="0" smtClean="0"/>
              <a:t> </a:t>
            </a:r>
            <a:r>
              <a:rPr lang="en-US" dirty="0" smtClean="0"/>
              <a:t>Streams</a:t>
            </a:r>
            <a:r>
              <a:rPr lang="en-US" b="1" dirty="0" smtClean="0"/>
              <a:t>  </a:t>
            </a:r>
          </a:p>
          <a:p>
            <a:pPr lvl="2"/>
            <a:r>
              <a:rPr lang="en-US" sz="2800" b="1" dirty="0" smtClean="0"/>
              <a:t>650 Million  </a:t>
            </a:r>
            <a:r>
              <a:rPr lang="en-US" sz="2800" dirty="0" smtClean="0"/>
              <a:t>TV households</a:t>
            </a:r>
            <a:endParaRPr lang="en-US" sz="2800" dirty="0"/>
          </a:p>
          <a:p>
            <a:pPr lvl="2"/>
            <a:r>
              <a:rPr lang="en-US" sz="2800" b="1" dirty="0" smtClean="0"/>
              <a:t>177  </a:t>
            </a:r>
            <a:r>
              <a:rPr lang="en-US" sz="2800" dirty="0"/>
              <a:t>c</a:t>
            </a:r>
            <a:r>
              <a:rPr lang="en-US" sz="2800" dirty="0" smtClean="0"/>
              <a:t>ountries</a:t>
            </a:r>
          </a:p>
          <a:p>
            <a:pPr lvl="2"/>
            <a:r>
              <a:rPr lang="en-US" sz="2800" b="1" dirty="0" smtClean="0"/>
              <a:t>75 +  </a:t>
            </a:r>
            <a:r>
              <a:rPr lang="en-US" sz="2800" dirty="0"/>
              <a:t>l</a:t>
            </a:r>
            <a:r>
              <a:rPr lang="en-US" sz="2800" dirty="0" smtClean="0"/>
              <a:t>anguages</a:t>
            </a:r>
          </a:p>
          <a:p>
            <a:pPr lvl="2"/>
            <a:r>
              <a:rPr lang="en-US" sz="2800" b="1" dirty="0" smtClean="0"/>
              <a:t>8 Billion  </a:t>
            </a:r>
            <a:r>
              <a:rPr lang="en-US" sz="2800" dirty="0" smtClean="0"/>
              <a:t>YouTube views</a:t>
            </a:r>
          </a:p>
          <a:p>
            <a:pPr lvl="1"/>
            <a:r>
              <a:rPr lang="en-US" dirty="0" smtClean="0"/>
              <a:t>On-Demand</a:t>
            </a:r>
          </a:p>
          <a:p>
            <a:pPr lvl="2"/>
            <a:r>
              <a:rPr lang="en-US" sz="2800" b="1" dirty="0" smtClean="0"/>
              <a:t>5,000 +  </a:t>
            </a:r>
            <a:r>
              <a:rPr lang="en-US" sz="2800" dirty="0"/>
              <a:t>h</a:t>
            </a:r>
            <a:r>
              <a:rPr lang="en-US" sz="2800" dirty="0" smtClean="0"/>
              <a:t>ours</a:t>
            </a:r>
            <a:r>
              <a:rPr lang="en-US" sz="2800" b="1" dirty="0" smtClean="0"/>
              <a:t> </a:t>
            </a:r>
            <a:r>
              <a:rPr lang="en-US" sz="2800" dirty="0" smtClean="0"/>
              <a:t>in VoD library</a:t>
            </a:r>
          </a:p>
        </p:txBody>
      </p:sp>
    </p:spTree>
    <p:extLst>
      <p:ext uri="{BB962C8B-B14F-4D97-AF65-F5344CB8AC3E}">
        <p14:creationId xmlns:p14="http://schemas.microsoft.com/office/powerpoint/2010/main" val="428098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WWE</a:t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Video Formats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38671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Acquisition</a:t>
            </a:r>
          </a:p>
          <a:p>
            <a:pPr lvl="1"/>
            <a:r>
              <a:rPr lang="en-US" dirty="0" smtClean="0"/>
              <a:t>arena </a:t>
            </a:r>
            <a:r>
              <a:rPr lang="en-US" dirty="0" smtClean="0"/>
              <a:t>events – </a:t>
            </a:r>
            <a:r>
              <a:rPr lang="en-US" dirty="0" err="1" smtClean="0"/>
              <a:t>DNxHD</a:t>
            </a:r>
            <a:r>
              <a:rPr lang="en-US" dirty="0" smtClean="0"/>
              <a:t> </a:t>
            </a:r>
            <a:r>
              <a:rPr lang="en-US" dirty="0"/>
              <a:t>1080i 59.94 @ 145 </a:t>
            </a:r>
            <a:r>
              <a:rPr lang="en-US" dirty="0" err="1"/>
              <a:t>Mbits</a:t>
            </a:r>
            <a:r>
              <a:rPr lang="en-US" dirty="0"/>
              <a:t>/</a:t>
            </a:r>
            <a:r>
              <a:rPr lang="en-US" dirty="0" smtClean="0"/>
              <a:t>sec</a:t>
            </a:r>
            <a:endParaRPr lang="en-US" dirty="0" smtClean="0"/>
          </a:p>
          <a:p>
            <a:r>
              <a:rPr lang="en-US" dirty="0" smtClean="0"/>
              <a:t>Mezzanine</a:t>
            </a:r>
            <a:endParaRPr lang="en-US" dirty="0" smtClean="0"/>
          </a:p>
          <a:p>
            <a:pPr lvl="1"/>
            <a:r>
              <a:rPr lang="en-US" dirty="0" err="1" smtClean="0"/>
              <a:t>DNxHD</a:t>
            </a:r>
            <a:r>
              <a:rPr lang="en-US" dirty="0" smtClean="0"/>
              <a:t> 1080i 59.94 @ 145 </a:t>
            </a:r>
            <a:r>
              <a:rPr lang="en-US" dirty="0" err="1" smtClean="0"/>
              <a:t>Mbits</a:t>
            </a:r>
            <a:r>
              <a:rPr lang="en-US" dirty="0" smtClean="0"/>
              <a:t>/sec</a:t>
            </a:r>
          </a:p>
          <a:p>
            <a:r>
              <a:rPr lang="en-US" dirty="0" smtClean="0"/>
              <a:t>Production</a:t>
            </a:r>
          </a:p>
          <a:p>
            <a:pPr lvl="1"/>
            <a:r>
              <a:rPr lang="en-US" dirty="0" err="1"/>
              <a:t>DNxHD</a:t>
            </a:r>
            <a:r>
              <a:rPr lang="en-US" dirty="0"/>
              <a:t> 1080i 59.94 @ 145 </a:t>
            </a:r>
            <a:r>
              <a:rPr lang="en-US" dirty="0" err="1"/>
              <a:t>Mbits</a:t>
            </a:r>
            <a:r>
              <a:rPr lang="en-US" dirty="0"/>
              <a:t>/sec</a:t>
            </a:r>
          </a:p>
          <a:p>
            <a:r>
              <a:rPr lang="en-US" dirty="0" smtClean="0"/>
              <a:t>Archive</a:t>
            </a:r>
          </a:p>
          <a:p>
            <a:pPr lvl="1"/>
            <a:r>
              <a:rPr lang="en-US" dirty="0" smtClean="0"/>
              <a:t>current additions are </a:t>
            </a:r>
            <a:r>
              <a:rPr lang="en-US" dirty="0" err="1" smtClean="0"/>
              <a:t>DNxHD</a:t>
            </a:r>
            <a:endParaRPr lang="en-US" dirty="0" smtClean="0"/>
          </a:p>
          <a:p>
            <a:pPr lvl="1"/>
            <a:r>
              <a:rPr lang="en-US" dirty="0" smtClean="0"/>
              <a:t>multiple legacy formats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multiple codecs, containers</a:t>
            </a:r>
          </a:p>
        </p:txBody>
      </p:sp>
    </p:spTree>
    <p:extLst>
      <p:ext uri="{BB962C8B-B14F-4D97-AF65-F5344CB8AC3E}">
        <p14:creationId xmlns:p14="http://schemas.microsoft.com/office/powerpoint/2010/main" val="73154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WWE</a:t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Asset Management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3867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Hybrid systems</a:t>
            </a:r>
          </a:p>
          <a:p>
            <a:pPr lvl="1"/>
            <a:r>
              <a:rPr lang="en-US" dirty="0" smtClean="0"/>
              <a:t>Ingest</a:t>
            </a:r>
          </a:p>
          <a:p>
            <a:pPr lvl="2"/>
            <a:r>
              <a:rPr lang="en-US" dirty="0" smtClean="0"/>
              <a:t>auto-capture some metadata</a:t>
            </a:r>
          </a:p>
          <a:p>
            <a:pPr lvl="2"/>
            <a:r>
              <a:rPr lang="en-US" dirty="0" smtClean="0"/>
              <a:t>manual-entry most metadata</a:t>
            </a:r>
          </a:p>
          <a:p>
            <a:pPr lvl="1"/>
            <a:r>
              <a:rPr lang="en-US" dirty="0" smtClean="0"/>
              <a:t>Logging – Dixon Sports Logging System</a:t>
            </a:r>
          </a:p>
          <a:p>
            <a:pPr lvl="2"/>
            <a:r>
              <a:rPr lang="en-US" dirty="0" smtClean="0"/>
              <a:t>standard fields + custom fields</a:t>
            </a:r>
          </a:p>
          <a:p>
            <a:pPr lvl="2"/>
            <a:r>
              <a:rPr lang="en-US" dirty="0" smtClean="0"/>
              <a:t>integrated with proxy browse system</a:t>
            </a:r>
          </a:p>
          <a:p>
            <a:pPr lvl="1"/>
            <a:r>
              <a:rPr lang="en-US" dirty="0"/>
              <a:t>Editing – Avid Interplay, </a:t>
            </a:r>
            <a:r>
              <a:rPr lang="en-US" dirty="0" err="1" smtClean="0"/>
              <a:t>GrassValley</a:t>
            </a:r>
            <a:endParaRPr lang="en-US" dirty="0" smtClean="0"/>
          </a:p>
          <a:p>
            <a:pPr lvl="2"/>
            <a:r>
              <a:rPr lang="en-US" dirty="0" smtClean="0"/>
              <a:t>rich metadata – auto-capture and manual entry</a:t>
            </a:r>
            <a:endParaRPr lang="en-US" dirty="0"/>
          </a:p>
          <a:p>
            <a:pPr lvl="1"/>
            <a:r>
              <a:rPr lang="en-US" dirty="0" smtClean="0"/>
              <a:t>Microsoft Excel Spreadsheets / Workbooks</a:t>
            </a:r>
          </a:p>
          <a:p>
            <a:pPr lvl="2"/>
            <a:r>
              <a:rPr lang="en-US" dirty="0" smtClean="0"/>
              <a:t>manual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5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5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</a:t>
            </a:r>
            <a:r>
              <a:rPr lang="en-US" b="1" dirty="0" smtClean="0">
                <a:solidFill>
                  <a:schemeClr val="tx2"/>
                </a:solidFill>
              </a:rPr>
              <a:t>Management – Dixon</a:t>
            </a:r>
            <a:endParaRPr lang="en-US" dirty="0"/>
          </a:p>
        </p:txBody>
      </p:sp>
      <p:pic>
        <p:nvPicPr>
          <p:cNvPr id="5" name="Content Placeholder 4" descr="Dixon - High Level Metadata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0" t="-946" r="980" b="62727"/>
          <a:stretch/>
        </p:blipFill>
        <p:spPr>
          <a:xfrm>
            <a:off x="838200" y="1047750"/>
            <a:ext cx="7772400" cy="3886200"/>
          </a:xfrm>
        </p:spPr>
      </p:pic>
    </p:spTree>
    <p:extLst>
      <p:ext uri="{BB962C8B-B14F-4D97-AF65-F5344CB8AC3E}">
        <p14:creationId xmlns:p14="http://schemas.microsoft.com/office/powerpoint/2010/main" val="289195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Dixon</a:t>
            </a:r>
            <a:endParaRPr lang="en-US" dirty="0"/>
          </a:p>
        </p:txBody>
      </p:sp>
      <p:pic>
        <p:nvPicPr>
          <p:cNvPr id="7" name="Content Placeholder 6" descr="Dixon - High Level Metadata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t="35541" r="-141" b="26183"/>
          <a:stretch/>
        </p:blipFill>
        <p:spPr>
          <a:xfrm>
            <a:off x="838200" y="1143000"/>
            <a:ext cx="7772400" cy="3795198"/>
          </a:xfrm>
        </p:spPr>
      </p:pic>
    </p:spTree>
    <p:extLst>
      <p:ext uri="{BB962C8B-B14F-4D97-AF65-F5344CB8AC3E}">
        <p14:creationId xmlns:p14="http://schemas.microsoft.com/office/powerpoint/2010/main" val="423491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Dixon</a:t>
            </a:r>
            <a:endParaRPr lang="en-US" dirty="0"/>
          </a:p>
        </p:txBody>
      </p:sp>
      <p:pic>
        <p:nvPicPr>
          <p:cNvPr id="4" name="Content Placeholder 3" descr="Dixon Logger Screen Gra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" b="29013"/>
          <a:stretch/>
        </p:blipFill>
        <p:spPr>
          <a:xfrm>
            <a:off x="838200" y="1143000"/>
            <a:ext cx="7772400" cy="3795198"/>
          </a:xfrm>
        </p:spPr>
      </p:pic>
    </p:spTree>
    <p:extLst>
      <p:ext uri="{BB962C8B-B14F-4D97-AF65-F5344CB8AC3E}">
        <p14:creationId xmlns:p14="http://schemas.microsoft.com/office/powerpoint/2010/main" val="18885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Dixon</a:t>
            </a:r>
            <a:endParaRPr lang="en-US" dirty="0"/>
          </a:p>
        </p:txBody>
      </p:sp>
      <p:pic>
        <p:nvPicPr>
          <p:cNvPr id="5" name="Content Placeholder 4" descr="Dixon Search Result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t="2719" r="-141" b="13412"/>
          <a:stretch/>
        </p:blipFill>
        <p:spPr>
          <a:xfrm>
            <a:off x="838200" y="1142999"/>
            <a:ext cx="7772400" cy="3817097"/>
          </a:xfrm>
        </p:spPr>
      </p:pic>
    </p:spTree>
    <p:extLst>
      <p:ext uri="{BB962C8B-B14F-4D97-AF65-F5344CB8AC3E}">
        <p14:creationId xmlns:p14="http://schemas.microsoft.com/office/powerpoint/2010/main" val="67121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Excel </a:t>
            </a:r>
            <a:r>
              <a:rPr lang="en-US" b="1" dirty="0" err="1" smtClean="0">
                <a:solidFill>
                  <a:schemeClr val="tx2"/>
                </a:solidFill>
              </a:rPr>
              <a:t>WrkBk</a:t>
            </a:r>
            <a:endParaRPr lang="en-US" dirty="0"/>
          </a:p>
        </p:txBody>
      </p:sp>
      <p:pic>
        <p:nvPicPr>
          <p:cNvPr id="8" name="Picture 7" descr="Show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8" y="1209461"/>
            <a:ext cx="7968592" cy="37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57300"/>
            <a:ext cx="7543800" cy="85725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Thank You</a:t>
            </a:r>
            <a:endParaRPr lang="ja-JP" altLang="en-US" sz="4000" b="1" dirty="0">
              <a:solidFill>
                <a:srgbClr val="660066"/>
              </a:solidFill>
              <a:cs typeface="ＭＳ Ｐゴシック" charset="0"/>
            </a:endParaRPr>
          </a:p>
        </p:txBody>
      </p:sp>
      <p:sp>
        <p:nvSpPr>
          <p:cNvPr id="514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628900"/>
            <a:ext cx="6705600" cy="1314450"/>
          </a:xfrm>
        </p:spPr>
        <p:txBody>
          <a:bodyPr/>
          <a:lstStyle/>
          <a:p>
            <a:pPr algn="r">
              <a:lnSpc>
                <a:spcPct val="120000"/>
              </a:lnSpc>
            </a:pPr>
            <a:r>
              <a:rPr lang="en-US" dirty="0" smtClean="0"/>
              <a:t>Bryan Staffaroni</a:t>
            </a:r>
          </a:p>
          <a:p>
            <a:pPr algn="r">
              <a:lnSpc>
                <a:spcPct val="120000"/>
              </a:lnSpc>
            </a:pPr>
            <a:r>
              <a:rPr lang="en-US" dirty="0" smtClean="0"/>
              <a:t>Willis Peligian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4400" y="209550"/>
            <a:ext cx="7924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ja-JP" altLang="en-US" sz="3600" dirty="0"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altLang="ja-JP" smtClean="0"/>
              <a:t>2 June, 2016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Video Asset Management Workshop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049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40458C"/>
                </a:solidFill>
              </a:rPr>
              <a:t>Best Practices</a:t>
            </a:r>
            <a:r>
              <a:rPr lang="en-US" sz="3600" dirty="0">
                <a:solidFill>
                  <a:srgbClr val="40458C"/>
                </a:solidFill>
              </a:rPr>
              <a:t/>
            </a:r>
            <a:br>
              <a:rPr lang="en-US" sz="3600" dirty="0">
                <a:solidFill>
                  <a:srgbClr val="40458C"/>
                </a:solidFill>
              </a:rPr>
            </a:br>
            <a:r>
              <a:rPr lang="en-US" sz="3600" b="1" dirty="0" smtClean="0">
                <a:solidFill>
                  <a:srgbClr val="660066"/>
                </a:solidFill>
              </a:rPr>
              <a:t>Planning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3886200" cy="3867150"/>
          </a:xfrm>
        </p:spPr>
        <p:txBody>
          <a:bodyPr>
            <a:noAutofit/>
          </a:bodyPr>
          <a:lstStyle/>
          <a:p>
            <a:r>
              <a:rPr lang="en-US" sz="1800" dirty="0" smtClean="0"/>
              <a:t>Essence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formats, protocols</a:t>
            </a:r>
          </a:p>
          <a:p>
            <a:pPr lvl="2">
              <a:lnSpc>
                <a:spcPct val="70000"/>
              </a:lnSpc>
              <a:buClr>
                <a:srgbClr val="6F89F7"/>
              </a:buClr>
            </a:pPr>
            <a:r>
              <a:rPr lang="en-US" sz="1400" dirty="0" smtClean="0">
                <a:solidFill>
                  <a:srgbClr val="40458C"/>
                </a:solidFill>
              </a:rPr>
              <a:t>internal (house)</a:t>
            </a:r>
          </a:p>
          <a:p>
            <a:pPr lvl="2">
              <a:lnSpc>
                <a:spcPct val="70000"/>
              </a:lnSpc>
              <a:buClr>
                <a:srgbClr val="6F89F7"/>
              </a:buClr>
            </a:pPr>
            <a:r>
              <a:rPr lang="en-US" sz="1400" dirty="0" smtClean="0">
                <a:solidFill>
                  <a:srgbClr val="40458C"/>
                </a:solidFill>
              </a:rPr>
              <a:t>external</a:t>
            </a:r>
            <a:endParaRPr lang="en-US" sz="1400" dirty="0" smtClean="0"/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sources and destinations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interfaces – internal / external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networked streams / files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physical media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quantity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rights / access privileges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turnaround time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correlations / sync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with what precision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storage / preservation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hierarchies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duration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formats / protocols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rights / access privileges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00600" y="1143000"/>
            <a:ext cx="40386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Metadata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formats, protocols</a:t>
            </a:r>
          </a:p>
          <a:p>
            <a:pPr lvl="2">
              <a:lnSpc>
                <a:spcPct val="70000"/>
              </a:lnSpc>
              <a:buClr>
                <a:srgbClr val="6F89F7"/>
              </a:buClr>
            </a:pPr>
            <a:r>
              <a:rPr lang="en-US" sz="1400" dirty="0">
                <a:solidFill>
                  <a:srgbClr val="40458C"/>
                </a:solidFill>
              </a:rPr>
              <a:t>internal </a:t>
            </a:r>
            <a:r>
              <a:rPr lang="en-US" sz="1400" dirty="0" smtClean="0">
                <a:solidFill>
                  <a:srgbClr val="40458C"/>
                </a:solidFill>
              </a:rPr>
              <a:t>/ external</a:t>
            </a:r>
            <a:endParaRPr lang="en-US" sz="1400" dirty="0" smtClean="0"/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sources and destinations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interfaces – internal / external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schema / taxonomy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fields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standard / custom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data mapping – internal / external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file structures of existing tech systems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acquisition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storage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management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production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delivery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capture / entry</a:t>
            </a:r>
          </a:p>
          <a:p>
            <a:pPr lvl="2">
              <a:lnSpc>
                <a:spcPct val="70000"/>
              </a:lnSpc>
            </a:pPr>
            <a:r>
              <a:rPr lang="en-US" sz="1400" dirty="0"/>
              <a:t>auto-populate</a:t>
            </a:r>
          </a:p>
          <a:p>
            <a:pPr lvl="2">
              <a:lnSpc>
                <a:spcPct val="70000"/>
              </a:lnSpc>
            </a:pPr>
            <a:r>
              <a:rPr lang="en-US" sz="1400" dirty="0" smtClean="0"/>
              <a:t>human-keyed</a:t>
            </a:r>
          </a:p>
        </p:txBody>
      </p:sp>
    </p:spTree>
    <p:extLst>
      <p:ext uri="{BB962C8B-B14F-4D97-AF65-F5344CB8AC3E}">
        <p14:creationId xmlns:p14="http://schemas.microsoft.com/office/powerpoint/2010/main" val="222078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Presenters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Bryan Staffaroni</a:t>
            </a:r>
            <a:endParaRPr lang="en-US" dirty="0"/>
          </a:p>
          <a:p>
            <a:pPr lvl="1"/>
            <a:r>
              <a:rPr lang="en-US" dirty="0"/>
              <a:t>Senior Director, </a:t>
            </a:r>
            <a:endParaRPr lang="en-US" dirty="0" smtClean="0"/>
          </a:p>
          <a:p>
            <a:pPr marL="457200" lvl="1" indent="0">
              <a:lnSpc>
                <a:spcPct val="7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Media </a:t>
            </a:r>
            <a:r>
              <a:rPr lang="en-US" dirty="0"/>
              <a:t>Asset </a:t>
            </a:r>
            <a:r>
              <a:rPr lang="en-US" dirty="0" smtClean="0"/>
              <a:t>Management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Willis Peligian</a:t>
            </a:r>
          </a:p>
          <a:p>
            <a:pPr lvl="1"/>
            <a:r>
              <a:rPr lang="en-US" dirty="0" smtClean="0"/>
              <a:t>Owner /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principal</a:t>
            </a:r>
            <a:r>
              <a:rPr lang="en-US" dirty="0"/>
              <a:t> </a:t>
            </a:r>
            <a:r>
              <a:rPr lang="en-US" dirty="0" smtClean="0"/>
              <a:t>consultant</a:t>
            </a:r>
          </a:p>
        </p:txBody>
      </p:sp>
      <p:pic>
        <p:nvPicPr>
          <p:cNvPr id="5" name="Picture 4" descr="WCGlogomedi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155950"/>
            <a:ext cx="1130300" cy="863600"/>
          </a:xfrm>
          <a:prstGeom prst="rect">
            <a:avLst/>
          </a:prstGeom>
        </p:spPr>
      </p:pic>
      <p:pic>
        <p:nvPicPr>
          <p:cNvPr id="6" name="Picture 5" descr="New WWE Logo white 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47750"/>
            <a:ext cx="1392448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4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40458C"/>
                </a:solidFill>
              </a:rPr>
              <a:t>Best Practices</a:t>
            </a:r>
            <a:r>
              <a:rPr lang="en-US" sz="3600" dirty="0">
                <a:solidFill>
                  <a:srgbClr val="40458C"/>
                </a:solidFill>
              </a:rPr>
              <a:t/>
            </a:r>
            <a:br>
              <a:rPr lang="en-US" sz="3600" dirty="0">
                <a:solidFill>
                  <a:srgbClr val="40458C"/>
                </a:solidFill>
              </a:rPr>
            </a:br>
            <a:r>
              <a:rPr lang="en-US" b="1" dirty="0" smtClean="0">
                <a:solidFill>
                  <a:srgbClr val="660066"/>
                </a:solidFill>
              </a:rPr>
              <a:t>Metadata Schemata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848600" cy="3867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 &amp; E – oriented </a:t>
            </a:r>
            <a:r>
              <a:rPr lang="en-US" dirty="0"/>
              <a:t>m</a:t>
            </a:r>
            <a:r>
              <a:rPr lang="en-US" dirty="0" smtClean="0"/>
              <a:t>etadata </a:t>
            </a:r>
            <a:r>
              <a:rPr lang="en-US" dirty="0"/>
              <a:t>s</a:t>
            </a:r>
            <a:r>
              <a:rPr lang="en-US" dirty="0" smtClean="0"/>
              <a:t>chemata</a:t>
            </a:r>
          </a:p>
          <a:p>
            <a:pPr lvl="1"/>
            <a:r>
              <a:rPr lang="en-US" dirty="0" smtClean="0"/>
              <a:t>OMF, AAF, AMWA, MXF, AXF…</a:t>
            </a:r>
          </a:p>
          <a:p>
            <a:r>
              <a:rPr lang="en-US" dirty="0" smtClean="0"/>
              <a:t>Most are based on Dublin</a:t>
            </a:r>
            <a:r>
              <a:rPr lang="en-US" dirty="0"/>
              <a:t> </a:t>
            </a:r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open metadata initiative</a:t>
            </a:r>
          </a:p>
          <a:p>
            <a:pPr lvl="1"/>
            <a:r>
              <a:rPr lang="en-US" dirty="0" smtClean="0"/>
              <a:t>ISO, IETF, NISO standardizations</a:t>
            </a:r>
          </a:p>
          <a:p>
            <a:pPr lvl="1"/>
            <a:r>
              <a:rPr lang="en-US" dirty="0" smtClean="0"/>
              <a:t>used in many disciplines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ustomized to suit unique requirements</a:t>
            </a:r>
          </a:p>
          <a:p>
            <a:pPr lvl="1"/>
            <a:r>
              <a:rPr lang="en-US" dirty="0" smtClean="0"/>
              <a:t>extensible</a:t>
            </a:r>
          </a:p>
          <a:p>
            <a:r>
              <a:rPr lang="en-US" dirty="0" smtClean="0"/>
              <a:t>Interfacing among disparate systems</a:t>
            </a:r>
          </a:p>
          <a:p>
            <a:pPr lvl="1"/>
            <a:r>
              <a:rPr lang="en-US" dirty="0" smtClean="0"/>
              <a:t>XML – eXtensible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260881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Dixon</a:t>
            </a:r>
            <a:endParaRPr lang="en-US" dirty="0"/>
          </a:p>
        </p:txBody>
      </p:sp>
      <p:pic>
        <p:nvPicPr>
          <p:cNvPr id="7" name="Content Placeholder 6" descr="Dixon - High Level Metadat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61528" r="-1961" b="196"/>
          <a:stretch/>
        </p:blipFill>
        <p:spPr>
          <a:xfrm>
            <a:off x="838200" y="1143000"/>
            <a:ext cx="7772400" cy="3795198"/>
          </a:xfrm>
        </p:spPr>
      </p:pic>
    </p:spTree>
    <p:extLst>
      <p:ext uri="{BB962C8B-B14F-4D97-AF65-F5344CB8AC3E}">
        <p14:creationId xmlns:p14="http://schemas.microsoft.com/office/powerpoint/2010/main" val="356051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Dixon</a:t>
            </a:r>
            <a:endParaRPr lang="en-US" dirty="0"/>
          </a:p>
        </p:txBody>
      </p:sp>
      <p:pic>
        <p:nvPicPr>
          <p:cNvPr id="4" name="Content Placeholder 3" descr="Dixon Logger Screen Grab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t="28884" r="-423" b="483"/>
          <a:stretch/>
        </p:blipFill>
        <p:spPr>
          <a:xfrm>
            <a:off x="838200" y="1143000"/>
            <a:ext cx="7772400" cy="3795198"/>
          </a:xfrm>
        </p:spPr>
      </p:pic>
    </p:spTree>
    <p:extLst>
      <p:ext uri="{BB962C8B-B14F-4D97-AF65-F5344CB8AC3E}">
        <p14:creationId xmlns:p14="http://schemas.microsoft.com/office/powerpoint/2010/main" val="198025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Dixon</a:t>
            </a:r>
            <a:endParaRPr lang="en-US" dirty="0"/>
          </a:p>
        </p:txBody>
      </p:sp>
      <p:pic>
        <p:nvPicPr>
          <p:cNvPr id="4" name="Content Placeholder 3" descr="Dixon Search Screen Grab_No Hover Windo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" t="27" r="-563" b="19004"/>
          <a:stretch/>
        </p:blipFill>
        <p:spPr>
          <a:xfrm>
            <a:off x="838200" y="1143000"/>
            <a:ext cx="7772400" cy="3795198"/>
          </a:xfrm>
        </p:spPr>
      </p:pic>
    </p:spTree>
    <p:extLst>
      <p:ext uri="{BB962C8B-B14F-4D97-AF65-F5344CB8AC3E}">
        <p14:creationId xmlns:p14="http://schemas.microsoft.com/office/powerpoint/2010/main" val="264675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Excel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262329"/>
              </p:ext>
            </p:extLst>
          </p:nvPr>
        </p:nvGraphicFramePr>
        <p:xfrm>
          <a:off x="761999" y="1276350"/>
          <a:ext cx="7924801" cy="330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Worksheet" r:id="rId3" imgW="14808200" imgH="6172200" progId="Excel.Sheet.12">
                  <p:embed/>
                </p:oleObj>
              </mc:Choice>
              <mc:Fallback>
                <p:oleObj name="Worksheet" r:id="rId3" imgW="14808200" imgH="6172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999" y="1276350"/>
                        <a:ext cx="7924801" cy="3303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5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Excel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011873"/>
              </p:ext>
            </p:extLst>
          </p:nvPr>
        </p:nvGraphicFramePr>
        <p:xfrm>
          <a:off x="762000" y="1272722"/>
          <a:ext cx="7972555" cy="343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r:id="rId3" imgW="14338300" imgH="6172200" progId="Excel.Sheet.12">
                  <p:embed/>
                </p:oleObj>
              </mc:Choice>
              <mc:Fallback>
                <p:oleObj name="Worksheet" r:id="rId3" imgW="14338300" imgH="6172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272722"/>
                        <a:ext cx="7972555" cy="3432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13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Excel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799773"/>
              </p:ext>
            </p:extLst>
          </p:nvPr>
        </p:nvGraphicFramePr>
        <p:xfrm>
          <a:off x="762000" y="1265401"/>
          <a:ext cx="7620000" cy="3688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3" imgW="8343900" imgH="4038600" progId="Excel.Sheet.8">
                  <p:embed/>
                </p:oleObj>
              </mc:Choice>
              <mc:Fallback>
                <p:oleObj name="Worksheet" r:id="rId3" imgW="8343900" imgH="40386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265401"/>
                        <a:ext cx="7620000" cy="3688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82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WWE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Asset Management – </a:t>
            </a:r>
            <a:r>
              <a:rPr lang="en-US" b="1" dirty="0" smtClean="0">
                <a:solidFill>
                  <a:schemeClr val="tx2"/>
                </a:solidFill>
              </a:rPr>
              <a:t>Excel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21972"/>
              </p:ext>
            </p:extLst>
          </p:nvPr>
        </p:nvGraphicFramePr>
        <p:xfrm>
          <a:off x="762000" y="1276349"/>
          <a:ext cx="6019800" cy="355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Worksheet" r:id="rId3" imgW="5029200" imgH="2971800" progId="Excel.Sheet.12">
                  <p:embed/>
                </p:oleObj>
              </mc:Choice>
              <mc:Fallback>
                <p:oleObj name="Worksheet" r:id="rId3" imgW="5029200" imgH="2971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276349"/>
                        <a:ext cx="6019800" cy="355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77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0066"/>
                </a:solidFill>
              </a:rPr>
              <a:t>Agenda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Essence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 smtClean="0"/>
              <a:t>Examples from WWE</a:t>
            </a:r>
          </a:p>
          <a:p>
            <a:pPr lvl="1"/>
            <a:r>
              <a:rPr lang="en-US" dirty="0" smtClean="0"/>
              <a:t>Essence</a:t>
            </a:r>
          </a:p>
          <a:p>
            <a:pPr lvl="1"/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 smtClean="0"/>
              <a:t>Best Practices</a:t>
            </a:r>
            <a:br>
              <a:rPr lang="en-US" sz="3600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Methodology Overview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543482"/>
            <a:ext cx="99060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Goals /</a:t>
            </a: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Vision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543482"/>
            <a:ext cx="144780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2543482"/>
            <a:ext cx="1371598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Personnel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1400" y="2543482"/>
            <a:ext cx="11125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Finance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905000" y="2958980"/>
            <a:ext cx="3224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657600" y="2958980"/>
            <a:ext cx="3224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334000" y="2958980"/>
            <a:ext cx="3224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3" name="Group 42"/>
          <p:cNvGrpSpPr/>
          <p:nvPr/>
        </p:nvGrpSpPr>
        <p:grpSpPr>
          <a:xfrm>
            <a:off x="533400" y="2952750"/>
            <a:ext cx="8308096" cy="1295400"/>
            <a:chOff x="533400" y="2952750"/>
            <a:chExt cx="8308096" cy="1752600"/>
          </a:xfrm>
        </p:grpSpPr>
        <p:cxnSp>
          <p:nvCxnSpPr>
            <p:cNvPr id="19" name="Straight Connector 18"/>
            <p:cNvCxnSpPr>
              <a:stCxn id="7" idx="3"/>
            </p:cNvCxnSpPr>
            <p:nvPr/>
          </p:nvCxnSpPr>
          <p:spPr bwMode="auto">
            <a:xfrm flipV="1">
              <a:off x="8503920" y="2959684"/>
              <a:ext cx="337576" cy="149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 bwMode="auto">
            <a:xfrm flipV="1">
              <a:off x="8503920" y="2959687"/>
              <a:ext cx="305953" cy="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8839200" y="2952750"/>
              <a:ext cx="0" cy="1752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533400" y="4705350"/>
              <a:ext cx="8305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533400" y="2952750"/>
              <a:ext cx="0" cy="1752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>
              <a:endCxn id="4" idx="1"/>
            </p:cNvCxnSpPr>
            <p:nvPr/>
          </p:nvCxnSpPr>
          <p:spPr bwMode="auto">
            <a:xfrm>
              <a:off x="533400" y="2952750"/>
              <a:ext cx="381000" cy="84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Straight Arrow Connector 31"/>
          <p:cNvCxnSpPr/>
          <p:nvPr/>
        </p:nvCxnSpPr>
        <p:spPr bwMode="auto">
          <a:xfrm>
            <a:off x="7068968" y="2952750"/>
            <a:ext cx="3224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5638800" y="2540001"/>
            <a:ext cx="144780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54538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7" presetID="22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111012_CCW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4135374"/>
            <a:ext cx="530352" cy="188976"/>
          </a:xfrm>
          <a:prstGeom prst="rect">
            <a:avLst/>
          </a:prstGeom>
        </p:spPr>
      </p:pic>
      <p:pic>
        <p:nvPicPr>
          <p:cNvPr id="31" name="Picture 30" descr="111012_CCW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4248150"/>
            <a:ext cx="530352" cy="188976"/>
          </a:xfrm>
          <a:prstGeom prst="rect">
            <a:avLst/>
          </a:prstGeom>
        </p:spPr>
      </p:pic>
      <p:pic>
        <p:nvPicPr>
          <p:cNvPr id="8" name="Picture 7" descr="111012_CCW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4363974"/>
            <a:ext cx="530352" cy="188976"/>
          </a:xfrm>
          <a:prstGeom prst="rect">
            <a:avLst/>
          </a:prstGeom>
        </p:spPr>
      </p:pic>
      <p:pic>
        <p:nvPicPr>
          <p:cNvPr id="30" name="Picture 29" descr="graphic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8" y="3562350"/>
            <a:ext cx="621792" cy="426720"/>
          </a:xfrm>
          <a:prstGeom prst="rect">
            <a:avLst/>
          </a:prstGeom>
        </p:spPr>
      </p:pic>
      <p:pic>
        <p:nvPicPr>
          <p:cNvPr id="29" name="Picture 28" descr="graphic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71397"/>
            <a:ext cx="621792" cy="426720"/>
          </a:xfrm>
          <a:prstGeom prst="rect">
            <a:avLst/>
          </a:prstGeom>
        </p:spPr>
      </p:pic>
      <p:pic>
        <p:nvPicPr>
          <p:cNvPr id="15" name="Picture 14" descr="graphic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78821"/>
            <a:ext cx="621792" cy="426720"/>
          </a:xfrm>
          <a:prstGeom prst="rect">
            <a:avLst/>
          </a:prstGeom>
        </p:spPr>
      </p:pic>
      <p:pic>
        <p:nvPicPr>
          <p:cNvPr id="28" name="Picture 27" descr="OlympusM1LarryShapiro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8" y="2975534"/>
            <a:ext cx="533400" cy="400050"/>
          </a:xfrm>
          <a:prstGeom prst="rect">
            <a:avLst/>
          </a:prstGeom>
        </p:spPr>
      </p:pic>
      <p:pic>
        <p:nvPicPr>
          <p:cNvPr id="27" name="Picture 26" descr="OlympusM1LarryShapiro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4" y="3105593"/>
            <a:ext cx="533400" cy="400050"/>
          </a:xfrm>
          <a:prstGeom prst="rect">
            <a:avLst/>
          </a:prstGeom>
        </p:spPr>
      </p:pic>
      <p:pic>
        <p:nvPicPr>
          <p:cNvPr id="9" name="Picture 8" descr="OlympusM1LarryShapiro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0" y="3242236"/>
            <a:ext cx="533400" cy="400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200" y="2408401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748" y="2506499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96" y="2604706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852" y="1865803"/>
            <a:ext cx="330200" cy="444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400" y="1942003"/>
            <a:ext cx="330200" cy="44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796" y="2001774"/>
            <a:ext cx="330200" cy="444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00" y="1603620"/>
            <a:ext cx="889000" cy="11967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96" y="2158345"/>
            <a:ext cx="1349704" cy="1349704"/>
          </a:xfrm>
          <a:prstGeom prst="rect">
            <a:avLst/>
          </a:prstGeom>
        </p:spPr>
      </p:pic>
      <p:pic>
        <p:nvPicPr>
          <p:cNvPr id="19" name="Picture 18" descr="OlympusM1LarryShapiro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8" y="2751081"/>
            <a:ext cx="1796392" cy="1347294"/>
          </a:xfrm>
          <a:prstGeom prst="rect">
            <a:avLst/>
          </a:prstGeom>
        </p:spPr>
      </p:pic>
      <p:pic>
        <p:nvPicPr>
          <p:cNvPr id="21" name="Picture 20" descr="graphic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" y="3238462"/>
            <a:ext cx="2137466" cy="1466888"/>
          </a:xfrm>
          <a:prstGeom prst="rect">
            <a:avLst/>
          </a:prstGeom>
        </p:spPr>
      </p:pic>
      <p:pic>
        <p:nvPicPr>
          <p:cNvPr id="22" name="Picture 21" descr="111012_CCW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" y="4079668"/>
            <a:ext cx="2126136" cy="757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40458C"/>
                </a:solidFill>
              </a:rPr>
              <a:t>Best Practices</a:t>
            </a:r>
            <a:r>
              <a:rPr lang="en-US" sz="3600" dirty="0">
                <a:solidFill>
                  <a:srgbClr val="40458C"/>
                </a:solidFill>
              </a:rPr>
              <a:t/>
            </a:r>
            <a:br>
              <a:rPr lang="en-US" sz="3600" dirty="0">
                <a:solidFill>
                  <a:srgbClr val="40458C"/>
                </a:solidFill>
              </a:rPr>
            </a:br>
            <a:r>
              <a:rPr lang="en-US" b="1" dirty="0" smtClean="0">
                <a:solidFill>
                  <a:srgbClr val="660066"/>
                </a:solidFill>
              </a:rPr>
              <a:t>End-to-End Ops / Tech Overview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9053" y="1085869"/>
            <a:ext cx="140214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Arial"/>
                <a:cs typeface="Arial"/>
              </a:rPr>
              <a:t>Acquire</a:t>
            </a:r>
            <a:endParaRPr lang="en-US" sz="2800" u="sng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1085869"/>
            <a:ext cx="2971800" cy="52322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Arial"/>
                <a:cs typeface="Arial"/>
              </a:defRPr>
            </a:lvl1pPr>
          </a:lstStyle>
          <a:p>
            <a:r>
              <a:rPr lang="en-US" u="sng" dirty="0" smtClean="0"/>
              <a:t>       Process	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1085869"/>
            <a:ext cx="2971800" cy="52322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Arial"/>
                <a:cs typeface="Arial"/>
              </a:defRPr>
            </a:lvl1pPr>
          </a:lstStyle>
          <a:p>
            <a:r>
              <a:rPr lang="en-US" u="sng" dirty="0" smtClean="0"/>
              <a:t>      Distribute	</a:t>
            </a:r>
            <a:endParaRPr 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1981200" y="1581150"/>
            <a:ext cx="20569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Conform</a:t>
            </a: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extract / wrap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enc. / </a:t>
            </a:r>
            <a:r>
              <a:rPr lang="en-US" sz="2000" dirty="0" err="1" smtClean="0">
                <a:latin typeface="Arial"/>
                <a:cs typeface="Arial"/>
              </a:rPr>
              <a:t>dec.</a:t>
            </a: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transcode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scan conv.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mix / shuffle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transform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65059" y="1581150"/>
            <a:ext cx="1467068" cy="1328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Manage</a:t>
            </a: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QA / QC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log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catalog</a:t>
            </a:r>
          </a:p>
        </p:txBody>
      </p:sp>
      <p:sp>
        <p:nvSpPr>
          <p:cNvPr id="3" name="Notched Right Arrow 2"/>
          <p:cNvSpPr/>
          <p:nvPr/>
        </p:nvSpPr>
        <p:spPr bwMode="auto">
          <a:xfrm>
            <a:off x="1447800" y="2724150"/>
            <a:ext cx="609600" cy="381000"/>
          </a:xfrm>
          <a:prstGeom prst="notchedRightArrow">
            <a:avLst>
              <a:gd name="adj1" fmla="val 37879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1200" y="3835566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Store</a:t>
            </a: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ingest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hierarchical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5059" y="3835566"/>
            <a:ext cx="14670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Produce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>
                <a:latin typeface="Arial"/>
                <a:cs typeface="Arial"/>
              </a:rPr>
              <a:t>edit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versions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00" y="1581150"/>
            <a:ext cx="1828800" cy="18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Package</a:t>
            </a: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linear</a:t>
            </a:r>
          </a:p>
          <a:p>
            <a:r>
              <a:rPr lang="en-US" sz="1800" dirty="0" smtClean="0">
                <a:latin typeface="Arial"/>
                <a:cs typeface="Arial"/>
              </a:rPr>
              <a:t>     - live</a:t>
            </a:r>
          </a:p>
          <a:p>
            <a:r>
              <a:rPr lang="en-US" sz="1800" dirty="0" smtClean="0">
                <a:latin typeface="Arial"/>
                <a:cs typeface="Arial"/>
              </a:rPr>
              <a:t>     - scheduled </a:t>
            </a:r>
          </a:p>
          <a:p>
            <a:pPr>
              <a:lnSpc>
                <a:spcPct val="70000"/>
              </a:lnSpc>
            </a:pP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      playback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on demand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91399" y="1581150"/>
            <a:ext cx="160020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Deliver</a:t>
            </a: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network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smtClean="0">
                <a:latin typeface="Arial"/>
                <a:cs typeface="Arial"/>
              </a:rPr>
              <a:t> - stream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smtClean="0">
                <a:latin typeface="Arial"/>
                <a:cs typeface="Arial"/>
              </a:rPr>
              <a:t> - file </a:t>
            </a:r>
            <a:endParaRPr lang="en-US" sz="18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physical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    media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5000" y="3507316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Conditional Access</a:t>
            </a: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push / pull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interactive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rights / privileges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Notched Right Arrow 40"/>
          <p:cNvSpPr/>
          <p:nvPr/>
        </p:nvSpPr>
        <p:spPr bwMode="auto">
          <a:xfrm>
            <a:off x="5334000" y="2724150"/>
            <a:ext cx="609600" cy="381000"/>
          </a:xfrm>
          <a:prstGeom prst="notchedRightArrow">
            <a:avLst>
              <a:gd name="adj1" fmla="val 37879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57200" y="2800350"/>
            <a:ext cx="8458200" cy="2133600"/>
            <a:chOff x="228600" y="2647950"/>
            <a:chExt cx="8686800" cy="22860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8610600" y="2647950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915400" y="2647950"/>
              <a:ext cx="0" cy="228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H="1">
              <a:off x="228600" y="4933950"/>
              <a:ext cx="8686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228600" y="2647950"/>
              <a:ext cx="0" cy="228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228600" y="264795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8686800" y="2647950"/>
              <a:ext cx="152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2" name="TextBox 41"/>
          <p:cNvSpPr txBox="1"/>
          <p:nvPr/>
        </p:nvSpPr>
        <p:spPr>
          <a:xfrm>
            <a:off x="3962400" y="2842682"/>
            <a:ext cx="15816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Pass Thru</a:t>
            </a: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as-is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²"/>
            </a:pPr>
            <a:r>
              <a:rPr lang="en-US" sz="2000" dirty="0" smtClean="0">
                <a:latin typeface="Arial"/>
                <a:cs typeface="Arial"/>
              </a:rPr>
              <a:t>modify</a:t>
            </a:r>
          </a:p>
        </p:txBody>
      </p:sp>
    </p:spTree>
    <p:extLst>
      <p:ext uri="{BB962C8B-B14F-4D97-AF65-F5344CB8AC3E}">
        <p14:creationId xmlns:p14="http://schemas.microsoft.com/office/powerpoint/2010/main" val="49380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5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8" dur="5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34" grpId="1"/>
      <p:bldP spid="33" grpId="0"/>
      <p:bldP spid="3" grpId="0" animBg="1"/>
      <p:bldP spid="35" grpId="0"/>
      <p:bldP spid="36" grpId="0"/>
      <p:bldP spid="37" grpId="0"/>
      <p:bldP spid="38" grpId="0"/>
      <p:bldP spid="40" grpId="0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40458C"/>
                </a:solidFill>
              </a:rPr>
              <a:t>Best Practices</a:t>
            </a:r>
            <a:r>
              <a:rPr lang="en-US" sz="3600" dirty="0">
                <a:solidFill>
                  <a:srgbClr val="40458C"/>
                </a:solidFill>
              </a:rPr>
              <a:t/>
            </a:r>
            <a:br>
              <a:rPr lang="en-US" sz="3600" dirty="0">
                <a:solidFill>
                  <a:srgbClr val="40458C"/>
                </a:solidFill>
              </a:rPr>
            </a:br>
            <a:r>
              <a:rPr lang="en-US" b="1" dirty="0" smtClean="0">
                <a:solidFill>
                  <a:srgbClr val="660066"/>
                </a:solidFill>
              </a:rPr>
              <a:t>Essence / Metadata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848600" cy="38671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Essence Formats</a:t>
            </a:r>
          </a:p>
          <a:p>
            <a:pPr lvl="1"/>
            <a:r>
              <a:rPr lang="en-US" dirty="0" smtClean="0"/>
              <a:t>Archive Master format – preservation, future-proofing</a:t>
            </a:r>
            <a:endParaRPr lang="en-US" dirty="0"/>
          </a:p>
          <a:p>
            <a:pPr lvl="1"/>
            <a:r>
              <a:rPr lang="en-US" dirty="0" smtClean="0"/>
              <a:t>Mezzanine format – for </a:t>
            </a:r>
            <a:r>
              <a:rPr lang="en-US" dirty="0"/>
              <a:t>intermediate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Multiple delivery formats – to serve end-users with varying requirements</a:t>
            </a:r>
            <a:endParaRPr lang="en-US" dirty="0"/>
          </a:p>
          <a:p>
            <a:r>
              <a:rPr lang="en-US" dirty="0" smtClean="0"/>
              <a:t>Metadata Handling</a:t>
            </a:r>
          </a:p>
          <a:p>
            <a:pPr lvl="1"/>
            <a:r>
              <a:rPr lang="en-US" dirty="0" smtClean="0"/>
              <a:t>Separate essence and metadata</a:t>
            </a:r>
          </a:p>
          <a:p>
            <a:pPr lvl="2"/>
            <a:r>
              <a:rPr lang="en-US" sz="2500" dirty="0" smtClean="0"/>
              <a:t>common metadata file format is XML</a:t>
            </a:r>
          </a:p>
          <a:p>
            <a:pPr lvl="2"/>
            <a:r>
              <a:rPr lang="en-US" sz="2500" dirty="0"/>
              <a:t>maintain associations among multiple essences and </a:t>
            </a:r>
            <a:r>
              <a:rPr lang="en-US" sz="2500" dirty="0" smtClean="0"/>
              <a:t>metadata </a:t>
            </a:r>
          </a:p>
          <a:p>
            <a:pPr lvl="1"/>
            <a:r>
              <a:rPr lang="en-US" dirty="0" smtClean="0"/>
              <a:t>Combined</a:t>
            </a:r>
          </a:p>
          <a:p>
            <a:pPr lvl="2"/>
            <a:r>
              <a:rPr lang="en-US" sz="2500" dirty="0" smtClean="0"/>
              <a:t>container / wrapper </a:t>
            </a:r>
          </a:p>
          <a:p>
            <a:pPr lvl="2"/>
            <a:r>
              <a:rPr lang="en-US" sz="2500" dirty="0" smtClean="0"/>
              <a:t>metadata embedded in essence</a:t>
            </a:r>
          </a:p>
        </p:txBody>
      </p:sp>
    </p:spTree>
    <p:extLst>
      <p:ext uri="{BB962C8B-B14F-4D97-AF65-F5344CB8AC3E}">
        <p14:creationId xmlns:p14="http://schemas.microsoft.com/office/powerpoint/2010/main" val="148902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40458C"/>
                </a:solidFill>
              </a:rPr>
              <a:t>Best Practices</a:t>
            </a:r>
            <a:r>
              <a:rPr lang="en-US" sz="3600" dirty="0">
                <a:solidFill>
                  <a:srgbClr val="40458C"/>
                </a:solidFill>
              </a:rPr>
              <a:t/>
            </a:r>
            <a:br>
              <a:rPr lang="en-US" sz="3600" dirty="0">
                <a:solidFill>
                  <a:srgbClr val="40458C"/>
                </a:solidFill>
              </a:rPr>
            </a:br>
            <a:r>
              <a:rPr lang="en-US" b="1" dirty="0" smtClean="0">
                <a:solidFill>
                  <a:srgbClr val="660066"/>
                </a:solidFill>
              </a:rPr>
              <a:t>Metadata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848600" cy="38671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Essence systems often include metadata </a:t>
            </a:r>
            <a:r>
              <a:rPr lang="en-US" dirty="0" smtClean="0"/>
              <a:t>tools</a:t>
            </a:r>
            <a:endParaRPr lang="en-US" dirty="0"/>
          </a:p>
          <a:p>
            <a:pPr lvl="1"/>
            <a:r>
              <a:rPr lang="en-US" dirty="0" smtClean="0"/>
              <a:t>acquisition, ingest</a:t>
            </a:r>
            <a:r>
              <a:rPr lang="en-US" dirty="0"/>
              <a:t>, </a:t>
            </a:r>
            <a:r>
              <a:rPr lang="en-US" dirty="0" smtClean="0"/>
              <a:t>storage, editing</a:t>
            </a:r>
            <a:r>
              <a:rPr lang="en-US" dirty="0"/>
              <a:t>, </a:t>
            </a:r>
            <a:r>
              <a:rPr lang="en-US" dirty="0" smtClean="0"/>
              <a:t>QA / QC…</a:t>
            </a:r>
            <a:endParaRPr lang="en-US" dirty="0"/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Cataloguing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etadata authoring / editing software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igital </a:t>
            </a:r>
            <a:r>
              <a:rPr lang="en-US" dirty="0"/>
              <a:t>a</a:t>
            </a:r>
            <a:r>
              <a:rPr lang="en-US" dirty="0" smtClean="0"/>
              <a:t>sset </a:t>
            </a:r>
            <a:r>
              <a:rPr lang="en-US" dirty="0"/>
              <a:t>m</a:t>
            </a:r>
            <a:r>
              <a:rPr lang="en-US" dirty="0" smtClean="0"/>
              <a:t>anagement software</a:t>
            </a:r>
          </a:p>
          <a:p>
            <a:pPr lvl="1"/>
            <a:r>
              <a:rPr lang="en-US" dirty="0" smtClean="0"/>
              <a:t>spreadsheets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ybrid</a:t>
            </a:r>
          </a:p>
          <a:p>
            <a:r>
              <a:rPr lang="en-US" dirty="0" smtClean="0"/>
              <a:t>Integration is key</a:t>
            </a:r>
          </a:p>
        </p:txBody>
      </p:sp>
    </p:spTree>
    <p:extLst>
      <p:ext uri="{BB962C8B-B14F-4D97-AF65-F5344CB8AC3E}">
        <p14:creationId xmlns:p14="http://schemas.microsoft.com/office/powerpoint/2010/main" val="163191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0066"/>
                </a:solidFill>
              </a:rPr>
              <a:t>Goals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Essence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 smtClean="0"/>
              <a:t>Examples from WWE</a:t>
            </a:r>
          </a:p>
          <a:p>
            <a:pPr lvl="1"/>
            <a:r>
              <a:rPr lang="en-US" dirty="0" smtClean="0"/>
              <a:t>Essence</a:t>
            </a:r>
          </a:p>
          <a:p>
            <a:pPr lvl="1"/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8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WWE</a:t>
            </a:r>
            <a:br>
              <a:rPr lang="en-US" dirty="0" smtClean="0"/>
            </a:br>
            <a:r>
              <a:rPr lang="en-US" b="1" dirty="0">
                <a:solidFill>
                  <a:schemeClr val="tx2"/>
                </a:solidFill>
              </a:rPr>
              <a:t>Quantities /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37147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Acquisition</a:t>
            </a:r>
          </a:p>
          <a:p>
            <a:pPr lvl="1"/>
            <a:r>
              <a:rPr lang="en-US" sz="2400" dirty="0" smtClean="0"/>
              <a:t>Arena Events:  </a:t>
            </a:r>
            <a:r>
              <a:rPr lang="en-US" sz="2400" b="1" dirty="0" smtClean="0"/>
              <a:t>6 per week / 350 annually</a:t>
            </a:r>
          </a:p>
          <a:p>
            <a:pPr lvl="1"/>
            <a:r>
              <a:rPr lang="en-US" sz="2400" dirty="0" smtClean="0"/>
              <a:t>Weekly </a:t>
            </a:r>
            <a:r>
              <a:rPr lang="en-US" sz="2400" dirty="0"/>
              <a:t>Ingest </a:t>
            </a:r>
            <a:r>
              <a:rPr lang="en-US" sz="2400" dirty="0" smtClean="0"/>
              <a:t>Average</a:t>
            </a:r>
            <a:r>
              <a:rPr lang="en-US" sz="2400" b="1" dirty="0" smtClean="0"/>
              <a:t>:  800 hours</a:t>
            </a:r>
            <a:endParaRPr lang="en-US" sz="2400" dirty="0"/>
          </a:p>
          <a:p>
            <a:pPr lvl="1"/>
            <a:r>
              <a:rPr lang="en-US" sz="2400" dirty="0" smtClean="0"/>
              <a:t>WrestleMania </a:t>
            </a:r>
            <a:r>
              <a:rPr lang="en-US" sz="2400" dirty="0"/>
              <a:t>week </a:t>
            </a:r>
            <a:r>
              <a:rPr lang="en-US" sz="2400" dirty="0" smtClean="0"/>
              <a:t>Ingest: </a:t>
            </a:r>
            <a:r>
              <a:rPr lang="en-US" sz="2400" b="1" dirty="0"/>
              <a:t> </a:t>
            </a:r>
            <a:r>
              <a:rPr lang="en-US" sz="2400" b="1" dirty="0" smtClean="0"/>
              <a:t>1,551 hours</a:t>
            </a:r>
          </a:p>
          <a:p>
            <a:r>
              <a:rPr lang="en-US" sz="2800" dirty="0" smtClean="0"/>
              <a:t>Hierarchical Storage</a:t>
            </a:r>
          </a:p>
          <a:p>
            <a:pPr lvl="1"/>
            <a:r>
              <a:rPr lang="en-US" sz="2400" dirty="0" smtClean="0"/>
              <a:t>On-line – </a:t>
            </a:r>
            <a:r>
              <a:rPr lang="en-US" sz="2400" b="1" dirty="0" smtClean="0"/>
              <a:t>1 Petabyte</a:t>
            </a:r>
          </a:p>
          <a:p>
            <a:pPr lvl="1"/>
            <a:r>
              <a:rPr lang="en-US" sz="2400" dirty="0" smtClean="0"/>
              <a:t>Near-line – </a:t>
            </a:r>
            <a:r>
              <a:rPr lang="en-US" sz="2400" b="1" dirty="0" smtClean="0"/>
              <a:t>7.5 Petabytes / 340,000 hours</a:t>
            </a:r>
          </a:p>
          <a:p>
            <a:pPr lvl="1"/>
            <a:r>
              <a:rPr lang="en-US" sz="2400" dirty="0" smtClean="0"/>
              <a:t>Off-line – </a:t>
            </a:r>
            <a:r>
              <a:rPr lang="en-US" sz="2400" b="1" dirty="0" smtClean="0"/>
              <a:t>7,000 LTO tapes + 120,000 videotapes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846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CG">
  <a:themeElements>
    <a:clrScheme name="Office Theme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WCG.pot</Template>
  <TotalTime>6091</TotalTime>
  <Words>2616</Words>
  <Application>Microsoft Macintosh PowerPoint</Application>
  <PresentationFormat>On-screen Show (16:9)</PresentationFormat>
  <Paragraphs>450</Paragraphs>
  <Slides>27</Slides>
  <Notes>19</Notes>
  <HiddenSlides>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WCG</vt:lpstr>
      <vt:lpstr>Worksheet</vt:lpstr>
      <vt:lpstr>Video Asset Management</vt:lpstr>
      <vt:lpstr>Presenters</vt:lpstr>
      <vt:lpstr>Agenda</vt:lpstr>
      <vt:lpstr>Best Practices Methodology Overview</vt:lpstr>
      <vt:lpstr>Best Practices End-to-End Ops / Tech Overview</vt:lpstr>
      <vt:lpstr>Best Practices Essence / Metadata Handling</vt:lpstr>
      <vt:lpstr>Best Practices Metadata Systems</vt:lpstr>
      <vt:lpstr>Goals</vt:lpstr>
      <vt:lpstr>Examples from WWE Quantities / Scale</vt:lpstr>
      <vt:lpstr>Examples from WWE Quantities / Scale</vt:lpstr>
      <vt:lpstr>Examples from WWE Video Formats</vt:lpstr>
      <vt:lpstr>Examples from WWE Asset Management</vt:lpstr>
      <vt:lpstr>Examples from WWE Asset Management – Dixon</vt:lpstr>
      <vt:lpstr>Examples from WWE Asset Management – Dixon</vt:lpstr>
      <vt:lpstr>Examples from WWE Asset Management – Dixon</vt:lpstr>
      <vt:lpstr>Examples from WWE Asset Management – Dixon</vt:lpstr>
      <vt:lpstr>Examples from WWE Asset Management – Excel WrkBk</vt:lpstr>
      <vt:lpstr>Thank You</vt:lpstr>
      <vt:lpstr>Best Practices Planning</vt:lpstr>
      <vt:lpstr>Best Practices Metadata Schemata</vt:lpstr>
      <vt:lpstr>Examples from WWE Asset Management – Dixon</vt:lpstr>
      <vt:lpstr>Examples from WWE Asset Management – Dixon</vt:lpstr>
      <vt:lpstr>Examples from WWE Asset Management – Dixon</vt:lpstr>
      <vt:lpstr>Examples from WWE Asset Management – Excel</vt:lpstr>
      <vt:lpstr>Examples from WWE Asset Management – Excel</vt:lpstr>
      <vt:lpstr>Examples from WWE Asset Management – Excel</vt:lpstr>
      <vt:lpstr>Examples from WWE Asset Management – Excel</vt:lpstr>
    </vt:vector>
  </TitlesOfParts>
  <Manager/>
  <Company>WCG www.willisgroup.com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- Essence and Metadata: Best Practices from the Media and Entertainment Industry</dc:title>
  <dc:subject>Inner Space Center Workshop</dc:subject>
  <dc:creator>Willis Peligian</dc:creator>
  <cp:keywords/>
  <dc:description/>
  <cp:lastModifiedBy>wp</cp:lastModifiedBy>
  <cp:revision>256</cp:revision>
  <cp:lastPrinted>2006-11-26T20:18:29Z</cp:lastPrinted>
  <dcterms:created xsi:type="dcterms:W3CDTF">2008-03-10T21:30:27Z</dcterms:created>
  <dcterms:modified xsi:type="dcterms:W3CDTF">2016-06-01T00:28:35Z</dcterms:modified>
  <cp:category/>
</cp:coreProperties>
</file>