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97" r:id="rId3"/>
    <p:sldMasterId id="2147483712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96" r:id="rId7"/>
    <p:sldId id="297" r:id="rId8"/>
    <p:sldId id="298" r:id="rId9"/>
    <p:sldId id="303" r:id="rId10"/>
    <p:sldId id="307" r:id="rId11"/>
    <p:sldId id="304" r:id="rId12"/>
    <p:sldId id="306" r:id="rId13"/>
    <p:sldId id="264" r:id="rId14"/>
    <p:sldId id="265" r:id="rId15"/>
    <p:sldId id="294" r:id="rId16"/>
    <p:sldId id="295" r:id="rId17"/>
    <p:sldId id="308" r:id="rId18"/>
    <p:sldId id="299" r:id="rId19"/>
    <p:sldId id="300" r:id="rId20"/>
    <p:sldId id="301" r:id="rId21"/>
    <p:sldId id="302" r:id="rId22"/>
    <p:sldId id="27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3E2669-F3B5-4515-BDF0-68B06EB2DD28}">
          <p14:sldIdLst>
            <p14:sldId id="256"/>
            <p14:sldId id="258"/>
            <p14:sldId id="296"/>
            <p14:sldId id="297"/>
            <p14:sldId id="298"/>
            <p14:sldId id="303"/>
          </p14:sldIdLst>
        </p14:section>
        <p14:section name="无标题节" id="{BF609004-E6CA-4F9C-B3D9-CF4CED637235}">
          <p14:sldIdLst>
            <p14:sldId id="307"/>
            <p14:sldId id="304"/>
            <p14:sldId id="306"/>
            <p14:sldId id="264"/>
            <p14:sldId id="265"/>
            <p14:sldId id="294"/>
            <p14:sldId id="295"/>
            <p14:sldId id="308"/>
            <p14:sldId id="299"/>
            <p14:sldId id="300"/>
            <p14:sldId id="301"/>
            <p14:sldId id="30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1CBD7"/>
    <a:srgbClr val="4A5A69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>
      <p:cViewPr varScale="1">
        <p:scale>
          <a:sx n="63" d="100"/>
          <a:sy n="63" d="100"/>
        </p:scale>
        <p:origin x="76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2022/4/15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‹#›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C295-2B30-4911-B60B-CCCA83E1EC8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42B-09F2-4886-9A05-EF6541C2F1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2022/4/15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www.apifox.cn/apidoc/shared-2f282f95-09a8-4e93-a78f-0571c9953eae" TargetMode="Externa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57725" y="2756776"/>
            <a:ext cx="28765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cs typeface="+mn-ea"/>
                <a:sym typeface="+mn-lt"/>
              </a:rPr>
              <a:t>食谱</a:t>
            </a:r>
            <a:r>
              <a:rPr lang="en-US" altLang="zh-CN" sz="5400" dirty="0">
                <a:solidFill>
                  <a:srgbClr val="4A5A69"/>
                </a:solidFill>
                <a:cs typeface="+mn-ea"/>
                <a:sym typeface="+mn-lt"/>
              </a:rPr>
              <a:t>APP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41180" y="4171993"/>
            <a:ext cx="7109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李婕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梁宇雨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朱颖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3095" y="506099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cs typeface="+mn-ea"/>
                <a:sym typeface="+mn-lt"/>
              </a:rPr>
              <a:t>Enter your text here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11971" y="3733104"/>
            <a:ext cx="35839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rgbClr val="4A5A69"/>
                </a:solidFill>
                <a:cs typeface="+mn-ea"/>
                <a:sym typeface="+mn-lt"/>
              </a:rPr>
              <a:t>API</a:t>
            </a:r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接口设计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03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84775" y="602680"/>
            <a:ext cx="18224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API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的设计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753745" y="1562100"/>
            <a:ext cx="4431665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b="1" dirty="0">
                <a:solidFill>
                  <a:srgbClr val="4A5A69"/>
                </a:solidFill>
                <a:cs typeface="+mn-ea"/>
                <a:sym typeface="+mn-lt"/>
              </a:rPr>
              <a:t>利用</a:t>
            </a:r>
            <a:r>
              <a:rPr lang="en-US" altLang="zh-CN" b="1" dirty="0">
                <a:solidFill>
                  <a:srgbClr val="4A5A69"/>
                </a:solidFill>
                <a:cs typeface="+mn-ea"/>
                <a:sym typeface="+mn-lt"/>
              </a:rPr>
              <a:t>Apifox</a:t>
            </a:r>
            <a:r>
              <a:rPr lang="zh-CN" altLang="en-US" b="1" dirty="0">
                <a:solidFill>
                  <a:srgbClr val="4A5A69"/>
                </a:solidFill>
                <a:cs typeface="+mn-ea"/>
                <a:sym typeface="+mn-lt"/>
              </a:rPr>
              <a:t>作为接口设计的平台，以各界面实现功能的不同进行</a:t>
            </a:r>
            <a:r>
              <a:rPr lang="zh-CN" altLang="en-US" b="1" dirty="0">
                <a:solidFill>
                  <a:srgbClr val="4A5A69"/>
                </a:solidFill>
                <a:cs typeface="+mn-ea"/>
                <a:sym typeface="+mn-lt"/>
                <a:hlinkClick r:id="rId3" action="ppaction://hlinkfile"/>
              </a:rPr>
              <a:t>设计</a:t>
            </a:r>
            <a:r>
              <a:rPr lang="zh-CN" altLang="en-US" b="1" dirty="0">
                <a:solidFill>
                  <a:srgbClr val="4A5A69"/>
                </a:solidFill>
                <a:cs typeface="+mn-ea"/>
                <a:sym typeface="+mn-lt"/>
              </a:rPr>
              <a:t>。</a:t>
            </a:r>
            <a:endParaRPr lang="zh-CN" altLang="en-US" sz="1000" b="1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0915" y="2921635"/>
            <a:ext cx="3451225" cy="319722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6115" y="2484120"/>
            <a:ext cx="3235325" cy="341439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6605" y="1382395"/>
            <a:ext cx="5808980" cy="172783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6605" y="2921635"/>
            <a:ext cx="5883275" cy="297688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6605" y="3110230"/>
            <a:ext cx="6100445" cy="278701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5250" y="1562100"/>
            <a:ext cx="8907145" cy="375856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5250" y="1562100"/>
            <a:ext cx="9035415" cy="375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84775" y="602680"/>
            <a:ext cx="18224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API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的设计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22733"/>
            <a:ext cx="3467735" cy="1353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21784"/>
            <a:ext cx="4263390" cy="15690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007" y="4428489"/>
            <a:ext cx="4940300" cy="12623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D1E1C5-2EF8-4929-BA57-0A6FE5C5D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581466"/>
            <a:ext cx="3357880" cy="13354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53A414-66E1-4197-AA14-7F7B877DB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007" y="1511141"/>
            <a:ext cx="2679065" cy="2656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84775" y="602680"/>
            <a:ext cx="18224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API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的实现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242060" y="1604328"/>
            <a:ext cx="10233660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b="1" dirty="0">
                <a:solidFill>
                  <a:srgbClr val="4A5A69"/>
                </a:solidFill>
                <a:cs typeface="+mn-ea"/>
                <a:sym typeface="+mn-lt"/>
              </a:rPr>
              <a:t>前端和后端进行交互，前端按照约定请求URL路径，并传入相关参数，后端服务器接收请求，进行业务处理，返回数据给前端。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05" y="2871470"/>
            <a:ext cx="9393555" cy="2905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84775" y="602680"/>
            <a:ext cx="18224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API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的实现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242060" y="1604328"/>
            <a:ext cx="10233660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b="1" dirty="0">
                <a:solidFill>
                  <a:srgbClr val="4A5A69"/>
                </a:solidFill>
                <a:cs typeface="+mn-ea"/>
                <a:sym typeface="+mn-lt"/>
              </a:rPr>
              <a:t>前端和后端进行交互，前端按照约定请求URL路径，并传入相关参数，后端服务器接收请求，进行业务处理，返回数据给前端。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05" y="2871470"/>
            <a:ext cx="9393555" cy="29057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EF54471-24E3-41F2-B392-988DD1EC4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05" y="2888298"/>
            <a:ext cx="9370888" cy="29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cs typeface="+mn-ea"/>
                <a:sym typeface="+mn-lt"/>
              </a:rPr>
              <a:t>Enter your text here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58376" y="3235264"/>
            <a:ext cx="257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当前进展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43095" y="4401920"/>
            <a:ext cx="556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posuere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04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70"/>
          <p:cNvSpPr/>
          <p:nvPr/>
        </p:nvSpPr>
        <p:spPr>
          <a:xfrm>
            <a:off x="2783348" y="3333279"/>
            <a:ext cx="359589" cy="360001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93360" y="6026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项目进度</a:t>
            </a:r>
          </a:p>
        </p:txBody>
      </p:sp>
      <p:sp>
        <p:nvSpPr>
          <p:cNvPr id="6" name="矩形 5"/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cs typeface="+mn-ea"/>
                <a:sym typeface="+mn-lt"/>
              </a:rPr>
              <a:t>Enter your text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3525715" y="2197575"/>
            <a:ext cx="6881446" cy="3245198"/>
          </a:xfrm>
          <a:custGeom>
            <a:avLst/>
            <a:gdLst>
              <a:gd name="connsiteX0" fmla="*/ 1719943 w 5105400"/>
              <a:gd name="connsiteY0" fmla="*/ 3341914 h 3341914"/>
              <a:gd name="connsiteX1" fmla="*/ 0 w 5105400"/>
              <a:gd name="connsiteY1" fmla="*/ 1872343 h 3341914"/>
              <a:gd name="connsiteX2" fmla="*/ 1654629 w 5105400"/>
              <a:gd name="connsiteY2" fmla="*/ 0 h 3341914"/>
              <a:gd name="connsiteX3" fmla="*/ 3581400 w 5105400"/>
              <a:gd name="connsiteY3" fmla="*/ 1654628 h 3341914"/>
              <a:gd name="connsiteX4" fmla="*/ 5105400 w 5105400"/>
              <a:gd name="connsiteY4" fmla="*/ 152400 h 3341914"/>
              <a:gd name="connsiteX5" fmla="*/ 5105400 w 5105400"/>
              <a:gd name="connsiteY5" fmla="*/ 152400 h 3341914"/>
              <a:gd name="connsiteX0-1" fmla="*/ 1684774 w 5105400"/>
              <a:gd name="connsiteY0-2" fmla="*/ 3297952 h 3297952"/>
              <a:gd name="connsiteX1-3" fmla="*/ 0 w 5105400"/>
              <a:gd name="connsiteY1-4" fmla="*/ 1872343 h 3297952"/>
              <a:gd name="connsiteX2-5" fmla="*/ 1654629 w 5105400"/>
              <a:gd name="connsiteY2-6" fmla="*/ 0 h 3297952"/>
              <a:gd name="connsiteX3-7" fmla="*/ 3581400 w 5105400"/>
              <a:gd name="connsiteY3-8" fmla="*/ 1654628 h 3297952"/>
              <a:gd name="connsiteX4-9" fmla="*/ 5105400 w 5105400"/>
              <a:gd name="connsiteY4-10" fmla="*/ 152400 h 3297952"/>
              <a:gd name="connsiteX5-11" fmla="*/ 5105400 w 5105400"/>
              <a:gd name="connsiteY5-12" fmla="*/ 152400 h 3297952"/>
              <a:gd name="connsiteX0-13" fmla="*/ 2247481 w 5668107"/>
              <a:gd name="connsiteY0-14" fmla="*/ 3297952 h 3297952"/>
              <a:gd name="connsiteX1-15" fmla="*/ 0 w 5668107"/>
              <a:gd name="connsiteY1-16" fmla="*/ 1881135 h 3297952"/>
              <a:gd name="connsiteX2-17" fmla="*/ 2217336 w 5668107"/>
              <a:gd name="connsiteY2-18" fmla="*/ 0 h 3297952"/>
              <a:gd name="connsiteX3-19" fmla="*/ 4144107 w 5668107"/>
              <a:gd name="connsiteY3-20" fmla="*/ 1654628 h 3297952"/>
              <a:gd name="connsiteX4-21" fmla="*/ 5668107 w 5668107"/>
              <a:gd name="connsiteY4-22" fmla="*/ 152400 h 3297952"/>
              <a:gd name="connsiteX5-23" fmla="*/ 5668107 w 5668107"/>
              <a:gd name="connsiteY5-24" fmla="*/ 152400 h 3297952"/>
              <a:gd name="connsiteX0-25" fmla="*/ 2247481 w 5668107"/>
              <a:gd name="connsiteY0-26" fmla="*/ 3297952 h 3297952"/>
              <a:gd name="connsiteX1-27" fmla="*/ 0 w 5668107"/>
              <a:gd name="connsiteY1-28" fmla="*/ 1881135 h 3297952"/>
              <a:gd name="connsiteX2-29" fmla="*/ 2217336 w 5668107"/>
              <a:gd name="connsiteY2-30" fmla="*/ 0 h 3297952"/>
              <a:gd name="connsiteX3-31" fmla="*/ 4504591 w 5668107"/>
              <a:gd name="connsiteY3-32" fmla="*/ 1672213 h 3297952"/>
              <a:gd name="connsiteX4-33" fmla="*/ 5668107 w 5668107"/>
              <a:gd name="connsiteY4-34" fmla="*/ 152400 h 3297952"/>
              <a:gd name="connsiteX5-35" fmla="*/ 5668107 w 5668107"/>
              <a:gd name="connsiteY5-36" fmla="*/ 152400 h 3297952"/>
              <a:gd name="connsiteX0-37" fmla="*/ 2247481 w 5668107"/>
              <a:gd name="connsiteY0-38" fmla="*/ 3166067 h 3166067"/>
              <a:gd name="connsiteX1-39" fmla="*/ 0 w 5668107"/>
              <a:gd name="connsiteY1-40" fmla="*/ 1749250 h 3166067"/>
              <a:gd name="connsiteX2-41" fmla="*/ 2305259 w 5668107"/>
              <a:gd name="connsiteY2-42" fmla="*/ 0 h 3166067"/>
              <a:gd name="connsiteX3-43" fmla="*/ 4504591 w 5668107"/>
              <a:gd name="connsiteY3-44" fmla="*/ 1540328 h 3166067"/>
              <a:gd name="connsiteX4-45" fmla="*/ 5668107 w 5668107"/>
              <a:gd name="connsiteY4-46" fmla="*/ 20515 h 3166067"/>
              <a:gd name="connsiteX5-47" fmla="*/ 5668107 w 5668107"/>
              <a:gd name="connsiteY5-48" fmla="*/ 20515 h 3166067"/>
              <a:gd name="connsiteX0-49" fmla="*/ 2247481 w 6942991"/>
              <a:gd name="connsiteY0-50" fmla="*/ 3166067 h 3166067"/>
              <a:gd name="connsiteX1-51" fmla="*/ 0 w 6942991"/>
              <a:gd name="connsiteY1-52" fmla="*/ 1749250 h 3166067"/>
              <a:gd name="connsiteX2-53" fmla="*/ 2305259 w 6942991"/>
              <a:gd name="connsiteY2-54" fmla="*/ 0 h 3166067"/>
              <a:gd name="connsiteX3-55" fmla="*/ 4504591 w 6942991"/>
              <a:gd name="connsiteY3-56" fmla="*/ 1540328 h 3166067"/>
              <a:gd name="connsiteX4-57" fmla="*/ 5668107 w 6942991"/>
              <a:gd name="connsiteY4-58" fmla="*/ 20515 h 3166067"/>
              <a:gd name="connsiteX5-59" fmla="*/ 6942991 w 6942991"/>
              <a:gd name="connsiteY5-60" fmla="*/ 20515 h 3166067"/>
              <a:gd name="connsiteX0-61" fmla="*/ 2247481 w 5668107"/>
              <a:gd name="connsiteY0-62" fmla="*/ 3166067 h 3166067"/>
              <a:gd name="connsiteX1-63" fmla="*/ 0 w 5668107"/>
              <a:gd name="connsiteY1-64" fmla="*/ 1749250 h 3166067"/>
              <a:gd name="connsiteX2-65" fmla="*/ 2305259 w 5668107"/>
              <a:gd name="connsiteY2-66" fmla="*/ 0 h 3166067"/>
              <a:gd name="connsiteX3-67" fmla="*/ 4504591 w 5668107"/>
              <a:gd name="connsiteY3-68" fmla="*/ 1540328 h 3166067"/>
              <a:gd name="connsiteX4-69" fmla="*/ 5668107 w 5668107"/>
              <a:gd name="connsiteY4-70" fmla="*/ 20515 h 3166067"/>
              <a:gd name="connsiteX0-71" fmla="*/ 2247481 w 6855069"/>
              <a:gd name="connsiteY0-72" fmla="*/ 3166067 h 3166067"/>
              <a:gd name="connsiteX1-73" fmla="*/ 0 w 6855069"/>
              <a:gd name="connsiteY1-74" fmla="*/ 1749250 h 3166067"/>
              <a:gd name="connsiteX2-75" fmla="*/ 2305259 w 6855069"/>
              <a:gd name="connsiteY2-76" fmla="*/ 0 h 3166067"/>
              <a:gd name="connsiteX3-77" fmla="*/ 4504591 w 6855069"/>
              <a:gd name="connsiteY3-78" fmla="*/ 1540328 h 3166067"/>
              <a:gd name="connsiteX4-79" fmla="*/ 6855069 w 6855069"/>
              <a:gd name="connsiteY4-80" fmla="*/ 11723 h 3166067"/>
              <a:gd name="connsiteX0-81" fmla="*/ 2247481 w 6855069"/>
              <a:gd name="connsiteY0-82" fmla="*/ 3166067 h 3166067"/>
              <a:gd name="connsiteX1-83" fmla="*/ 0 w 6855069"/>
              <a:gd name="connsiteY1-84" fmla="*/ 1749250 h 3166067"/>
              <a:gd name="connsiteX2-85" fmla="*/ 2270089 w 6855069"/>
              <a:gd name="connsiteY2-86" fmla="*/ 0 h 3166067"/>
              <a:gd name="connsiteX3-87" fmla="*/ 4504591 w 6855069"/>
              <a:gd name="connsiteY3-88" fmla="*/ 1540328 h 3166067"/>
              <a:gd name="connsiteX4-89" fmla="*/ 6855069 w 6855069"/>
              <a:gd name="connsiteY4-90" fmla="*/ 11723 h 3166067"/>
              <a:gd name="connsiteX0-91" fmla="*/ 2247481 w 6855069"/>
              <a:gd name="connsiteY0-92" fmla="*/ 3166067 h 3166067"/>
              <a:gd name="connsiteX1-93" fmla="*/ 0 w 6855069"/>
              <a:gd name="connsiteY1-94" fmla="*/ 1749250 h 3166067"/>
              <a:gd name="connsiteX2-95" fmla="*/ 2270089 w 6855069"/>
              <a:gd name="connsiteY2-96" fmla="*/ 0 h 3166067"/>
              <a:gd name="connsiteX3-97" fmla="*/ 4557345 w 6855069"/>
              <a:gd name="connsiteY3-98" fmla="*/ 1637043 h 3166067"/>
              <a:gd name="connsiteX4-99" fmla="*/ 6855069 w 6855069"/>
              <a:gd name="connsiteY4-100" fmla="*/ 11723 h 3166067"/>
              <a:gd name="connsiteX0-101" fmla="*/ 2282650 w 6855069"/>
              <a:gd name="connsiteY0-102" fmla="*/ 3245198 h 3245198"/>
              <a:gd name="connsiteX1-103" fmla="*/ 0 w 6855069"/>
              <a:gd name="connsiteY1-104" fmla="*/ 1749250 h 3245198"/>
              <a:gd name="connsiteX2-105" fmla="*/ 2270089 w 6855069"/>
              <a:gd name="connsiteY2-106" fmla="*/ 0 h 3245198"/>
              <a:gd name="connsiteX3-107" fmla="*/ 4557345 w 6855069"/>
              <a:gd name="connsiteY3-108" fmla="*/ 1637043 h 3245198"/>
              <a:gd name="connsiteX4-109" fmla="*/ 6855069 w 6855069"/>
              <a:gd name="connsiteY4-110" fmla="*/ 11723 h 3245198"/>
              <a:gd name="connsiteX0-111" fmla="*/ 2309027 w 6881446"/>
              <a:gd name="connsiteY0-112" fmla="*/ 3245198 h 3245198"/>
              <a:gd name="connsiteX1-113" fmla="*/ 0 w 6881446"/>
              <a:gd name="connsiteY1-114" fmla="*/ 1617366 h 3245198"/>
              <a:gd name="connsiteX2-115" fmla="*/ 2296466 w 6881446"/>
              <a:gd name="connsiteY2-116" fmla="*/ 0 h 3245198"/>
              <a:gd name="connsiteX3-117" fmla="*/ 4583722 w 6881446"/>
              <a:gd name="connsiteY3-118" fmla="*/ 1637043 h 3245198"/>
              <a:gd name="connsiteX4-119" fmla="*/ 6881446 w 6881446"/>
              <a:gd name="connsiteY4-120" fmla="*/ 11723 h 32451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81446" h="3245198">
                <a:moveTo>
                  <a:pt x="2309027" y="3245198"/>
                </a:moveTo>
                <a:lnTo>
                  <a:pt x="0" y="1617366"/>
                </a:lnTo>
                <a:lnTo>
                  <a:pt x="2296466" y="0"/>
                </a:lnTo>
                <a:lnTo>
                  <a:pt x="4583722" y="1637043"/>
                </a:lnTo>
                <a:lnTo>
                  <a:pt x="6881446" y="11723"/>
                </a:lnTo>
              </a:path>
            </a:pathLst>
          </a:custGeom>
          <a:ln w="34925"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7" name="Oval 2"/>
          <p:cNvSpPr/>
          <p:nvPr/>
        </p:nvSpPr>
        <p:spPr>
          <a:xfrm>
            <a:off x="5448645" y="1831604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9" name="Oval 76"/>
          <p:cNvSpPr/>
          <p:nvPr/>
        </p:nvSpPr>
        <p:spPr>
          <a:xfrm>
            <a:off x="5284815" y="4960187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10" name="Oval 77"/>
          <p:cNvSpPr/>
          <p:nvPr/>
        </p:nvSpPr>
        <p:spPr>
          <a:xfrm>
            <a:off x="7730759" y="3431838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11" name="Oval 78"/>
          <p:cNvSpPr/>
          <p:nvPr/>
        </p:nvSpPr>
        <p:spPr>
          <a:xfrm>
            <a:off x="10003348" y="1760911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17" name="TextBox 43"/>
          <p:cNvSpPr txBox="1"/>
          <p:nvPr/>
        </p:nvSpPr>
        <p:spPr>
          <a:xfrm>
            <a:off x="2783205" y="3343910"/>
            <a:ext cx="334645" cy="3079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ko-KR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Group 10"/>
          <p:cNvGrpSpPr/>
          <p:nvPr/>
        </p:nvGrpSpPr>
        <p:grpSpPr>
          <a:xfrm>
            <a:off x="1983154" y="4913695"/>
            <a:ext cx="3170493" cy="715010"/>
            <a:chOff x="479371" y="4634789"/>
            <a:chExt cx="3170493" cy="715010"/>
          </a:xfrm>
        </p:grpSpPr>
        <p:sp>
          <p:nvSpPr>
            <p:cNvPr id="19" name="TextBox 45"/>
            <p:cNvSpPr txBox="1"/>
            <p:nvPr/>
          </p:nvSpPr>
          <p:spPr>
            <a:xfrm>
              <a:off x="1292171" y="4634789"/>
              <a:ext cx="1992464" cy="3987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4A5A69"/>
                  </a:solidFill>
                  <a:cs typeface="+mn-ea"/>
                  <a:sym typeface="+mn-lt"/>
                </a:rPr>
                <a:t>项目初创建</a:t>
              </a:r>
            </a:p>
          </p:txBody>
        </p:sp>
        <p:sp>
          <p:nvSpPr>
            <p:cNvPr id="20" name="TextBox 46"/>
            <p:cNvSpPr txBox="1"/>
            <p:nvPr/>
          </p:nvSpPr>
          <p:spPr>
            <a:xfrm>
              <a:off x="479371" y="4981499"/>
              <a:ext cx="31584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确定项目，前后端项目建立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Oval 54"/>
            <p:cNvSpPr/>
            <p:nvPr/>
          </p:nvSpPr>
          <p:spPr>
            <a:xfrm>
              <a:off x="3290275" y="4653887"/>
              <a:ext cx="359589" cy="360001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2" name="TextBox 48"/>
            <p:cNvSpPr txBox="1"/>
            <p:nvPr/>
          </p:nvSpPr>
          <p:spPr>
            <a:xfrm>
              <a:off x="3302599" y="4671830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Group 11"/>
          <p:cNvGrpSpPr/>
          <p:nvPr/>
        </p:nvGrpSpPr>
        <p:grpSpPr>
          <a:xfrm>
            <a:off x="5102033" y="1750387"/>
            <a:ext cx="359589" cy="360001"/>
            <a:chOff x="3270057" y="1553975"/>
            <a:chExt cx="359589" cy="360001"/>
          </a:xfrm>
        </p:grpSpPr>
        <p:sp>
          <p:nvSpPr>
            <p:cNvPr id="26" name="Oval 59"/>
            <p:cNvSpPr/>
            <p:nvPr/>
          </p:nvSpPr>
          <p:spPr>
            <a:xfrm>
              <a:off x="3270057" y="1553975"/>
              <a:ext cx="359589" cy="360001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7" name="TextBox 53"/>
            <p:cNvSpPr txBox="1"/>
            <p:nvPr/>
          </p:nvSpPr>
          <p:spPr>
            <a:xfrm>
              <a:off x="3282381" y="1580086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ko-KR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Group 12"/>
          <p:cNvGrpSpPr/>
          <p:nvPr/>
        </p:nvGrpSpPr>
        <p:grpSpPr>
          <a:xfrm>
            <a:off x="6005411" y="4012883"/>
            <a:ext cx="2323130" cy="922020"/>
            <a:chOff x="3139020" y="2921953"/>
            <a:chExt cx="2323130" cy="922020"/>
          </a:xfrm>
        </p:grpSpPr>
        <p:sp>
          <p:nvSpPr>
            <p:cNvPr id="29" name="TextBox 55"/>
            <p:cNvSpPr txBox="1"/>
            <p:nvPr/>
          </p:nvSpPr>
          <p:spPr>
            <a:xfrm>
              <a:off x="3139020" y="2921953"/>
              <a:ext cx="1957902" cy="9220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/>
                <a:t>大部分接口调用及功能还有待完成。</a:t>
              </a:r>
            </a:p>
          </p:txBody>
        </p:sp>
        <p:sp>
          <p:nvSpPr>
            <p:cNvPr id="31" name="Oval 65"/>
            <p:cNvSpPr/>
            <p:nvPr/>
          </p:nvSpPr>
          <p:spPr>
            <a:xfrm>
              <a:off x="5102561" y="3202670"/>
              <a:ext cx="359589" cy="360001"/>
            </a:xfrm>
            <a:prstGeom prst="ellipse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32" name="TextBox 58"/>
            <p:cNvSpPr txBox="1"/>
            <p:nvPr/>
          </p:nvSpPr>
          <p:spPr>
            <a:xfrm>
              <a:off x="5114885" y="3228782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ko-KR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Rounded Rectangle 10"/>
          <p:cNvSpPr/>
          <p:nvPr/>
        </p:nvSpPr>
        <p:spPr>
          <a:xfrm>
            <a:off x="5518014" y="514234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40" name="Rounded Rectangle 5"/>
          <p:cNvSpPr/>
          <p:nvPr/>
        </p:nvSpPr>
        <p:spPr>
          <a:xfrm flipH="1">
            <a:off x="5613599" y="202999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65" y="667343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Oval 2"/>
          <p:cNvSpPr/>
          <p:nvPr/>
        </p:nvSpPr>
        <p:spPr>
          <a:xfrm>
            <a:off x="3199475" y="3431804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8" name="Rectangle 7"/>
          <p:cNvSpPr/>
          <p:nvPr/>
        </p:nvSpPr>
        <p:spPr>
          <a:xfrm>
            <a:off x="3398589" y="361884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47" name="Group 10"/>
          <p:cNvGrpSpPr/>
          <p:nvPr/>
        </p:nvGrpSpPr>
        <p:grpSpPr>
          <a:xfrm>
            <a:off x="-175846" y="3318575"/>
            <a:ext cx="3319145" cy="975995"/>
            <a:chOff x="422221" y="4634789"/>
            <a:chExt cx="3319145" cy="975995"/>
          </a:xfrm>
        </p:grpSpPr>
        <p:sp>
          <p:nvSpPr>
            <p:cNvPr id="48" name="TextBox 45"/>
            <p:cNvSpPr txBox="1"/>
            <p:nvPr/>
          </p:nvSpPr>
          <p:spPr>
            <a:xfrm>
              <a:off x="944826" y="4634789"/>
              <a:ext cx="2339975" cy="3987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4A5A69"/>
                  </a:solidFill>
                  <a:cs typeface="+mn-ea"/>
                  <a:sym typeface="+mn-lt"/>
                </a:rPr>
                <a:t>接口设计确定</a:t>
              </a:r>
            </a:p>
          </p:txBody>
        </p:sp>
        <p:sp>
          <p:nvSpPr>
            <p:cNvPr id="49" name="TextBox 46"/>
            <p:cNvSpPr txBox="1"/>
            <p:nvPr/>
          </p:nvSpPr>
          <p:spPr>
            <a:xfrm>
              <a:off x="422221" y="4935144"/>
              <a:ext cx="3319145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经前后端讨论初步确定接口的设计，后期如若需要再更改。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Group 10"/>
          <p:cNvGrpSpPr/>
          <p:nvPr/>
        </p:nvGrpSpPr>
        <p:grpSpPr>
          <a:xfrm>
            <a:off x="1155749" y="1740601"/>
            <a:ext cx="4242435" cy="715010"/>
            <a:chOff x="-604574" y="4634790"/>
            <a:chExt cx="4242435" cy="715010"/>
          </a:xfrm>
        </p:grpSpPr>
        <p:sp>
          <p:nvSpPr>
            <p:cNvPr id="53" name="TextBox 45"/>
            <p:cNvSpPr txBox="1"/>
            <p:nvPr/>
          </p:nvSpPr>
          <p:spPr>
            <a:xfrm>
              <a:off x="140916" y="4634790"/>
              <a:ext cx="3143885" cy="3987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2000" b="1" dirty="0">
                  <a:solidFill>
                    <a:srgbClr val="4A5A69"/>
                  </a:solidFill>
                  <a:cs typeface="+mn-ea"/>
                  <a:sym typeface="+mn-lt"/>
                </a:rPr>
                <a:t>APP</a:t>
              </a:r>
              <a:r>
                <a:rPr lang="zh-CN" altLang="en-US" sz="2000" b="1" dirty="0">
                  <a:solidFill>
                    <a:srgbClr val="4A5A69"/>
                  </a:solidFill>
                  <a:cs typeface="+mn-ea"/>
                  <a:sym typeface="+mn-lt"/>
                </a:rPr>
                <a:t>基本框架、接口调用</a:t>
              </a:r>
            </a:p>
          </p:txBody>
        </p:sp>
        <p:sp>
          <p:nvSpPr>
            <p:cNvPr id="54" name="TextBox 46"/>
            <p:cNvSpPr txBox="1"/>
            <p:nvPr/>
          </p:nvSpPr>
          <p:spPr>
            <a:xfrm>
              <a:off x="-604574" y="4981500"/>
              <a:ext cx="424243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android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基本类实现，成功调用部分接口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642860" y="3595370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待完成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969500" y="2007870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待完成</a:t>
            </a:r>
          </a:p>
        </p:txBody>
      </p:sp>
      <p:grpSp>
        <p:nvGrpSpPr>
          <p:cNvPr id="58" name="Group 12"/>
          <p:cNvGrpSpPr/>
          <p:nvPr/>
        </p:nvGrpSpPr>
        <p:grpSpPr>
          <a:xfrm>
            <a:off x="8045666" y="1711690"/>
            <a:ext cx="2067225" cy="375238"/>
            <a:chOff x="3394925" y="3202670"/>
            <a:chExt cx="2067225" cy="375238"/>
          </a:xfrm>
        </p:grpSpPr>
        <p:sp>
          <p:nvSpPr>
            <p:cNvPr id="59" name="TextBox 55"/>
            <p:cNvSpPr txBox="1"/>
            <p:nvPr/>
          </p:nvSpPr>
          <p:spPr>
            <a:xfrm>
              <a:off x="3394925" y="3209608"/>
              <a:ext cx="1957902" cy="3683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/>
                <a:t>项目整体调整。</a:t>
              </a:r>
            </a:p>
          </p:txBody>
        </p:sp>
        <p:sp>
          <p:nvSpPr>
            <p:cNvPr id="60" name="Oval 65"/>
            <p:cNvSpPr/>
            <p:nvPr/>
          </p:nvSpPr>
          <p:spPr>
            <a:xfrm>
              <a:off x="5102561" y="3202670"/>
              <a:ext cx="359589" cy="360001"/>
            </a:xfrm>
            <a:prstGeom prst="ellipse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61" name="TextBox 58"/>
            <p:cNvSpPr txBox="1"/>
            <p:nvPr/>
          </p:nvSpPr>
          <p:spPr>
            <a:xfrm>
              <a:off x="5114885" y="3229318"/>
              <a:ext cx="334940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078271e7780a8c0e89f3a12bc1f587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80230" y="231140"/>
            <a:ext cx="3022600" cy="6396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26635" y="10694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项目分工</a:t>
            </a:r>
          </a:p>
        </p:txBody>
      </p:sp>
      <p:sp>
        <p:nvSpPr>
          <p:cNvPr id="6" name="矩形 5"/>
          <p:cNvSpPr/>
          <p:nvPr/>
        </p:nvSpPr>
        <p:spPr>
          <a:xfrm>
            <a:off x="4007783" y="1591355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cs typeface="+mn-ea"/>
                <a:sym typeface="+mn-lt"/>
              </a:rPr>
              <a:t>Enter your text here</a:t>
            </a:r>
          </a:p>
        </p:txBody>
      </p:sp>
      <p:sp>
        <p:nvSpPr>
          <p:cNvPr id="7" name="Teardrop 1"/>
          <p:cNvSpPr/>
          <p:nvPr/>
        </p:nvSpPr>
        <p:spPr>
          <a:xfrm rot="18805991">
            <a:off x="1388472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ardrop 1"/>
          <p:cNvSpPr/>
          <p:nvPr/>
        </p:nvSpPr>
        <p:spPr>
          <a:xfrm rot="18805991">
            <a:off x="1996793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Teardrop 1"/>
          <p:cNvSpPr/>
          <p:nvPr/>
        </p:nvSpPr>
        <p:spPr>
          <a:xfrm rot="18805991">
            <a:off x="2605114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Teardrop 1"/>
          <p:cNvSpPr/>
          <p:nvPr/>
        </p:nvSpPr>
        <p:spPr>
          <a:xfrm rot="18805991">
            <a:off x="3213435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Teardrop 1"/>
          <p:cNvSpPr/>
          <p:nvPr/>
        </p:nvSpPr>
        <p:spPr>
          <a:xfrm rot="18805991">
            <a:off x="1388472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Teardrop 1"/>
          <p:cNvSpPr/>
          <p:nvPr/>
        </p:nvSpPr>
        <p:spPr>
          <a:xfrm rot="18805991">
            <a:off x="1996793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Teardrop 1"/>
          <p:cNvSpPr/>
          <p:nvPr/>
        </p:nvSpPr>
        <p:spPr>
          <a:xfrm rot="18805991">
            <a:off x="2605114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Teardrop 1"/>
          <p:cNvSpPr/>
          <p:nvPr/>
        </p:nvSpPr>
        <p:spPr>
          <a:xfrm rot="18805991">
            <a:off x="3213435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Teardrop 1"/>
          <p:cNvSpPr/>
          <p:nvPr/>
        </p:nvSpPr>
        <p:spPr>
          <a:xfrm rot="18805991">
            <a:off x="1389054" y="466083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Teardrop 1"/>
          <p:cNvSpPr/>
          <p:nvPr/>
        </p:nvSpPr>
        <p:spPr>
          <a:xfrm rot="18805991">
            <a:off x="1997375" y="466083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Teardrop 1"/>
          <p:cNvSpPr/>
          <p:nvPr/>
        </p:nvSpPr>
        <p:spPr>
          <a:xfrm rot="18805991">
            <a:off x="2605696" y="466083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Teardrop 1"/>
          <p:cNvSpPr/>
          <p:nvPr/>
        </p:nvSpPr>
        <p:spPr>
          <a:xfrm rot="18805991">
            <a:off x="3214017" y="466083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6850" y="2376170"/>
            <a:ext cx="4933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朱颖：后端技术选择与构架设计，代码编写，接口实现，数据库设计，</a:t>
            </a:r>
            <a:r>
              <a:rPr lang="en-US" altLang="zh-CN" dirty="0"/>
              <a:t>spring boot</a:t>
            </a:r>
            <a:r>
              <a:rPr lang="zh-CN" altLang="en-US" dirty="0"/>
              <a:t>和</a:t>
            </a:r>
            <a:r>
              <a:rPr lang="en-US" altLang="zh-CN" dirty="0" err="1"/>
              <a:t>mybatis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李婕：接口设计，前端界面设计，包括首页菜品展示、根据关键字搜索菜谱、个人页面详细信息，例如粉丝收藏关注等。</a:t>
            </a:r>
          </a:p>
          <a:p>
            <a:endParaRPr lang="zh-CN" altLang="en-US" dirty="0"/>
          </a:p>
          <a:p>
            <a:r>
              <a:rPr lang="zh-CN" altLang="en-US" dirty="0"/>
              <a:t>梁宇雨：接口设计，前端界面设计，包括注册重置密码登录、动态发布菜谱、动态展示菜谱种类名称等信息。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3679" y="2756776"/>
            <a:ext cx="5724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cs typeface="+mn-ea"/>
                <a:sym typeface="+mn-lt"/>
              </a:rPr>
              <a:t>感谢您的耐心观看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8267" y="3014843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前端介绍</a:t>
            </a:r>
          </a:p>
        </p:txBody>
      </p:sp>
      <p:sp>
        <p:nvSpPr>
          <p:cNvPr id="3" name="矩形 2"/>
          <p:cNvSpPr/>
          <p:nvPr/>
        </p:nvSpPr>
        <p:spPr>
          <a:xfrm>
            <a:off x="2708267" y="3383861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9104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14410" y="326744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31120" y="3014843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后端介绍</a:t>
            </a:r>
          </a:p>
        </p:txBody>
      </p:sp>
      <p:sp>
        <p:nvSpPr>
          <p:cNvPr id="7" name="矩形 6"/>
          <p:cNvSpPr/>
          <p:nvPr/>
        </p:nvSpPr>
        <p:spPr>
          <a:xfrm>
            <a:off x="8131120" y="3383861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11957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937263" y="326744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08267" y="4496238"/>
            <a:ext cx="22002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API</a:t>
            </a:r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接口设计</a:t>
            </a:r>
          </a:p>
        </p:txBody>
      </p:sp>
      <p:sp>
        <p:nvSpPr>
          <p:cNvPr id="11" name="矩形 10"/>
          <p:cNvSpPr/>
          <p:nvPr/>
        </p:nvSpPr>
        <p:spPr>
          <a:xfrm>
            <a:off x="2708267" y="4865256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89104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14410" y="474884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31120" y="4496238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当前进展</a:t>
            </a:r>
          </a:p>
        </p:txBody>
      </p:sp>
      <p:sp>
        <p:nvSpPr>
          <p:cNvPr id="15" name="矩形 14"/>
          <p:cNvSpPr/>
          <p:nvPr/>
        </p:nvSpPr>
        <p:spPr>
          <a:xfrm>
            <a:off x="8131120" y="4865256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11957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37263" y="474884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99335" y="791623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920343" y="15808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78384" y="1695635"/>
            <a:ext cx="209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</a:rPr>
              <a:t>https://www.ypppt.com/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3095" y="472190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cs typeface="+mn-ea"/>
                <a:sym typeface="+mn-lt"/>
              </a:rPr>
              <a:t>Enter your text here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72601" y="3637219"/>
            <a:ext cx="257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前端介绍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01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rcRect l="12884" r="22062"/>
          <a:stretch>
            <a:fillRect/>
          </a:stretch>
        </p:blipFill>
        <p:spPr>
          <a:xfrm>
            <a:off x="7089140" y="662305"/>
            <a:ext cx="3968115" cy="438848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89560" y="828675"/>
            <a:ext cx="6692900" cy="398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Activity:菜谱APP各界面的逻辑界面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 err="1"/>
              <a:t>RegisterActivity</a:t>
            </a:r>
            <a:r>
              <a:rPr lang="zh-CN" altLang="en-US" dirty="0"/>
              <a:t>：注册逻辑实现，包括接口实现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 err="1"/>
              <a:t>ResetActivity</a:t>
            </a:r>
            <a:r>
              <a:rPr lang="zh-CN" altLang="en-US" dirty="0"/>
              <a:t>：重置密码界面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 err="1"/>
              <a:t>DynamicActivity</a:t>
            </a:r>
            <a:r>
              <a:rPr lang="zh-CN" altLang="en-US" dirty="0"/>
              <a:t>：动态发布菜谱，需调用接口向后端传递数据。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 err="1"/>
              <a:t>ShowActivity</a:t>
            </a:r>
            <a:r>
              <a:rPr lang="zh-CN" altLang="en-US" dirty="0"/>
              <a:t>：展示每个菜品的具体信息。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 err="1"/>
              <a:t>SortActivity</a:t>
            </a:r>
            <a:r>
              <a:rPr lang="zh-CN" altLang="en-US" dirty="0"/>
              <a:t>：动态页面，展示所有菜品的种类、样式、名称。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 err="1"/>
              <a:t>PrimryActivity</a:t>
            </a:r>
            <a:r>
              <a:rPr lang="zh-CN" altLang="en-US" dirty="0"/>
              <a:t>：首页展示。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 err="1"/>
              <a:t>PersonalActivity</a:t>
            </a:r>
            <a:r>
              <a:rPr lang="zh-CN" altLang="en-US" dirty="0"/>
              <a:t>：个人信息。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432560" y="1261110"/>
            <a:ext cx="6692900" cy="253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spc="300" dirty="0">
                <a:solidFill>
                  <a:srgbClr val="4A5A69"/>
                </a:solidFill>
                <a:cs typeface="+mn-ea"/>
                <a:sym typeface="+mn-lt"/>
              </a:rPr>
              <a:t>cache:</a:t>
            </a:r>
            <a:r>
              <a:rPr lang="zh-CN" altLang="en-US" sz="2000" spc="300" dirty="0">
                <a:solidFill>
                  <a:srgbClr val="4A5A69"/>
                </a:solidFill>
                <a:cs typeface="+mn-ea"/>
                <a:sym typeface="+mn-lt"/>
              </a:rPr>
              <a:t>缓存辅助</a:t>
            </a: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CacheHelper</a:t>
            </a:r>
            <a:r>
              <a:rPr lang="zh-CN" altLang="en-US">
                <a:sym typeface="+mn-ea"/>
              </a:rPr>
              <a:t>：缓存帮助实现类</a:t>
            </a: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ReadCacheAsyncTask</a:t>
            </a:r>
            <a:r>
              <a:rPr lang="zh-CN" altLang="en-US">
                <a:sym typeface="+mn-ea"/>
              </a:rPr>
              <a:t>：读取缓存</a:t>
            </a: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SavaCacheAsyncTask</a:t>
            </a:r>
            <a:r>
              <a:rPr lang="zh-CN" altLang="en-US">
                <a:sym typeface="+mn-ea"/>
              </a:rPr>
              <a:t>：将数据缓存到本地</a:t>
            </a:r>
          </a:p>
          <a:p>
            <a:pPr fontAlgn="auto">
              <a:lnSpc>
                <a:spcPct val="150000"/>
              </a:lnSpc>
            </a:pP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4640580"/>
            <a:ext cx="3422015" cy="1325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397510"/>
            <a:ext cx="3404235" cy="1004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9350" y="6090285"/>
            <a:ext cx="315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4A5A69"/>
                </a:solidFill>
                <a:cs typeface="+mn-ea"/>
                <a:sym typeface="+mn-lt"/>
              </a:rPr>
              <a:t>base:</a:t>
            </a:r>
            <a:r>
              <a:rPr lang="zh-CN" altLang="en-US" spc="300" dirty="0">
                <a:solidFill>
                  <a:srgbClr val="4A5A69"/>
                </a:solidFill>
                <a:cs typeface="+mn-ea"/>
                <a:sym typeface="+mn-lt"/>
              </a:rPr>
              <a:t>全局辅助类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t="76" r="64274" b="90381"/>
          <a:stretch>
            <a:fillRect/>
          </a:stretch>
        </p:blipFill>
        <p:spPr>
          <a:xfrm>
            <a:off x="1432560" y="3147060"/>
            <a:ext cx="2854960" cy="668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 t="-111" r="65309" b="88835"/>
          <a:stretch>
            <a:fillRect/>
          </a:stretch>
        </p:blipFill>
        <p:spPr>
          <a:xfrm>
            <a:off x="6821170" y="4853305"/>
            <a:ext cx="3856355" cy="899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rcRect l="7037" r="60005" b="90418"/>
          <a:stretch>
            <a:fillRect/>
          </a:stretch>
        </p:blipFill>
        <p:spPr>
          <a:xfrm>
            <a:off x="6692265" y="397510"/>
            <a:ext cx="4114165" cy="8597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rcRect l="8492" t="1087" r="68414" b="89691"/>
          <a:stretch>
            <a:fillRect/>
          </a:stretch>
        </p:blipFill>
        <p:spPr>
          <a:xfrm>
            <a:off x="6821170" y="2752090"/>
            <a:ext cx="3266440" cy="95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19200" y="3830320"/>
            <a:ext cx="434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adapter:</a:t>
            </a:r>
            <a:r>
              <a:rPr lang="zh-CN" altLang="en-US"/>
              <a:t>主要是定义一些适配器及适配器类型等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92265" y="1628140"/>
            <a:ext cx="446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fragment</a:t>
            </a:r>
            <a:r>
              <a:rPr lang="zh-CN" altLang="en-US"/>
              <a:t>：将页面碎片集中放到此目录下，方便使用，结构清晰。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06590" y="5870575"/>
            <a:ext cx="4371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dao</a:t>
            </a:r>
            <a:r>
              <a:rPr lang="zh-CN" altLang="en-US"/>
              <a:t>：数据库实体，在调用后端接口时可能会给后端传递实体。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821170" y="3942080"/>
            <a:ext cx="392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utils</a:t>
            </a:r>
            <a:r>
              <a:rPr lang="zh-CN" altLang="en-US" dirty="0"/>
              <a:t>：专门用于存放工具的工具包。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3095" y="472190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A3B8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Enter your text here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60051" y="3637219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spc="300" dirty="0">
                <a:solidFill>
                  <a:srgbClr val="4A5A69"/>
                </a:solidFill>
                <a:latin typeface="微软雅黑"/>
                <a:ea typeface="微软雅黑"/>
                <a:cs typeface="+mn-ea"/>
                <a:sym typeface="+mn-lt"/>
              </a:rPr>
              <a:t>后端</a:t>
            </a:r>
            <a:r>
              <a:rPr kumimoji="0" lang="zh-CN" altLang="en-US" sz="4400" b="0" i="0" u="none" strike="noStrike" kern="1200" cap="none" spc="300" normalizeH="0" baseline="0" noProof="0" dirty="0">
                <a:ln>
                  <a:noFill/>
                </a:ln>
                <a:solidFill>
                  <a:srgbClr val="4A5A6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2A3B8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PART 02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92A3B8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51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CA55BD6-DB22-4677-8677-19041780CF36}"/>
              </a:ext>
            </a:extLst>
          </p:cNvPr>
          <p:cNvSpPr txBox="1"/>
          <p:nvPr/>
        </p:nvSpPr>
        <p:spPr>
          <a:xfrm>
            <a:off x="1656909" y="827465"/>
            <a:ext cx="3486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后端技术路线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3C33C2-07A2-4B6E-876C-4C70B40F2C62}"/>
              </a:ext>
            </a:extLst>
          </p:cNvPr>
          <p:cNvSpPr txBox="1"/>
          <p:nvPr/>
        </p:nvSpPr>
        <p:spPr>
          <a:xfrm>
            <a:off x="1529606" y="3064045"/>
            <a:ext cx="739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在</a:t>
            </a:r>
            <a:r>
              <a:rPr lang="en-US" altLang="zh-CN" sz="2400" dirty="0"/>
              <a:t>pom.xml</a:t>
            </a:r>
            <a:r>
              <a:rPr lang="zh-CN" altLang="en-US" sz="2400" dirty="0"/>
              <a:t>中引入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mybatis</a:t>
            </a:r>
            <a:r>
              <a:rPr lang="zh-CN" altLang="en-US" sz="2400" dirty="0"/>
              <a:t>等依赖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在</a:t>
            </a:r>
            <a:r>
              <a:rPr lang="en-US" altLang="zh-CN" sz="2400" dirty="0" err="1"/>
              <a:t>application.yml</a:t>
            </a:r>
            <a:r>
              <a:rPr lang="zh-CN" altLang="en-US" sz="2400" dirty="0"/>
              <a:t>中添加数据库的配置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在</a:t>
            </a:r>
            <a:r>
              <a:rPr lang="en-US" altLang="zh-CN" sz="2400" dirty="0" err="1"/>
              <a:t>dao</a:t>
            </a:r>
            <a:r>
              <a:rPr lang="zh-CN" altLang="en-US" sz="2400" dirty="0"/>
              <a:t>中定义对数据库进行的增删改查接口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在</a:t>
            </a:r>
            <a:r>
              <a:rPr lang="en-US" altLang="zh-CN" sz="2400" dirty="0"/>
              <a:t>mapper.xml</a:t>
            </a:r>
            <a:r>
              <a:rPr lang="zh-CN" altLang="en-US" sz="2400" dirty="0"/>
              <a:t>文件中实现</a:t>
            </a:r>
            <a:r>
              <a:rPr lang="en-US" altLang="zh-CN" sz="2400" dirty="0" err="1"/>
              <a:t>dao</a:t>
            </a:r>
            <a:r>
              <a:rPr lang="zh-CN" altLang="en-US" sz="2400" dirty="0"/>
              <a:t>中定义的接口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在</a:t>
            </a:r>
            <a:r>
              <a:rPr lang="en-US" altLang="zh-CN" sz="2400" dirty="0"/>
              <a:t>service</a:t>
            </a:r>
            <a:r>
              <a:rPr lang="zh-CN" altLang="en-US" sz="2400" dirty="0"/>
              <a:t>中编写实现的服务逻辑</a:t>
            </a: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在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中响应用户请求，并调用</a:t>
            </a:r>
            <a:r>
              <a:rPr lang="en-US" altLang="zh-CN" sz="2400" dirty="0"/>
              <a:t>service</a:t>
            </a:r>
            <a:r>
              <a:rPr lang="zh-CN" altLang="en-US" sz="2400" dirty="0"/>
              <a:t>服务</a:t>
            </a:r>
            <a:endParaRPr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02DC39-4A4B-432E-926C-578A1F5B447B}"/>
              </a:ext>
            </a:extLst>
          </p:cNvPr>
          <p:cNvSpPr/>
          <p:nvPr/>
        </p:nvSpPr>
        <p:spPr>
          <a:xfrm>
            <a:off x="1529606" y="2116574"/>
            <a:ext cx="637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MySQL</a:t>
            </a:r>
            <a:r>
              <a:rPr lang="zh-CN" altLang="en-US" sz="2800" dirty="0">
                <a:latin typeface="+mn-ea"/>
              </a:rPr>
              <a:t>数据库</a:t>
            </a:r>
            <a:r>
              <a:rPr lang="en-US" altLang="zh-CN" sz="2800" dirty="0">
                <a:latin typeface="+mn-ea"/>
              </a:rPr>
              <a:t>+spring </a:t>
            </a:r>
            <a:r>
              <a:rPr lang="en-US" altLang="zh-CN" sz="2800" dirty="0" err="1">
                <a:latin typeface="+mn-ea"/>
              </a:rPr>
              <a:t>boot+mybatis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5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CA55BD6-DB22-4677-8677-19041780CF36}"/>
              </a:ext>
            </a:extLst>
          </p:cNvPr>
          <p:cNvSpPr txBox="1"/>
          <p:nvPr/>
        </p:nvSpPr>
        <p:spPr>
          <a:xfrm>
            <a:off x="1918935" y="390585"/>
            <a:ext cx="272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后端架构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3C33C2-07A2-4B6E-876C-4C70B40F2C62}"/>
              </a:ext>
            </a:extLst>
          </p:cNvPr>
          <p:cNvSpPr txBox="1"/>
          <p:nvPr/>
        </p:nvSpPr>
        <p:spPr>
          <a:xfrm>
            <a:off x="6264166" y="1351231"/>
            <a:ext cx="3616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1.bean</a:t>
            </a:r>
            <a:r>
              <a:rPr lang="zh-CN" altLang="en-US" sz="2400" dirty="0">
                <a:latin typeface="+mj-ea"/>
                <a:ea typeface="+mj-ea"/>
              </a:rPr>
              <a:t>目录：数据模型对象，直接映射数据库表的对象</a:t>
            </a:r>
            <a:r>
              <a:rPr lang="en-US" altLang="zh-CN" sz="2400" dirty="0">
                <a:latin typeface="+mj-ea"/>
                <a:ea typeface="+mj-ea"/>
              </a:rPr>
              <a:t>,</a:t>
            </a:r>
            <a:r>
              <a:rPr lang="zh-CN" altLang="en-US" sz="2400" dirty="0">
                <a:latin typeface="+mj-ea"/>
                <a:ea typeface="+mj-ea"/>
              </a:rPr>
              <a:t>对应与</a:t>
            </a:r>
            <a:r>
              <a:rPr lang="en-US" altLang="zh-CN" sz="2400" dirty="0">
                <a:latin typeface="+mj-ea"/>
                <a:ea typeface="+mj-ea"/>
              </a:rPr>
              <a:t>MVC</a:t>
            </a:r>
            <a:r>
              <a:rPr lang="zh-CN" altLang="en-US" sz="2400" dirty="0">
                <a:latin typeface="+mj-ea"/>
                <a:ea typeface="+mj-ea"/>
              </a:rPr>
              <a:t>模型中的</a:t>
            </a:r>
            <a:r>
              <a:rPr lang="en-US" altLang="zh-CN" sz="2400" dirty="0">
                <a:latin typeface="+mj-ea"/>
                <a:ea typeface="+mj-ea"/>
              </a:rPr>
              <a:t>model</a:t>
            </a:r>
          </a:p>
          <a:p>
            <a:r>
              <a:rPr lang="en-US" altLang="zh-CN" sz="2400" dirty="0">
                <a:latin typeface="+mj-ea"/>
                <a:ea typeface="+mj-ea"/>
              </a:rPr>
              <a:t>2.controller</a:t>
            </a:r>
            <a:r>
              <a:rPr lang="zh-CN" altLang="en-US" sz="2400" dirty="0">
                <a:latin typeface="+mj-ea"/>
                <a:ea typeface="+mj-ea"/>
              </a:rPr>
              <a:t>目录：用于定义响应用户提交的请求，对应与</a:t>
            </a:r>
            <a:r>
              <a:rPr lang="en-US" altLang="zh-CN" sz="2400" dirty="0">
                <a:latin typeface="+mj-ea"/>
                <a:ea typeface="+mj-ea"/>
              </a:rPr>
              <a:t>MVC</a:t>
            </a:r>
            <a:r>
              <a:rPr lang="zh-CN" altLang="en-US" sz="2400" dirty="0">
                <a:latin typeface="+mj-ea"/>
                <a:ea typeface="+mj-ea"/>
              </a:rPr>
              <a:t>模型中的</a:t>
            </a:r>
            <a:r>
              <a:rPr lang="en-US" altLang="zh-CN" sz="2400" dirty="0">
                <a:latin typeface="+mj-ea"/>
                <a:ea typeface="+mj-ea"/>
              </a:rPr>
              <a:t>controller</a:t>
            </a:r>
          </a:p>
          <a:p>
            <a:r>
              <a:rPr lang="en-US" altLang="zh-CN" sz="2400" dirty="0">
                <a:latin typeface="+mj-ea"/>
                <a:ea typeface="+mj-ea"/>
              </a:rPr>
              <a:t>3.Templates</a:t>
            </a:r>
            <a:r>
              <a:rPr lang="zh-CN" altLang="en-US" sz="2400" dirty="0">
                <a:latin typeface="+mj-ea"/>
                <a:ea typeface="+mj-ea"/>
              </a:rPr>
              <a:t>目录：存放静态页面，对应</a:t>
            </a:r>
            <a:r>
              <a:rPr lang="en-US" altLang="zh-CN" sz="2400" dirty="0">
                <a:latin typeface="+mj-ea"/>
                <a:ea typeface="+mj-ea"/>
              </a:rPr>
              <a:t>MVC</a:t>
            </a:r>
            <a:r>
              <a:rPr lang="zh-CN" altLang="en-US" sz="2400" dirty="0">
                <a:latin typeface="+mj-ea"/>
                <a:ea typeface="+mj-ea"/>
              </a:rPr>
              <a:t>模型中的</a:t>
            </a:r>
            <a:r>
              <a:rPr lang="en-US" altLang="zh-CN" sz="2400" dirty="0">
                <a:latin typeface="+mj-ea"/>
                <a:ea typeface="+mj-ea"/>
              </a:rPr>
              <a:t>view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C63AE3-1B88-4F9B-ACD9-8FF72B2F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90" y="1429950"/>
            <a:ext cx="4483170" cy="44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FB7239-EAB0-471C-AD5D-91E74DB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90" y="1429950"/>
            <a:ext cx="4483170" cy="44831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1187B33-079C-4534-A0A2-E35397A94BFF}"/>
              </a:ext>
            </a:extLst>
          </p:cNvPr>
          <p:cNvSpPr txBox="1"/>
          <p:nvPr/>
        </p:nvSpPr>
        <p:spPr>
          <a:xfrm>
            <a:off x="5803813" y="1481137"/>
            <a:ext cx="567348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1.service</a:t>
            </a:r>
            <a:r>
              <a:rPr lang="zh-CN" altLang="en-US" sz="2400" dirty="0"/>
              <a:t>目录：服务层，逻辑代码，数据服务的实现接口</a:t>
            </a:r>
            <a:endParaRPr lang="en-US" altLang="zh-CN" sz="2400" dirty="0"/>
          </a:p>
          <a:p>
            <a:r>
              <a:rPr lang="en-US" altLang="zh-CN" sz="2400" dirty="0"/>
              <a:t>2.dao</a:t>
            </a:r>
            <a:r>
              <a:rPr lang="zh-CN" altLang="en-US" sz="2400" dirty="0"/>
              <a:t>层：数据库对后端服务的接口层，接受来自于</a:t>
            </a:r>
            <a:r>
              <a:rPr lang="en-US" altLang="zh-CN" sz="2400" dirty="0"/>
              <a:t>service</a:t>
            </a:r>
            <a:r>
              <a:rPr lang="zh-CN" altLang="en-US" sz="2400" dirty="0"/>
              <a:t>层的请求，将请求传给</a:t>
            </a:r>
            <a:r>
              <a:rPr lang="en-US" altLang="zh-CN" sz="2400" dirty="0"/>
              <a:t>mapper</a:t>
            </a:r>
          </a:p>
          <a:p>
            <a:r>
              <a:rPr lang="en-US" altLang="zh-CN" sz="2400" dirty="0"/>
              <a:t>3.resources</a:t>
            </a:r>
            <a:r>
              <a:rPr lang="zh-CN" altLang="en-US" sz="2400" dirty="0"/>
              <a:t>目录：配置目录，用来存放应用的配置信息</a:t>
            </a:r>
            <a:endParaRPr lang="en-US" altLang="zh-CN" sz="2400" dirty="0"/>
          </a:p>
          <a:p>
            <a:r>
              <a:rPr lang="en-US" altLang="zh-CN" sz="2400" dirty="0"/>
              <a:t>4.application.yml:</a:t>
            </a:r>
            <a:r>
              <a:rPr lang="zh-CN" altLang="en-US" sz="2400" dirty="0"/>
              <a:t>用来存放各种依赖的配置信息</a:t>
            </a:r>
            <a:endParaRPr lang="en-US" altLang="zh-CN" sz="2400" dirty="0"/>
          </a:p>
          <a:p>
            <a:r>
              <a:rPr lang="en-US" altLang="zh-CN" sz="2400" dirty="0"/>
              <a:t>5.mapper</a:t>
            </a:r>
            <a:r>
              <a:rPr lang="zh-CN" altLang="en-US" sz="2400" dirty="0"/>
              <a:t>目录：数据库操作层，写</a:t>
            </a:r>
            <a:r>
              <a:rPr lang="en-US" altLang="zh-CN" sz="2400" dirty="0"/>
              <a:t>SQL</a:t>
            </a:r>
            <a:r>
              <a:rPr lang="zh-CN" altLang="en-US" sz="2400" dirty="0"/>
              <a:t>语句，实现</a:t>
            </a:r>
            <a:r>
              <a:rPr lang="en-US" altLang="zh-CN" sz="2400" dirty="0" err="1"/>
              <a:t>dao</a:t>
            </a:r>
            <a:r>
              <a:rPr lang="zh-CN" altLang="en-US" sz="2400" dirty="0"/>
              <a:t>接口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F1FDEC-6D72-467E-B7FD-09DEAAEF15C7}"/>
              </a:ext>
            </a:extLst>
          </p:cNvPr>
          <p:cNvSpPr/>
          <p:nvPr/>
        </p:nvSpPr>
        <p:spPr>
          <a:xfrm>
            <a:off x="1826939" y="428377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后端架构</a:t>
            </a:r>
          </a:p>
        </p:txBody>
      </p:sp>
    </p:spTree>
    <p:extLst>
      <p:ext uri="{BB962C8B-B14F-4D97-AF65-F5344CB8AC3E}">
        <p14:creationId xmlns:p14="http://schemas.microsoft.com/office/powerpoint/2010/main" val="1558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80,&quot;width&quot;:4080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729</Words>
  <Application>Microsoft Office PowerPoint</Application>
  <PresentationFormat>宽屏</PresentationFormat>
  <Paragraphs>102</Paragraphs>
  <Slides>19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包图简圆体</vt:lpstr>
      <vt:lpstr>宋体</vt:lpstr>
      <vt:lpstr>微软雅黑</vt:lpstr>
      <vt:lpstr>Arial</vt:lpstr>
      <vt:lpstr>Calibri</vt:lpstr>
      <vt:lpstr>第一PPT，www.1ppt.com</vt:lpstr>
      <vt:lpstr>自定义设计方案</vt:lpstr>
      <vt:lpstr>3_第一PPT，www.1ppt.com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admin</cp:lastModifiedBy>
  <cp:revision>40</cp:revision>
  <dcterms:created xsi:type="dcterms:W3CDTF">2020-01-03T06:53:00Z</dcterms:created>
  <dcterms:modified xsi:type="dcterms:W3CDTF">2022-04-15T02:03:06Z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EC6105050F96481BADE66132662AB7C0</vt:lpwstr>
  </property>
  <property fmtid="{D5CDD505-2E9C-101B-9397-08002B2CF9AE}" pid="3" name="KSOProductBuildVer">
    <vt:lpwstr>2052-11.1.0.11365</vt:lpwstr>
  </property>
</Properties>
</file>