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5" r:id="rId5"/>
    <p:sldId id="337" r:id="rId6"/>
    <p:sldId id="334" r:id="rId7"/>
    <p:sldId id="335" r:id="rId8"/>
    <p:sldId id="336" r:id="rId9"/>
    <p:sldId id="338" r:id="rId10"/>
    <p:sldId id="359" r:id="rId11"/>
    <p:sldId id="430" r:id="rId12"/>
    <p:sldId id="368" r:id="rId13"/>
    <p:sldId id="431"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CF4ADD-4CC4-473D-AA41-69CF843FD4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A7A8EA-2959-4B87-9FB8-B656562D724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F4ADD-4CC4-473D-AA41-69CF843FD4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7A8EA-2959-4B87-9FB8-B656562D724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计算机体系结构</a:t>
            </a:r>
            <a:endParaRPr lang="zh-CN" altLang="en-US" dirty="0"/>
          </a:p>
        </p:txBody>
      </p:sp>
      <p:sp>
        <p:nvSpPr>
          <p:cNvPr id="3" name="副标题 2"/>
          <p:cNvSpPr>
            <a:spLocks noGrp="1"/>
          </p:cNvSpPr>
          <p:nvPr>
            <p:ph type="subTitle" idx="1"/>
          </p:nvPr>
        </p:nvSpPr>
        <p:spPr>
          <a:xfrm>
            <a:off x="1524000" y="3602355"/>
            <a:ext cx="9144000" cy="1998345"/>
          </a:xfrm>
        </p:spPr>
        <p:txBody>
          <a:bodyPr/>
          <a:lstStyle/>
          <a:p>
            <a:r>
              <a:rPr lang="en-US" altLang="zh-CN" dirty="0"/>
              <a:t>Lab 2. </a:t>
            </a:r>
            <a:r>
              <a:rPr lang="zh-CN" altLang="en-US" dirty="0">
                <a:sym typeface="+mn-ea"/>
              </a:rPr>
              <a:t>支持中断的流水线</a:t>
            </a:r>
            <a:r>
              <a:rPr lang="en-US" altLang="zh-CN" dirty="0">
                <a:sym typeface="+mn-ea"/>
              </a:rPr>
              <a:t>CPU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实验</a:t>
            </a:r>
            <a:r>
              <a:rPr lang="en-US" altLang="zh-CN" dirty="0">
                <a:sym typeface="+mn-ea"/>
              </a:rPr>
              <a:t>1-</a:t>
            </a:r>
            <a:r>
              <a:rPr lang="zh-CN" altLang="en-US" dirty="0">
                <a:sym typeface="+mn-ea"/>
              </a:rPr>
              <a:t>实验指南</a:t>
            </a:r>
            <a:endParaRPr lang="zh-CN" altLang="en-US" dirty="0"/>
          </a:p>
        </p:txBody>
      </p:sp>
      <p:sp>
        <p:nvSpPr>
          <p:cNvPr id="3" name="内容占位符 2"/>
          <p:cNvSpPr>
            <a:spLocks noGrp="1"/>
          </p:cNvSpPr>
          <p:nvPr>
            <p:ph idx="1"/>
          </p:nvPr>
        </p:nvSpPr>
        <p:spPr/>
        <p:txBody>
          <a:bodyPr anchor="ctr" anchorCtr="0"/>
          <a:lstStyle/>
          <a:p>
            <a:pPr marL="0" indent="0" algn="ctr">
              <a:buNone/>
            </a:pPr>
            <a:r>
              <a:rPr lang="zh-CN" altLang="en-US" sz="11500" dirty="0"/>
              <a:t>在线</a:t>
            </a:r>
            <a:r>
              <a:rPr lang="zh-CN" altLang="en-US" sz="11500" dirty="0"/>
              <a:t>测试</a:t>
            </a:r>
            <a:endParaRPr lang="zh-CN" altLang="en-US" sz="1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实验</a:t>
            </a:r>
            <a:r>
              <a:rPr lang="en-US" altLang="zh-CN" dirty="0">
                <a:sym typeface="+mn-ea"/>
              </a:rPr>
              <a:t>2-</a:t>
            </a:r>
            <a:r>
              <a:rPr lang="zh-CN" altLang="en-US" dirty="0">
                <a:sym typeface="+mn-ea"/>
              </a:rPr>
              <a:t>实验指南</a:t>
            </a:r>
            <a:r>
              <a:rPr lang="en-US" altLang="zh-CN" dirty="0">
                <a:sym typeface="+mn-ea"/>
              </a:rPr>
              <a:t>-</a:t>
            </a:r>
            <a:r>
              <a:rPr lang="zh-CN" altLang="en-US" dirty="0">
                <a:sym typeface="+mn-ea"/>
              </a:rPr>
              <a:t>在线测试</a:t>
            </a:r>
            <a:endParaRPr lang="zh-CN" altLang="en-US" dirty="0">
              <a:sym typeface="+mn-ea"/>
            </a:endParaRPr>
          </a:p>
        </p:txBody>
      </p:sp>
      <p:sp>
        <p:nvSpPr>
          <p:cNvPr id="4" name="内容占位符 3"/>
          <p:cNvSpPr/>
          <p:nvPr>
            <p:ph idx="1"/>
          </p:nvPr>
        </p:nvSpPr>
        <p:spPr/>
        <p:txBody>
          <a:bodyPr/>
          <a:p>
            <a:pPr marL="0" indent="0">
              <a:buNone/>
            </a:pPr>
            <a:r>
              <a:rPr lang="zh-CN" altLang="en-US" dirty="0">
                <a:sym typeface="+mn-ea"/>
              </a:rPr>
              <a:t>版本</a:t>
            </a:r>
            <a:r>
              <a:rPr lang="zh-CN" altLang="en-US" dirty="0">
                <a:sym typeface="+mn-ea"/>
              </a:rPr>
              <a:t>更新：</a:t>
            </a:r>
            <a:endParaRPr lang="zh-CN" altLang="en-US" dirty="0">
              <a:sym typeface="+mn-ea"/>
            </a:endParaRPr>
          </a:p>
          <a:p>
            <a:pPr marL="0" indent="0">
              <a:buNone/>
            </a:pPr>
            <a:r>
              <a:rPr lang="zh-CN" altLang="en-US" dirty="0">
                <a:sym typeface="+mn-ea"/>
              </a:rPr>
              <a:t>（</a:t>
            </a:r>
            <a:r>
              <a:rPr lang="en-US" altLang="zh-CN" dirty="0">
                <a:sym typeface="+mn-ea"/>
              </a:rPr>
              <a:t>1</a:t>
            </a:r>
            <a:r>
              <a:rPr lang="zh-CN" altLang="en-US" dirty="0">
                <a:sym typeface="+mn-ea"/>
              </a:rPr>
              <a:t>）增加</a:t>
            </a:r>
            <a:r>
              <a:rPr lang="en-US" altLang="zh-CN" dirty="0">
                <a:sym typeface="+mn-ea"/>
              </a:rPr>
              <a:t>Lab2</a:t>
            </a:r>
            <a:r>
              <a:rPr lang="zh-CN" altLang="en-US" dirty="0">
                <a:sym typeface="+mn-ea"/>
              </a:rPr>
              <a:t>测试</a:t>
            </a:r>
            <a:endParaRPr lang="zh-CN" altLang="en-US" dirty="0">
              <a:sym typeface="+mn-ea"/>
            </a:endParaRPr>
          </a:p>
          <a:p>
            <a:pPr marL="0" indent="0">
              <a:buNone/>
            </a:pPr>
            <a:r>
              <a:rPr lang="zh-CN" altLang="en-US" dirty="0">
                <a:sym typeface="+mn-ea"/>
              </a:rPr>
              <a:t>（</a:t>
            </a:r>
            <a:r>
              <a:rPr lang="en-US" altLang="zh-CN" dirty="0">
                <a:sym typeface="+mn-ea"/>
              </a:rPr>
              <a:t>2</a:t>
            </a:r>
            <a:r>
              <a:rPr lang="zh-CN" altLang="en-US" dirty="0">
                <a:sym typeface="+mn-ea"/>
              </a:rPr>
              <a:t>）增加转换进制</a:t>
            </a:r>
            <a:r>
              <a:rPr lang="zh-CN" altLang="en-US" dirty="0">
                <a:sym typeface="+mn-ea"/>
              </a:rPr>
              <a:t>功能</a:t>
            </a:r>
            <a:endParaRPr lang="zh-CN" altLang="en-US" dirty="0">
              <a:sym typeface="+mn-ea"/>
            </a:endParaRPr>
          </a:p>
          <a:p>
            <a:pPr marL="0" indent="0">
              <a:buNone/>
            </a:pPr>
            <a:r>
              <a:rPr lang="zh-CN" altLang="en-US" dirty="0">
                <a:sym typeface="+mn-ea"/>
              </a:rPr>
              <a:t>（</a:t>
            </a:r>
            <a:r>
              <a:rPr lang="en-US" altLang="zh-CN" dirty="0">
                <a:sym typeface="+mn-ea"/>
              </a:rPr>
              <a:t>3</a:t>
            </a:r>
            <a:r>
              <a:rPr lang="zh-CN" altLang="en-US" dirty="0">
                <a:sym typeface="+mn-ea"/>
              </a:rPr>
              <a:t>）修正</a:t>
            </a:r>
            <a:r>
              <a:rPr lang="en-US" altLang="zh-CN" dirty="0">
                <a:sym typeface="+mn-ea"/>
              </a:rPr>
              <a:t>register</a:t>
            </a:r>
            <a:r>
              <a:rPr lang="zh-CN" altLang="en-US" dirty="0">
                <a:sym typeface="+mn-ea"/>
              </a:rPr>
              <a:t>的名称（</a:t>
            </a:r>
            <a:r>
              <a:rPr lang="en-US" altLang="zh-CN" dirty="0">
                <a:sym typeface="+mn-ea"/>
              </a:rPr>
              <a:t>reg0-reg30 =&gt; x1-x31</a:t>
            </a:r>
            <a:r>
              <a:rPr lang="zh-CN" altLang="en-US" dirty="0">
                <a:sym typeface="+mn-ea"/>
              </a:rPr>
              <a:t>）</a:t>
            </a:r>
            <a:endParaRPr lang="zh-CN" altLang="en-US" dirty="0">
              <a:sym typeface="+mn-ea"/>
            </a:endParaRPr>
          </a:p>
          <a:p>
            <a:pPr marL="0" indent="0">
              <a:buNone/>
            </a:pPr>
            <a:r>
              <a:rPr lang="zh-CN" altLang="en-US" dirty="0">
                <a:sym typeface="+mn-ea"/>
              </a:rPr>
              <a:t>（</a:t>
            </a:r>
            <a:r>
              <a:rPr lang="en-US" altLang="zh-CN" dirty="0">
                <a:sym typeface="+mn-ea"/>
              </a:rPr>
              <a:t>4</a:t>
            </a:r>
            <a:r>
              <a:rPr lang="zh-CN" altLang="en-US" dirty="0">
                <a:sym typeface="+mn-ea"/>
              </a:rPr>
              <a:t>）支持更多压缩文件格式</a:t>
            </a:r>
            <a:endParaRPr lang="zh-CN" altLang="en-US" dirty="0">
              <a:sym typeface="+mn-ea"/>
            </a:endParaRPr>
          </a:p>
          <a:p>
            <a:pPr marL="0" indent="0">
              <a:buNone/>
            </a:pPr>
            <a:r>
              <a:rPr lang="zh-CN" altLang="en-US" dirty="0">
                <a:sym typeface="+mn-ea"/>
              </a:rPr>
              <a:t>（</a:t>
            </a:r>
            <a:r>
              <a:rPr lang="en-US" altLang="zh-CN" dirty="0">
                <a:sym typeface="+mn-ea"/>
              </a:rPr>
              <a:t>5</a:t>
            </a:r>
            <a:r>
              <a:rPr lang="zh-CN" altLang="en-US" dirty="0">
                <a:sym typeface="+mn-ea"/>
              </a:rPr>
              <a:t>）支持</a:t>
            </a:r>
            <a:r>
              <a:rPr lang="zh-CN" altLang="en-US" dirty="0">
                <a:sym typeface="+mn-ea"/>
              </a:rPr>
              <a:t>更多目录</a:t>
            </a:r>
            <a:r>
              <a:rPr lang="zh-CN" altLang="en-US" dirty="0">
                <a:sym typeface="+mn-ea"/>
              </a:rPr>
              <a:t>结构</a:t>
            </a:r>
            <a:endParaRPr lang="zh-CN" altLang="en-US" dirty="0">
              <a:sym typeface="+mn-ea"/>
            </a:endParaRPr>
          </a:p>
          <a:p>
            <a:pPr marL="0" indent="0">
              <a:buNone/>
            </a:pPr>
            <a:r>
              <a:rPr lang="zh-CN" altLang="en-US" dirty="0">
                <a:sym typeface="+mn-ea"/>
              </a:rPr>
              <a:t>（</a:t>
            </a:r>
            <a:r>
              <a:rPr lang="en-US" altLang="zh-CN" dirty="0">
                <a:sym typeface="+mn-ea"/>
              </a:rPr>
              <a:t>6</a:t>
            </a:r>
            <a:r>
              <a:rPr lang="zh-CN" altLang="en-US" dirty="0">
                <a:sym typeface="+mn-ea"/>
              </a:rPr>
              <a:t>）可以返回编译报错信息（显示不全时按</a:t>
            </a:r>
            <a:r>
              <a:rPr lang="en-US" altLang="zh-CN" dirty="0">
                <a:sym typeface="+mn-ea"/>
              </a:rPr>
              <a:t>F12</a:t>
            </a:r>
            <a:r>
              <a:rPr lang="zh-CN" altLang="en-US" dirty="0">
                <a:sym typeface="+mn-ea"/>
              </a:rPr>
              <a:t>可查看详细</a:t>
            </a:r>
            <a:r>
              <a:rPr lang="zh-CN" altLang="en-US" dirty="0">
                <a:sym typeface="+mn-ea"/>
              </a:rPr>
              <a:t>信息）</a:t>
            </a:r>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2-</a:t>
            </a:r>
            <a:r>
              <a:rPr lang="zh-CN" altLang="en-US" dirty="0"/>
              <a:t>实验目标</a:t>
            </a:r>
            <a:endParaRPr lang="zh-CN" altLang="en-US" dirty="0"/>
          </a:p>
        </p:txBody>
      </p:sp>
      <p:sp>
        <p:nvSpPr>
          <p:cNvPr id="3" name="内容占位符 2"/>
          <p:cNvSpPr>
            <a:spLocks noGrp="1"/>
          </p:cNvSpPr>
          <p:nvPr>
            <p:ph idx="1"/>
          </p:nvPr>
        </p:nvSpPr>
        <p:spPr/>
        <p:txBody>
          <a:bodyPr/>
          <a:lstStyle/>
          <a:p>
            <a:r>
              <a:rPr dirty="0"/>
              <a:t>理解 CPU 异常和中断的原理及其处理程序，包括何时发生中断和异常，以及如何在硬件层面处理它们。</a:t>
            </a:r>
            <a:endParaRPr dirty="0"/>
          </a:p>
          <a:p>
            <a:endParaRPr dirty="0"/>
          </a:p>
          <a:p>
            <a:r>
              <a:rPr dirty="0"/>
              <a:t>掌握支持异常和中断的流水线 CPU 的设计方法，</a:t>
            </a:r>
            <a:r>
              <a:rPr lang="zh-CN" dirty="0"/>
              <a:t>以及</a:t>
            </a:r>
            <a:r>
              <a:rPr dirty="0"/>
              <a:t>跳转到</a:t>
            </a:r>
            <a:r>
              <a:rPr lang="zh-CN" dirty="0"/>
              <a:t>异常</a:t>
            </a:r>
            <a:r>
              <a:rPr dirty="0"/>
              <a:t>处理程序的过程。</a:t>
            </a:r>
            <a:endParaRPr dirty="0"/>
          </a:p>
          <a:p>
            <a:endParaRPr dirty="0"/>
          </a:p>
          <a:p>
            <a:r>
              <a:rPr dirty="0"/>
              <a:t>掌握支持异常和中断的流水线 CPU 的程序验证方法，包括使用仿真测试中断引发的信号和 CSR 寄存器的值。</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2-</a:t>
            </a:r>
            <a:r>
              <a:rPr lang="zh-CN" altLang="en-US" dirty="0"/>
              <a:t>实验</a:t>
            </a:r>
            <a:r>
              <a:rPr lang="zh-CN" altLang="en-US" dirty="0"/>
              <a:t>得分点</a:t>
            </a:r>
            <a:endParaRPr lang="zh-CN" altLang="en-US" dirty="0"/>
          </a:p>
        </p:txBody>
      </p:sp>
      <p:sp>
        <p:nvSpPr>
          <p:cNvPr id="4" name="文本框 3"/>
          <p:cNvSpPr txBox="1"/>
          <p:nvPr/>
        </p:nvSpPr>
        <p:spPr>
          <a:xfrm>
            <a:off x="2527935" y="2456180"/>
            <a:ext cx="6830060" cy="3107690"/>
          </a:xfrm>
          <a:prstGeom prst="rect">
            <a:avLst/>
          </a:prstGeom>
          <a:noFill/>
        </p:spPr>
        <p:txBody>
          <a:bodyPr wrap="square" rtlCol="0">
            <a:spAutoFit/>
          </a:bodyPr>
          <a:p>
            <a:r>
              <a:rPr lang="en-US" altLang="zh-CN" sz="2800" dirty="0">
                <a:sym typeface="+mn-ea"/>
              </a:rPr>
              <a:t>CSR instruction: 10/10</a:t>
            </a:r>
            <a:endParaRPr lang="en-US" altLang="zh-CN" sz="2800" dirty="0">
              <a:sym typeface="+mn-ea"/>
            </a:endParaRPr>
          </a:p>
          <a:p>
            <a:r>
              <a:rPr lang="en-US" altLang="zh-CN" sz="2800" dirty="0">
                <a:sym typeface="+mn-ea"/>
              </a:rPr>
              <a:t>ecall: 30/30</a:t>
            </a:r>
            <a:endParaRPr lang="en-US" altLang="zh-CN" sz="2800" dirty="0">
              <a:sym typeface="+mn-ea"/>
            </a:endParaRPr>
          </a:p>
          <a:p>
            <a:r>
              <a:rPr lang="en-US" altLang="zh-CN" sz="2800" dirty="0">
                <a:sym typeface="+mn-ea"/>
              </a:rPr>
              <a:t>illegal instruction: 10/10</a:t>
            </a:r>
            <a:endParaRPr lang="en-US" altLang="zh-CN" sz="2800" dirty="0">
              <a:sym typeface="+mn-ea"/>
            </a:endParaRPr>
          </a:p>
          <a:p>
            <a:r>
              <a:rPr lang="en-US" altLang="zh-CN" sz="2800" dirty="0">
                <a:sym typeface="+mn-ea"/>
              </a:rPr>
              <a:t>load access fault: 10/10</a:t>
            </a:r>
            <a:endParaRPr lang="en-US" altLang="zh-CN" sz="2800" dirty="0">
              <a:sym typeface="+mn-ea"/>
            </a:endParaRPr>
          </a:p>
          <a:p>
            <a:r>
              <a:rPr lang="en-US" altLang="zh-CN" sz="2800" dirty="0">
                <a:sym typeface="+mn-ea"/>
              </a:rPr>
              <a:t>store access fault: 10/10</a:t>
            </a:r>
            <a:endParaRPr lang="en-US" altLang="zh-CN" sz="2800" dirty="0">
              <a:sym typeface="+mn-ea"/>
            </a:endParaRPr>
          </a:p>
          <a:p>
            <a:r>
              <a:rPr lang="en-US" altLang="zh-CN" sz="2800" dirty="0">
                <a:sym typeface="+mn-ea"/>
              </a:rPr>
              <a:t>mret: 10/10</a:t>
            </a:r>
            <a:endParaRPr lang="en-US" altLang="zh-CN" sz="2800" dirty="0">
              <a:sym typeface="+mn-ea"/>
            </a:endParaRPr>
          </a:p>
          <a:p>
            <a:r>
              <a:rPr lang="en-US" altLang="zh-CN" sz="2800" dirty="0">
                <a:sym typeface="+mn-ea"/>
              </a:rPr>
              <a:t>external interrupt: 20/20</a:t>
            </a:r>
            <a:endParaRPr lang="en-US" altLang="zh-CN" sz="2800" dirty="0">
              <a:sym typeface="+mn-ea"/>
            </a:endParaRPr>
          </a:p>
        </p:txBody>
      </p:sp>
      <p:sp>
        <p:nvSpPr>
          <p:cNvPr id="6" name="文本框 5"/>
          <p:cNvSpPr txBox="1"/>
          <p:nvPr/>
        </p:nvSpPr>
        <p:spPr>
          <a:xfrm>
            <a:off x="2527935" y="1811020"/>
            <a:ext cx="6678295" cy="645160"/>
          </a:xfrm>
          <a:prstGeom prst="rect">
            <a:avLst/>
          </a:prstGeom>
          <a:noFill/>
        </p:spPr>
        <p:txBody>
          <a:bodyPr wrap="square" rtlCol="0">
            <a:spAutoFit/>
          </a:bodyPr>
          <a:p>
            <a:r>
              <a:rPr lang="zh-CN" altLang="en-US" sz="3600"/>
              <a:t>能正确执行指令或处理这些</a:t>
            </a:r>
            <a:r>
              <a:rPr lang="zh-CN" altLang="en-US" sz="3600"/>
              <a:t>情况</a:t>
            </a:r>
            <a:endParaRPr lang="zh-CN"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实验</a:t>
            </a:r>
            <a:r>
              <a:rPr lang="en-US" altLang="zh-CN" dirty="0">
                <a:sym typeface="+mn-ea"/>
              </a:rPr>
              <a:t>2-</a:t>
            </a:r>
            <a:r>
              <a:rPr lang="zh-CN" altLang="en-US" dirty="0">
                <a:sym typeface="+mn-ea"/>
              </a:rPr>
              <a:t>实验指南</a:t>
            </a:r>
            <a:endParaRPr lang="zh-CN" altLang="en-US" dirty="0"/>
          </a:p>
        </p:txBody>
      </p:sp>
      <p:sp>
        <p:nvSpPr>
          <p:cNvPr id="3" name="内容占位符 2"/>
          <p:cNvSpPr>
            <a:spLocks noGrp="1"/>
          </p:cNvSpPr>
          <p:nvPr>
            <p:ph idx="1"/>
          </p:nvPr>
        </p:nvSpPr>
        <p:spPr/>
        <p:txBody>
          <a:bodyPr anchor="ctr" anchorCtr="0"/>
          <a:lstStyle/>
          <a:p>
            <a:pPr marL="0" indent="0" algn="ctr">
              <a:buNone/>
            </a:pPr>
            <a:r>
              <a:rPr lang="zh-CN" altLang="en-US" sz="11500" dirty="0"/>
              <a:t>创建新工程</a:t>
            </a:r>
            <a:endParaRPr lang="zh-CN" altLang="en-US" sz="11500" dirty="0"/>
          </a:p>
          <a:p>
            <a:pPr marL="0" indent="0" algn="ctr">
              <a:buNone/>
            </a:pPr>
            <a:r>
              <a:rPr lang="zh-CN" altLang="en-US" sz="6000" dirty="0"/>
              <a:t>参照实验</a:t>
            </a:r>
            <a:r>
              <a:rPr lang="zh-CN" altLang="en-US" sz="6000" dirty="0"/>
              <a:t>一</a:t>
            </a:r>
            <a:endParaRPr lang="zh-CN" alt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实验</a:t>
            </a:r>
            <a:r>
              <a:rPr lang="en-US" altLang="zh-CN" dirty="0">
                <a:sym typeface="+mn-ea"/>
              </a:rPr>
              <a:t>2-</a:t>
            </a:r>
            <a:r>
              <a:rPr lang="zh-CN" altLang="en-US" dirty="0">
                <a:sym typeface="+mn-ea"/>
              </a:rPr>
              <a:t>实验指南</a:t>
            </a:r>
            <a:endParaRPr lang="zh-CN" altLang="en-US" dirty="0"/>
          </a:p>
        </p:txBody>
      </p:sp>
      <p:sp>
        <p:nvSpPr>
          <p:cNvPr id="3" name="内容占位符 2"/>
          <p:cNvSpPr>
            <a:spLocks noGrp="1"/>
          </p:cNvSpPr>
          <p:nvPr>
            <p:ph idx="1"/>
          </p:nvPr>
        </p:nvSpPr>
        <p:spPr/>
        <p:txBody>
          <a:bodyPr anchor="ctr" anchorCtr="0"/>
          <a:lstStyle/>
          <a:p>
            <a:pPr marL="0" indent="0" algn="ctr">
              <a:buNone/>
            </a:pPr>
            <a:r>
              <a:rPr lang="zh-CN" altLang="en-US" sz="11500" dirty="0"/>
              <a:t>导入源码</a:t>
            </a:r>
            <a:r>
              <a:rPr lang="zh-CN" altLang="en-US" sz="11500" dirty="0"/>
              <a:t>框架</a:t>
            </a:r>
            <a:endParaRPr lang="zh-CN" altLang="en-US" sz="11500" dirty="0"/>
          </a:p>
          <a:p>
            <a:pPr marL="0" indent="0" algn="ctr">
              <a:buNone/>
            </a:pPr>
            <a:r>
              <a:rPr lang="zh-CN" altLang="en-US" sz="6000" dirty="0"/>
              <a:t>参照实验</a:t>
            </a:r>
            <a:r>
              <a:rPr lang="zh-CN" altLang="en-US" sz="6000" dirty="0"/>
              <a:t>一</a:t>
            </a:r>
            <a:endParaRPr lang="zh-CN" altLang="en-US" sz="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实验</a:t>
            </a:r>
            <a:r>
              <a:rPr lang="en-US" altLang="zh-CN" dirty="0">
                <a:sym typeface="+mn-ea"/>
              </a:rPr>
              <a:t>2-</a:t>
            </a:r>
            <a:r>
              <a:rPr lang="zh-CN" altLang="en-US" dirty="0">
                <a:sym typeface="+mn-ea"/>
              </a:rPr>
              <a:t>实验指南</a:t>
            </a:r>
            <a:endParaRPr lang="zh-CN" altLang="en-US" dirty="0"/>
          </a:p>
        </p:txBody>
      </p:sp>
      <p:sp>
        <p:nvSpPr>
          <p:cNvPr id="3" name="内容占位符 2"/>
          <p:cNvSpPr>
            <a:spLocks noGrp="1"/>
          </p:cNvSpPr>
          <p:nvPr>
            <p:ph idx="1"/>
          </p:nvPr>
        </p:nvSpPr>
        <p:spPr/>
        <p:txBody>
          <a:bodyPr anchor="ctr" anchorCtr="0"/>
          <a:lstStyle/>
          <a:p>
            <a:pPr marL="0" indent="0" algn="ctr">
              <a:buNone/>
            </a:pPr>
            <a:r>
              <a:rPr lang="en-US" altLang="zh-CN" sz="11500" dirty="0"/>
              <a:t>RISCV</a:t>
            </a:r>
            <a:r>
              <a:rPr lang="zh-CN" altLang="en-US" sz="11500" dirty="0"/>
              <a:t>转机器码</a:t>
            </a:r>
            <a:endParaRPr lang="en-US" altLang="zh-CN" sz="11500" dirty="0"/>
          </a:p>
          <a:p>
            <a:pPr marL="0" indent="0" algn="ctr">
              <a:buNone/>
            </a:pPr>
            <a:r>
              <a:rPr lang="zh-CN" altLang="en-US" sz="6000" dirty="0"/>
              <a:t>参照实验一</a:t>
            </a:r>
            <a:endParaRPr lang="zh-CN" altLang="en-US"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实验</a:t>
            </a:r>
            <a:r>
              <a:rPr lang="en-US" altLang="zh-CN" dirty="0">
                <a:sym typeface="+mn-ea"/>
              </a:rPr>
              <a:t>2-</a:t>
            </a:r>
            <a:r>
              <a:rPr lang="zh-CN" altLang="en-US" dirty="0">
                <a:sym typeface="+mn-ea"/>
              </a:rPr>
              <a:t>实验指南</a:t>
            </a:r>
            <a:r>
              <a:rPr lang="en-US" altLang="zh-CN" dirty="0">
                <a:sym typeface="+mn-ea"/>
              </a:rPr>
              <a:t>-RISCV</a:t>
            </a:r>
            <a:r>
              <a:rPr lang="zh-CN" altLang="en-US" dirty="0">
                <a:sym typeface="+mn-ea"/>
              </a:rPr>
              <a:t>转</a:t>
            </a:r>
            <a:r>
              <a:rPr lang="zh-CN" altLang="en-US" dirty="0">
                <a:sym typeface="+mn-ea"/>
              </a:rPr>
              <a:t>机器码</a:t>
            </a:r>
            <a:endParaRPr lang="zh-CN" altLang="en-US" dirty="0">
              <a:sym typeface="+mn-ea"/>
            </a:endParaRPr>
          </a:p>
        </p:txBody>
      </p:sp>
      <p:sp>
        <p:nvSpPr>
          <p:cNvPr id="4" name="内容占位符 3"/>
          <p:cNvSpPr/>
          <p:nvPr>
            <p:ph idx="1"/>
          </p:nvPr>
        </p:nvSpPr>
        <p:spPr/>
        <p:txBody>
          <a:bodyPr/>
          <a:p>
            <a:pPr marL="0" indent="0">
              <a:buNone/>
            </a:pPr>
            <a:endParaRPr lang="zh-CN" altLang="en-US"/>
          </a:p>
          <a:p>
            <a:r>
              <a:rPr lang="zh-CN" altLang="en-US" dirty="0">
                <a:sym typeface="+mn-ea"/>
              </a:rPr>
              <a:t>在实验</a:t>
            </a:r>
            <a:r>
              <a:rPr lang="en-US" altLang="zh-CN" dirty="0">
                <a:sym typeface="+mn-ea"/>
              </a:rPr>
              <a:t>2</a:t>
            </a:r>
            <a:r>
              <a:rPr lang="zh-CN" altLang="en-US" dirty="0">
                <a:sym typeface="+mn-ea"/>
              </a:rPr>
              <a:t>中，我们不要求大家能够自己编写测试代码，但是要大家学会怎么将写好的</a:t>
            </a:r>
            <a:r>
              <a:rPr lang="en-US" altLang="zh-CN" dirty="0">
                <a:sym typeface="+mn-ea"/>
              </a:rPr>
              <a:t>RISCV</a:t>
            </a:r>
            <a:r>
              <a:rPr lang="zh-CN" altLang="en-US" dirty="0">
                <a:sym typeface="+mn-ea"/>
              </a:rPr>
              <a:t>转为机器码。</a:t>
            </a:r>
            <a:endParaRPr lang="zh-CN" altLang="en-US" dirty="0">
              <a:sym typeface="+mn-ea"/>
            </a:endParaRPr>
          </a:p>
          <a:p>
            <a:r>
              <a:rPr lang="zh-CN" altLang="en-US" dirty="0">
                <a:sym typeface="+mn-ea"/>
              </a:rPr>
              <a:t>我们在</a:t>
            </a:r>
            <a:r>
              <a:rPr lang="en-US" altLang="zh-CN" dirty="0">
                <a:sym typeface="+mn-ea"/>
              </a:rPr>
              <a:t>riscv_source</a:t>
            </a:r>
            <a:r>
              <a:rPr lang="zh-CN" altLang="en-US" dirty="0">
                <a:sym typeface="+mn-ea"/>
              </a:rPr>
              <a:t>文件夹中为大家提供了</a:t>
            </a:r>
            <a:r>
              <a:rPr lang="en-US" altLang="zh-CN" dirty="0">
                <a:sym typeface="+mn-ea"/>
              </a:rPr>
              <a:t>RISCV</a:t>
            </a:r>
            <a:r>
              <a:rPr lang="zh-CN" altLang="en-US" dirty="0">
                <a:sym typeface="+mn-ea"/>
              </a:rPr>
              <a:t>的源代码，可以按照</a:t>
            </a:r>
            <a:r>
              <a:rPr lang="en-US" altLang="zh-CN" dirty="0">
                <a:sym typeface="+mn-ea"/>
              </a:rPr>
              <a:t>Lab1</a:t>
            </a:r>
            <a:r>
              <a:rPr lang="zh-CN" altLang="en-US" dirty="0">
                <a:sym typeface="+mn-ea"/>
              </a:rPr>
              <a:t>的实验指导中的步骤将</a:t>
            </a:r>
            <a:r>
              <a:rPr lang="en-US" altLang="zh-CN" dirty="0">
                <a:sym typeface="+mn-ea"/>
              </a:rPr>
              <a:t>RISCV</a:t>
            </a:r>
            <a:r>
              <a:rPr lang="zh-CN" altLang="en-US" dirty="0">
                <a:sym typeface="+mn-ea"/>
              </a:rPr>
              <a:t>源代码转换成机器码。</a:t>
            </a:r>
            <a:endParaRPr lang="zh-CN" altLang="en-US" dirty="0">
              <a:sym typeface="+mn-ea"/>
            </a:endParaRPr>
          </a:p>
          <a:p>
            <a:r>
              <a:rPr lang="zh-CN" altLang="en-US" dirty="0">
                <a:sym typeface="+mn-ea"/>
              </a:rPr>
              <a:t>我们也为大家提供了一个机器码模板来验证大家转换的机器码是否正确，模板中对某几条机器码进行了挖空（</a:t>
            </a:r>
            <a:r>
              <a:rPr lang="en-US" altLang="zh-CN" dirty="0">
                <a:sym typeface="+mn-ea"/>
              </a:rPr>
              <a:t>TO_BE_FILLED</a:t>
            </a:r>
            <a:r>
              <a:rPr lang="zh-CN" altLang="en-US" dirty="0">
                <a:sym typeface="+mn-ea"/>
              </a:rPr>
              <a:t>），大家只需要补全这些缺失的内容</a:t>
            </a:r>
            <a:r>
              <a:rPr lang="zh-CN" altLang="en-US" dirty="0">
                <a:sym typeface="+mn-ea"/>
              </a:rPr>
              <a:t>即可。</a:t>
            </a:r>
            <a:endParaRPr lang="zh-CN" altLang="en-US"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实验</a:t>
            </a:r>
            <a:r>
              <a:rPr lang="en-US" altLang="zh-CN" dirty="0">
                <a:sym typeface="+mn-ea"/>
              </a:rPr>
              <a:t>2-</a:t>
            </a:r>
            <a:r>
              <a:rPr lang="zh-CN" altLang="en-US" dirty="0">
                <a:sym typeface="+mn-ea"/>
              </a:rPr>
              <a:t>实验指南</a:t>
            </a:r>
            <a:endParaRPr lang="zh-CN" altLang="en-US" dirty="0"/>
          </a:p>
        </p:txBody>
      </p:sp>
      <p:sp>
        <p:nvSpPr>
          <p:cNvPr id="3" name="内容占位符 2"/>
          <p:cNvSpPr>
            <a:spLocks noGrp="1"/>
          </p:cNvSpPr>
          <p:nvPr>
            <p:ph idx="1"/>
          </p:nvPr>
        </p:nvSpPr>
        <p:spPr/>
        <p:txBody>
          <a:bodyPr anchor="ctr" anchorCtr="0"/>
          <a:lstStyle/>
          <a:p>
            <a:pPr marL="0" indent="0" algn="ctr">
              <a:buNone/>
            </a:pPr>
            <a:r>
              <a:rPr lang="en-US" altLang="zh-CN" sz="11500" dirty="0"/>
              <a:t>CPU</a:t>
            </a:r>
            <a:r>
              <a:rPr lang="zh-CN" altLang="en-US" sz="11500" dirty="0"/>
              <a:t>设计</a:t>
            </a:r>
            <a:endParaRPr lang="zh-CN" altLang="en-US" sz="1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实验</a:t>
            </a:r>
            <a:r>
              <a:rPr lang="en-US" altLang="zh-CN" dirty="0">
                <a:sym typeface="+mn-ea"/>
              </a:rPr>
              <a:t>2-</a:t>
            </a:r>
            <a:r>
              <a:rPr lang="zh-CN" altLang="en-US" dirty="0">
                <a:sym typeface="+mn-ea"/>
              </a:rPr>
              <a:t>实验指南</a:t>
            </a:r>
            <a:r>
              <a:rPr lang="en-US" altLang="zh-CN" dirty="0">
                <a:sym typeface="+mn-ea"/>
              </a:rPr>
              <a:t>-</a:t>
            </a:r>
            <a:r>
              <a:rPr lang="en-US" altLang="zh-CN" dirty="0">
                <a:sym typeface="+mn-ea"/>
              </a:rPr>
              <a:t>CPU</a:t>
            </a:r>
            <a:r>
              <a:rPr lang="zh-CN" altLang="en-US" dirty="0">
                <a:sym typeface="+mn-ea"/>
              </a:rPr>
              <a:t>设计</a:t>
            </a:r>
            <a:endParaRPr lang="zh-CN" altLang="en-US" dirty="0">
              <a:sym typeface="+mn-ea"/>
            </a:endParaRPr>
          </a:p>
        </p:txBody>
      </p:sp>
      <p:sp>
        <p:nvSpPr>
          <p:cNvPr id="4" name="内容占位符 3"/>
          <p:cNvSpPr/>
          <p:nvPr>
            <p:ph idx="1"/>
          </p:nvPr>
        </p:nvSpPr>
        <p:spPr/>
        <p:txBody>
          <a:bodyPr/>
          <a:p>
            <a:pPr marL="0" indent="0">
              <a:buNone/>
            </a:pPr>
            <a:endParaRPr lang="zh-CN" altLang="en-US"/>
          </a:p>
          <a:p>
            <a:r>
              <a:rPr lang="zh-CN" altLang="en-US" dirty="0">
                <a:sym typeface="+mn-ea"/>
              </a:rPr>
              <a:t>和上次一样，完成</a:t>
            </a:r>
            <a:r>
              <a:rPr lang="en-US" altLang="zh-CN" dirty="0">
                <a:sym typeface="+mn-ea"/>
              </a:rPr>
              <a:t>TO_BE_FILLED</a:t>
            </a:r>
            <a:r>
              <a:rPr lang="zh-CN" altLang="en-US" dirty="0">
                <a:sym typeface="+mn-ea"/>
              </a:rPr>
              <a:t>即可。由于这次需要大家补全源代码，所以</a:t>
            </a:r>
            <a:r>
              <a:rPr lang="en-US" altLang="zh-CN" dirty="0">
                <a:sym typeface="+mn-ea"/>
              </a:rPr>
              <a:t>TO_BE_FILLED</a:t>
            </a:r>
            <a:r>
              <a:rPr lang="zh-CN" altLang="en-US" dirty="0">
                <a:sym typeface="+mn-ea"/>
              </a:rPr>
              <a:t>的空也相对减少了一些，只有课程内容相关的</a:t>
            </a:r>
            <a:r>
              <a:rPr lang="zh-CN" altLang="en-US" dirty="0">
                <a:sym typeface="+mn-ea"/>
              </a:rPr>
              <a:t>关键部分。</a:t>
            </a:r>
            <a:endParaRPr lang="zh-CN" altLang="en-US" dirty="0">
              <a:sym typeface="+mn-ea"/>
            </a:endParaRPr>
          </a:p>
          <a:p>
            <a:r>
              <a:rPr lang="zh-CN" altLang="en-US" dirty="0">
                <a:sym typeface="+mn-ea"/>
              </a:rPr>
              <a:t>需要完成</a:t>
            </a:r>
            <a:r>
              <a:rPr lang="en-US" altLang="zh-CN" dirty="0">
                <a:sym typeface="+mn-ea"/>
              </a:rPr>
              <a:t>CSRReg, CtrlUnit</a:t>
            </a:r>
            <a:r>
              <a:rPr lang="zh-CN" altLang="en-US" dirty="0">
                <a:sym typeface="+mn-ea"/>
              </a:rPr>
              <a:t>和</a:t>
            </a:r>
            <a:r>
              <a:rPr lang="en-US" altLang="zh-CN" dirty="0">
                <a:sym typeface="+mn-ea"/>
              </a:rPr>
              <a:t>ExceptionUnit</a:t>
            </a:r>
            <a:r>
              <a:rPr lang="zh-CN" altLang="en-US" dirty="0">
                <a:sym typeface="+mn-ea"/>
              </a:rPr>
              <a:t>部分</a:t>
            </a:r>
            <a:endParaRPr lang="zh-CN" altLang="en-US" dirty="0">
              <a:sym typeface="+mn-ea"/>
            </a:endParaRPr>
          </a:p>
        </p:txBody>
      </p:sp>
    </p:spTree>
  </p:cSld>
  <p:clrMapOvr>
    <a:masterClrMapping/>
  </p:clrMapOvr>
</p:sld>
</file>

<file path=ppt/tags/tag1.xml><?xml version="1.0" encoding="utf-8"?>
<p:tagLst xmlns:p="http://schemas.openxmlformats.org/presentationml/2006/main">
  <p:tag name="commondata" val="eyJoZGlkIjoiMzZhOGYwN2NmNjkzNTIxMDJiNmE5OTRkNTA3ZjBmMz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899</Words>
  <Application>WPS 演示</Application>
  <PresentationFormat>宽屏</PresentationFormat>
  <Paragraphs>68</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等线 Light</vt:lpstr>
      <vt:lpstr>等线</vt:lpstr>
      <vt:lpstr>微软雅黑</vt:lpstr>
      <vt:lpstr>Arial Unicode MS</vt:lpstr>
      <vt:lpstr>Calibri</vt:lpstr>
      <vt:lpstr>Office 主题​​</vt:lpstr>
      <vt:lpstr>计算机体系结构</vt:lpstr>
      <vt:lpstr>实验2-实验目标</vt:lpstr>
      <vt:lpstr>实验2-实验得分点</vt:lpstr>
      <vt:lpstr>实验2-实验指南</vt:lpstr>
      <vt:lpstr>实验2-实验指南</vt:lpstr>
      <vt:lpstr>实验2-实验指南</vt:lpstr>
      <vt:lpstr>实验2-实验指南-RISCV转机器码</vt:lpstr>
      <vt:lpstr>实验1-实验指南</vt:lpstr>
      <vt:lpstr>实验2-实验指南-RISCV转机器码</vt:lpstr>
      <vt:lpstr>实验1-实验指南</vt:lpstr>
      <vt:lpstr>实验2-实验指南-CPU设计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计算机体系结构</dc:title>
  <dc:creator>lan ‎</dc:creator>
  <cp:lastModifiedBy>SD</cp:lastModifiedBy>
  <cp:revision>97</cp:revision>
  <dcterms:created xsi:type="dcterms:W3CDTF">2023-09-13T13:27:00Z</dcterms:created>
  <dcterms:modified xsi:type="dcterms:W3CDTF">2024-09-22T09:25:43Z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B5CBA4F73DED4B91AD99D661F88E8E2E_12</vt:lpwstr>
  </property>
  <property fmtid="{D5CDD505-2E9C-101B-9397-08002B2CF9AE}" pid="3" name="KSOProductBuildVer">
    <vt:lpwstr>2052-12.1.0.18276</vt:lpwstr>
  </property>
</Properties>
</file>