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这次实验与以往实验不同的是，</a:t>
            </a:r>
            <a:r>
              <a:rPr lang="en-US" altLang="zh-CN">
                <a:sym typeface="+mn-ea"/>
              </a:rPr>
              <a:t>Lab3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Lab4</a:t>
            </a:r>
            <a:r>
              <a:rPr lang="zh-CN" altLang="en-US">
                <a:sym typeface="+mn-ea"/>
              </a:rPr>
              <a:t>相关度比较大，而且</a:t>
            </a:r>
            <a:r>
              <a:rPr lang="en-US" altLang="zh-CN">
                <a:sym typeface="+mn-ea"/>
              </a:rPr>
              <a:t>Lab3</a:t>
            </a:r>
            <a:r>
              <a:rPr lang="zh-CN" altLang="en-US">
                <a:sym typeface="+mn-ea"/>
              </a:rPr>
              <a:t>内容比较少，没法单独验收，国庆也将实验推迟了一周，所以拼成了一个实验，给大家三周的时间完成，可以做到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号。形式也是填空，两个实验的量其实跟一个实验差不了太多，可以看成是一个实验。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由于CPU的速度远高于主存，</a:t>
            </a:r>
            <a:r>
              <a:rPr lang="en-US" altLang="zh-CN"/>
              <a:t>CPU</a:t>
            </a:r>
            <a:r>
              <a:rPr lang="zh-CN" altLang="en-US"/>
              <a:t>从</a:t>
            </a:r>
            <a:r>
              <a:rPr lang="en-US" altLang="zh-CN"/>
              <a:t>RAM</a:t>
            </a:r>
            <a:r>
              <a:rPr lang="zh-CN" altLang="en-US"/>
              <a:t>读取数据时，要等待主存的数据传输，性能受限。所以引入Cache，</a:t>
            </a:r>
            <a:r>
              <a:rPr lang="en-US" altLang="zh-CN"/>
              <a:t>Cache</a:t>
            </a:r>
            <a:r>
              <a:rPr lang="zh-CN" altLang="en-US"/>
              <a:t>距离</a:t>
            </a:r>
            <a:r>
              <a:rPr lang="en-US" altLang="zh-CN"/>
              <a:t>CPU</a:t>
            </a:r>
            <a:r>
              <a:rPr lang="zh-CN" altLang="en-US"/>
              <a:t>更近而且更快，通过存储经常使用的数据副本，</a:t>
            </a:r>
            <a:r>
              <a:rPr lang="en-US" altLang="zh-CN"/>
              <a:t>CPU</a:t>
            </a:r>
            <a:r>
              <a:rPr lang="zh-CN" altLang="en-US"/>
              <a:t>可以直接从</a:t>
            </a:r>
            <a:r>
              <a:rPr lang="en-US" altLang="zh-CN"/>
              <a:t>cache</a:t>
            </a:r>
            <a:r>
              <a:rPr lang="zh-CN" altLang="en-US"/>
              <a:t>中取</a:t>
            </a:r>
            <a:r>
              <a:rPr lang="zh-CN" altLang="en-US"/>
              <a:t>数据，从而提高整体性能。</a:t>
            </a:r>
            <a:endParaRPr lang="zh-CN" altLang="en-US"/>
          </a:p>
          <a:p>
            <a:r>
              <a:rPr lang="en-US" altLang="zh-CN"/>
              <a:t>Cache以固定大小的块（称为Cache Line）存储数据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Cache</a:t>
            </a:r>
            <a:r>
              <a:rPr lang="zh-CN" altLang="en-US"/>
              <a:t>比内存小很多，因此它的地址更短，只有右图展示的</a:t>
            </a:r>
            <a:r>
              <a:rPr lang="en-US" altLang="zh-CN"/>
              <a:t>Index</a:t>
            </a:r>
            <a:r>
              <a:rPr lang="zh-CN" altLang="en-US"/>
              <a:t>这么长。</a:t>
            </a:r>
            <a:endParaRPr lang="zh-CN" altLang="en-US"/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要取一个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里的数据，并且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里面正好有这个地址的数据，就是</a:t>
            </a:r>
            <a:r>
              <a:rPr lang="en-US" altLang="zh-CN">
                <a:sym typeface="+mn-ea"/>
              </a:rPr>
              <a:t>Hit</a:t>
            </a:r>
            <a:r>
              <a:rPr lang="zh-CN" altLang="en-US">
                <a:sym typeface="+mn-ea"/>
              </a:rPr>
              <a:t>，如果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没有这个地址的数据，就会导致</a:t>
            </a:r>
            <a:r>
              <a:rPr lang="en-US" altLang="zh-CN">
                <a:sym typeface="+mn-ea"/>
              </a:rPr>
              <a:t>Miss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Miss</a:t>
            </a:r>
            <a:r>
              <a:rPr lang="zh-CN" altLang="en-US">
                <a:sym typeface="+mn-ea"/>
              </a:rPr>
              <a:t>的时候，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就要从内存里取数据，并装进对应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的位置。</a:t>
            </a:r>
            <a:endParaRPr lang="zh-CN" altLang="en-US"/>
          </a:p>
          <a:p>
            <a:r>
              <a:rPr lang="zh-CN" altLang="en-US"/>
              <a:t>为了让</a:t>
            </a:r>
            <a:r>
              <a:rPr lang="en-US" altLang="zh-CN"/>
              <a:t>CPU</a:t>
            </a:r>
            <a:r>
              <a:rPr lang="zh-CN" altLang="en-US"/>
              <a:t>可以像访问内存一样通过地址找到数据，所以每个数据块包含</a:t>
            </a:r>
            <a:r>
              <a:rPr lang="en-US" altLang="zh-CN"/>
              <a:t>Tag</a:t>
            </a:r>
            <a:r>
              <a:rPr lang="zh-CN" altLang="en-US"/>
              <a:t>位</a:t>
            </a:r>
            <a:r>
              <a:rPr lang="zh-CN"/>
              <a:t>，通过比对</a:t>
            </a:r>
            <a:r>
              <a:rPr lang="en-US" altLang="zh-CN"/>
              <a:t>Tag</a:t>
            </a:r>
            <a:r>
              <a:rPr lang="zh-CN" altLang="en-US"/>
              <a:t>中的地址和</a:t>
            </a:r>
            <a:r>
              <a:rPr lang="en-US" altLang="zh-CN"/>
              <a:t>CPU</a:t>
            </a:r>
            <a:r>
              <a:rPr lang="zh-CN" altLang="en-US"/>
              <a:t>给出的地址就可以</a:t>
            </a:r>
            <a:r>
              <a:rPr lang="zh-CN" altLang="en-US"/>
              <a:t>找到数据。</a:t>
            </a:r>
            <a:endParaRPr lang="zh-CN" altLang="en-US"/>
          </a:p>
          <a:p>
            <a:r>
              <a:rPr lang="zh-CN" altLang="en-US"/>
              <a:t>但是内存有很多地址拥有相同的</a:t>
            </a:r>
            <a:r>
              <a:rPr lang="en-US" altLang="zh-CN"/>
              <a:t>index</a:t>
            </a:r>
            <a:r>
              <a:rPr lang="zh-CN" altLang="en-US"/>
              <a:t>，每次加载进来都要把上次的换掉，低效，因此引入了</a:t>
            </a:r>
            <a:r>
              <a:rPr lang="en-US" altLang="zh-CN"/>
              <a:t>Set Associative</a:t>
            </a:r>
            <a:r>
              <a:rPr lang="zh-CN" altLang="en-US"/>
              <a:t>的概念，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比如图里</a:t>
            </a:r>
            <a:r>
              <a:rPr lang="en-US" altLang="zh-CN"/>
              <a:t>2Way Set </a:t>
            </a:r>
            <a:r>
              <a:rPr lang="en-US" altLang="zh-CN">
                <a:sym typeface="+mn-ea"/>
              </a:rPr>
              <a:t>Associative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每个</a:t>
            </a:r>
            <a:r>
              <a:rPr lang="en-US" altLang="zh-CN"/>
              <a:t>index</a:t>
            </a:r>
            <a:r>
              <a:rPr lang="zh-CN" altLang="en-US"/>
              <a:t>对应两个数据块，这样就可以同时存两个</a:t>
            </a:r>
            <a:r>
              <a:rPr lang="en-US" altLang="zh-CN"/>
              <a:t>index</a:t>
            </a:r>
            <a:r>
              <a:rPr lang="zh-CN" altLang="en-US"/>
              <a:t>相同的数据。</a:t>
            </a:r>
            <a:endParaRPr lang="en-US" altLang="zh-CN"/>
          </a:p>
          <a:p>
            <a:r>
              <a:rPr lang="en-US" altLang="zh-CN"/>
              <a:t>Valid</a:t>
            </a:r>
            <a:r>
              <a:rPr lang="zh-CN" altLang="en-US"/>
              <a:t>用来记录数据是不是有效</a:t>
            </a:r>
            <a:endParaRPr lang="zh-CN" altLang="en-US"/>
          </a:p>
          <a:p>
            <a:r>
              <a:rPr lang="en-US" altLang="zh-CN"/>
              <a:t>Dirty</a:t>
            </a:r>
            <a:r>
              <a:rPr lang="zh-CN" altLang="en-US"/>
              <a:t>记录这个数据从内存读过来之后，是不是被</a:t>
            </a:r>
            <a:r>
              <a:rPr lang="en-US" altLang="zh-CN"/>
              <a:t>CPU</a:t>
            </a:r>
            <a:r>
              <a:rPr lang="zh-CN" altLang="en-US"/>
              <a:t>修改过，因为修改过的数据要被同步回内存。这里又涉及一个操作，就是</a:t>
            </a:r>
            <a:r>
              <a:rPr lang="en-US" altLang="zh-CN"/>
              <a:t>CPU</a:t>
            </a:r>
            <a:r>
              <a:rPr lang="zh-CN" altLang="en-US"/>
              <a:t>写内存的时候，可以只修改</a:t>
            </a:r>
            <a:r>
              <a:rPr lang="en-US" altLang="zh-CN"/>
              <a:t>Cache</a:t>
            </a:r>
            <a:r>
              <a:rPr lang="zh-CN" altLang="en-US"/>
              <a:t>里面的，不用马上写回内存，这样更快，这个操作称为</a:t>
            </a:r>
            <a:r>
              <a:rPr lang="en-US" altLang="zh-CN"/>
              <a:t>Write Back</a:t>
            </a:r>
            <a:r>
              <a:rPr lang="zh-CN" altLang="en-US"/>
              <a:t>。如果要写的数据</a:t>
            </a:r>
            <a:r>
              <a:rPr lang="en-US" altLang="zh-CN"/>
              <a:t>Cache</a:t>
            </a:r>
            <a:r>
              <a:rPr lang="zh-CN" altLang="en-US"/>
              <a:t>里没有，那可以先从内存把数据读进来，再写，这个策略称为</a:t>
            </a:r>
            <a:r>
              <a:rPr lang="en-US" altLang="zh-CN"/>
              <a:t>Write Allocate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LRU</a:t>
            </a:r>
            <a:r>
              <a:rPr lang="zh-CN" altLang="en-US"/>
              <a:t>是标记同一个组里面，哪个数据块最近被</a:t>
            </a:r>
            <a:r>
              <a:rPr lang="en-US" altLang="zh-CN"/>
              <a:t>CPU</a:t>
            </a:r>
            <a:r>
              <a:rPr lang="zh-CN" altLang="en-US"/>
              <a:t>用过，那么实在</a:t>
            </a:r>
            <a:r>
              <a:rPr lang="en-US" altLang="zh-CN"/>
              <a:t>index</a:t>
            </a:r>
            <a:r>
              <a:rPr lang="zh-CN" altLang="en-US"/>
              <a:t>冲突必须替换一个的时候就换掉最近没被用过</a:t>
            </a:r>
            <a:r>
              <a:rPr lang="zh-CN" altLang="en-US"/>
              <a:t>那个。</a:t>
            </a:r>
            <a:endParaRPr lang="zh-CN" altLang="en-US"/>
          </a:p>
          <a:p>
            <a:r>
              <a:rPr lang="zh-CN" altLang="en-US"/>
              <a:t>由于这次实现的逻辑主要和需要处理的各种读写情况相关，所以接下来重点介绍。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首先看右边这张图，我们的</a:t>
            </a:r>
            <a:r>
              <a:rPr lang="en-US" altLang="zh-CN"/>
              <a:t>cache</a:t>
            </a:r>
            <a:r>
              <a:rPr lang="zh-CN" altLang="en-US"/>
              <a:t>在接到</a:t>
            </a:r>
            <a:r>
              <a:rPr lang="en-US" altLang="zh-CN"/>
              <a:t>CPU</a:t>
            </a:r>
            <a:r>
              <a:rPr lang="zh-CN" altLang="en-US"/>
              <a:t>的一个读操作之后，首先要判断有没有</a:t>
            </a:r>
            <a:r>
              <a:rPr lang="en-US" altLang="zh-CN"/>
              <a:t>hit</a:t>
            </a:r>
            <a:r>
              <a:rPr lang="zh-CN" altLang="en-US"/>
              <a:t>，有就返回数据，没有就要从主存</a:t>
            </a:r>
            <a:r>
              <a:rPr lang="en-US" altLang="zh-CN"/>
              <a:t>load</a:t>
            </a:r>
            <a:r>
              <a:rPr lang="zh-CN" altLang="en-US"/>
              <a:t>数据。</a:t>
            </a:r>
            <a:r>
              <a:rPr lang="en-US" altLang="zh-CN"/>
              <a:t>load</a:t>
            </a:r>
            <a:r>
              <a:rPr lang="zh-CN" altLang="en-US"/>
              <a:t>的时候，还要检查目前</a:t>
            </a:r>
            <a:r>
              <a:rPr lang="en-US" altLang="zh-CN"/>
              <a:t>cache</a:t>
            </a:r>
            <a:r>
              <a:rPr lang="zh-CN" altLang="en-US"/>
              <a:t>里的数据是不是</a:t>
            </a:r>
            <a:r>
              <a:rPr lang="en-US" altLang="zh-CN"/>
              <a:t>dirty</a:t>
            </a:r>
            <a:r>
              <a:rPr lang="zh-CN" altLang="en-US"/>
              <a:t>，是的话，要先将</a:t>
            </a:r>
            <a:r>
              <a:rPr lang="en-US" altLang="zh-CN"/>
              <a:t>dirty</a:t>
            </a:r>
            <a:r>
              <a:rPr lang="zh-CN" altLang="en-US"/>
              <a:t>的数据写回主存，再</a:t>
            </a:r>
            <a:r>
              <a:rPr lang="en-US" altLang="zh-CN"/>
              <a:t>load</a:t>
            </a:r>
            <a:r>
              <a:rPr lang="zh-CN" altLang="en-US"/>
              <a:t>新的数据。然后最后将数据返回</a:t>
            </a:r>
            <a:r>
              <a:rPr lang="en-US" altLang="zh-CN"/>
              <a:t>CPU</a:t>
            </a:r>
            <a:r>
              <a:rPr lang="zh-CN" altLang="en-US"/>
              <a:t>。写操作也是一样的。根据这个流程，就有了左边这个</a:t>
            </a:r>
            <a:r>
              <a:rPr lang="en-US" altLang="zh-CN"/>
              <a:t>CMU</a:t>
            </a:r>
            <a:r>
              <a:rPr lang="zh-CN" altLang="en-US"/>
              <a:t>的状态转移图。通过这个状态转移，就可以控制</a:t>
            </a:r>
            <a:r>
              <a:rPr lang="en-US" altLang="zh-CN"/>
              <a:t>cache</a:t>
            </a:r>
            <a:r>
              <a:rPr lang="zh-CN" altLang="en-US"/>
              <a:t>来实现右边流程里的功能。如果一直都</a:t>
            </a:r>
            <a:r>
              <a:rPr lang="en-US" altLang="zh-CN"/>
              <a:t>hit</a:t>
            </a:r>
            <a:r>
              <a:rPr lang="zh-CN" altLang="en-US"/>
              <a:t>就都是</a:t>
            </a:r>
            <a:r>
              <a:rPr lang="en-US" altLang="zh-CN"/>
              <a:t>idle</a:t>
            </a:r>
            <a:r>
              <a:rPr lang="zh-CN" altLang="en-US"/>
              <a:t>，如果</a:t>
            </a:r>
            <a:r>
              <a:rPr lang="en-US" altLang="zh-CN"/>
              <a:t>miss</a:t>
            </a:r>
            <a:r>
              <a:rPr lang="zh-CN" altLang="en-US"/>
              <a:t>了，就要判断是不是</a:t>
            </a:r>
            <a:r>
              <a:rPr lang="en-US" altLang="zh-CN"/>
              <a:t>dirty</a:t>
            </a:r>
            <a:r>
              <a:rPr lang="zh-CN" altLang="en-US"/>
              <a:t>，是的话就在</a:t>
            </a:r>
            <a:r>
              <a:rPr lang="en-US" altLang="zh-CN"/>
              <a:t>back</a:t>
            </a:r>
            <a:r>
              <a:rPr lang="zh-CN" altLang="en-US"/>
              <a:t>阶段写回，然后再在</a:t>
            </a:r>
            <a:r>
              <a:rPr lang="en-US" altLang="zh-CN"/>
              <a:t>fill</a:t>
            </a:r>
            <a:r>
              <a:rPr lang="zh-CN" altLang="en-US"/>
              <a:t>阶段读入。读入后还要</a:t>
            </a:r>
            <a:r>
              <a:rPr lang="en-US" altLang="zh-CN"/>
              <a:t>wait</a:t>
            </a:r>
            <a:r>
              <a:rPr lang="zh-CN" altLang="en-US"/>
              <a:t>一个周期把</a:t>
            </a:r>
            <a:r>
              <a:rPr lang="en-US" altLang="zh-CN"/>
              <a:t>cache</a:t>
            </a:r>
            <a:r>
              <a:rPr lang="zh-CN" altLang="en-US"/>
              <a:t>里的东西读回</a:t>
            </a:r>
            <a:r>
              <a:rPr lang="en-US" altLang="zh-CN"/>
              <a:t>cpu</a:t>
            </a:r>
            <a:r>
              <a:rPr lang="zh-CN" altLang="en-US"/>
              <a:t>。这里需要注意，</a:t>
            </a:r>
            <a:r>
              <a:rPr lang="en-US" altLang="zh-CN"/>
              <a:t>cache</a:t>
            </a:r>
            <a:r>
              <a:rPr lang="zh-CN" altLang="en-US"/>
              <a:t>从内存读</a:t>
            </a:r>
            <a:r>
              <a:rPr lang="zh-CN" altLang="en-US"/>
              <a:t>写数据的时候，是正周期访存，负周期访问</a:t>
            </a:r>
            <a:r>
              <a:rPr lang="en-US" altLang="zh-CN"/>
              <a:t>cache</a:t>
            </a:r>
            <a:r>
              <a:rPr lang="zh-CN" altLang="en-US"/>
              <a:t>的，可以增加读写</a:t>
            </a:r>
            <a:r>
              <a:rPr lang="zh-CN" altLang="en-US"/>
              <a:t>效率。</a:t>
            </a:r>
            <a:endParaRPr lang="zh-CN" altLang="en-US"/>
          </a:p>
          <a:p>
            <a:r>
              <a:rPr lang="zh-CN" altLang="en-US"/>
              <a:t>最后就是这个</a:t>
            </a:r>
            <a:r>
              <a:rPr lang="en-US" altLang="zh-CN"/>
              <a:t>CMU</a:t>
            </a:r>
            <a:r>
              <a:rPr lang="zh-CN" altLang="en-US"/>
              <a:t>当发生</a:t>
            </a:r>
            <a:r>
              <a:rPr lang="en-US" altLang="zh-CN"/>
              <a:t>miss</a:t>
            </a:r>
            <a:r>
              <a:rPr lang="zh-CN" altLang="en-US"/>
              <a:t>的时候，需要发出一个信号把</a:t>
            </a:r>
            <a:r>
              <a:rPr lang="en-US" altLang="zh-CN"/>
              <a:t>CPU stall</a:t>
            </a:r>
            <a:r>
              <a:rPr lang="zh-CN" altLang="en-US"/>
              <a:t>住，等数据到了之后再让</a:t>
            </a:r>
            <a:r>
              <a:rPr lang="en-US" altLang="zh-CN"/>
              <a:t>CPU</a:t>
            </a:r>
            <a:r>
              <a:rPr lang="zh-CN" altLang="en-US"/>
              <a:t>继续执行。</a:t>
            </a:r>
            <a:endParaRPr lang="zh-CN" altLang="en-US"/>
          </a:p>
          <a:p>
            <a:r>
              <a:rPr lang="zh-CN" altLang="en-US"/>
              <a:t>实现的时候，里面还有一些具体的细节，比如</a:t>
            </a:r>
            <a:r>
              <a:rPr lang="en-US" altLang="zh-CN"/>
              <a:t>CPU</a:t>
            </a:r>
            <a:r>
              <a:rPr lang="zh-CN" altLang="en-US"/>
              <a:t>读写数据可能只读写一个</a:t>
            </a:r>
            <a:r>
              <a:rPr lang="en-US" altLang="zh-CN"/>
              <a:t>byte</a:t>
            </a:r>
            <a:r>
              <a:rPr lang="zh-CN" altLang="en-US"/>
              <a:t>，一个</a:t>
            </a:r>
            <a:r>
              <a:rPr lang="en-US" altLang="zh-CN"/>
              <a:t>half word</a:t>
            </a:r>
            <a:r>
              <a:rPr lang="zh-CN" altLang="en-US"/>
              <a:t>这样的，这里就只讲</a:t>
            </a:r>
            <a:r>
              <a:rPr lang="en-US" altLang="zh-CN"/>
              <a:t>high level</a:t>
            </a:r>
            <a:r>
              <a:rPr lang="zh-CN" altLang="en-US"/>
              <a:t>的背景知识，这些实现的细节代码里面都可以找到提示，大家只需要填空，补上一些与课程内容相关的部分的控制信号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这次我们要实现的</a:t>
            </a:r>
            <a:r>
              <a:rPr lang="en-US" altLang="zh-CN"/>
              <a:t>cache</a:t>
            </a:r>
            <a:r>
              <a:rPr lang="zh-CN" altLang="en-US"/>
              <a:t>需要满足下面这些配置，有</a:t>
            </a:r>
            <a:r>
              <a:rPr lang="en-US" altLang="zh-CN"/>
              <a:t>64</a:t>
            </a:r>
            <a:r>
              <a:rPr lang="zh-CN" altLang="en-US"/>
              <a:t>个数据块，</a:t>
            </a:r>
            <a:r>
              <a:rPr lang="en-US" altLang="zh-CN"/>
              <a:t>2-way set associative</a:t>
            </a:r>
            <a:r>
              <a:rPr lang="zh-CN" altLang="en-US"/>
              <a:t>，每个数据块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word</a:t>
            </a:r>
            <a:r>
              <a:rPr lang="zh-CN" altLang="en-US"/>
              <a:t>，实现</a:t>
            </a:r>
            <a:r>
              <a:rPr lang="en-US" altLang="zh-CN"/>
              <a:t>write back</a:t>
            </a:r>
            <a:r>
              <a:rPr lang="zh-CN" altLang="en-US"/>
              <a:t>和</a:t>
            </a:r>
            <a:r>
              <a:rPr lang="en-US" altLang="zh-CN"/>
              <a:t>write allocate</a:t>
            </a:r>
            <a:r>
              <a:rPr lang="zh-CN" altLang="en-US"/>
              <a:t>，以及</a:t>
            </a:r>
            <a:r>
              <a:rPr lang="en-US" altLang="zh-CN"/>
              <a:t>LRU</a:t>
            </a:r>
            <a:r>
              <a:rPr lang="zh-CN" altLang="en-US"/>
              <a:t>策略，最后我们把每次访存的时间定为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cycle</a:t>
            </a:r>
            <a:r>
              <a:rPr lang="zh-CN" altLang="en-US"/>
              <a:t>来模拟内存和</a:t>
            </a:r>
            <a:r>
              <a:rPr lang="en-US" altLang="zh-CN"/>
              <a:t>CPU</a:t>
            </a:r>
            <a:r>
              <a:rPr lang="zh-CN" altLang="en-US"/>
              <a:t>之间的传输时间。这四个</a:t>
            </a:r>
            <a:r>
              <a:rPr lang="en-US" altLang="zh-CN"/>
              <a:t>cycle</a:t>
            </a:r>
            <a:r>
              <a:rPr lang="zh-CN" altLang="en-US"/>
              <a:t>是传输一个</a:t>
            </a:r>
            <a:r>
              <a:rPr lang="en-US" altLang="zh-CN"/>
              <a:t>word</a:t>
            </a:r>
            <a:r>
              <a:rPr lang="zh-CN" altLang="en-US"/>
              <a:t>的时间，所以传输一个</a:t>
            </a:r>
            <a:r>
              <a:rPr lang="en-US" altLang="zh-CN"/>
              <a:t>4word</a:t>
            </a:r>
            <a:r>
              <a:rPr lang="zh-CN" altLang="en-US"/>
              <a:t>的数据块需要</a:t>
            </a:r>
            <a:r>
              <a:rPr lang="en-US" altLang="zh-CN"/>
              <a:t>16 cycle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这次实验得分点也是和</a:t>
            </a:r>
            <a:r>
              <a:rPr lang="en-US" altLang="zh-CN"/>
              <a:t>cache</a:t>
            </a:r>
            <a:r>
              <a:rPr lang="zh-CN" altLang="en-US"/>
              <a:t>读写中会出现的情况相关，</a:t>
            </a:r>
            <a:r>
              <a:rPr lang="en-US" altLang="zh-CN"/>
              <a:t>Lab3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的实验有一个</a:t>
            </a:r>
            <a:r>
              <a:rPr lang="en-US" altLang="zh-CN"/>
              <a:t>bonus</a:t>
            </a:r>
            <a:r>
              <a:rPr lang="zh-CN" altLang="en-US"/>
              <a:t>，就是实现</a:t>
            </a:r>
            <a:r>
              <a:rPr lang="en-US" altLang="zh-CN"/>
              <a:t>4 way set associative</a:t>
            </a:r>
            <a:r>
              <a:rPr lang="zh-CN" altLang="en-US"/>
              <a:t>，大家可以先把</a:t>
            </a:r>
            <a:r>
              <a:rPr lang="en-US" altLang="zh-CN"/>
              <a:t>2 way</a:t>
            </a:r>
            <a:r>
              <a:rPr lang="zh-CN" altLang="en-US"/>
              <a:t>的写好，然后在此基础上修改出</a:t>
            </a:r>
            <a:r>
              <a:rPr lang="en-US" altLang="zh-CN"/>
              <a:t>4 way</a:t>
            </a:r>
            <a:r>
              <a:rPr lang="zh-CN" altLang="en-US"/>
              <a:t>的。实现的关键点在于</a:t>
            </a:r>
            <a:r>
              <a:rPr lang="en-US" altLang="zh-CN"/>
              <a:t>4 way</a:t>
            </a:r>
            <a:r>
              <a:rPr lang="zh-CN" altLang="en-US"/>
              <a:t>的情况下，</a:t>
            </a:r>
            <a:r>
              <a:rPr lang="en-US" altLang="zh-CN"/>
              <a:t>LRU</a:t>
            </a:r>
            <a:r>
              <a:rPr lang="zh-CN" altLang="en-US"/>
              <a:t>会变得更加复杂。比如</a:t>
            </a:r>
            <a:r>
              <a:rPr lang="en-US" altLang="zh-CN"/>
              <a:t>LRU bit</a:t>
            </a:r>
            <a:r>
              <a:rPr lang="zh-CN" altLang="en-US"/>
              <a:t>不能只有一个</a:t>
            </a:r>
            <a:r>
              <a:rPr lang="en-US" altLang="zh-CN"/>
              <a:t>bit</a:t>
            </a:r>
            <a:r>
              <a:rPr lang="zh-CN" altLang="en-US"/>
              <a:t>了，并且</a:t>
            </a:r>
            <a:r>
              <a:rPr lang="en-US" altLang="zh-CN"/>
              <a:t>LRU</a:t>
            </a:r>
            <a:r>
              <a:rPr lang="zh-CN" altLang="en-US"/>
              <a:t>的更新需要对四个</a:t>
            </a:r>
            <a:r>
              <a:rPr lang="en-US" altLang="zh-CN"/>
              <a:t>way</a:t>
            </a:r>
            <a:r>
              <a:rPr lang="zh-CN" altLang="en-US"/>
              <a:t>的数据块进行重新排序，但是实现起来也</a:t>
            </a:r>
            <a:r>
              <a:rPr lang="zh-CN" altLang="en-US"/>
              <a:t>并不复杂。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导入源码都比较</a:t>
            </a:r>
            <a:r>
              <a:rPr lang="zh-CN" altLang="en-US"/>
              <a:t>熟悉</a:t>
            </a:r>
            <a:endParaRPr lang="zh-CN" altLang="en-US"/>
          </a:p>
          <a:p>
            <a:r>
              <a:rPr lang="zh-CN" altLang="en-US"/>
              <a:t>这次对于</a:t>
            </a:r>
            <a:r>
              <a:rPr lang="en-US" altLang="zh-CN"/>
              <a:t>cache</a:t>
            </a:r>
            <a:r>
              <a:rPr lang="zh-CN" altLang="en-US"/>
              <a:t>部分，实现完了之后最好单独先进行测试，然后再拼进</a:t>
            </a:r>
            <a:r>
              <a:rPr lang="en-US" altLang="zh-CN"/>
              <a:t>CPU</a:t>
            </a:r>
            <a:r>
              <a:rPr lang="zh-CN" altLang="en-US"/>
              <a:t>里面。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CMU</a:t>
            </a:r>
            <a:r>
              <a:rPr lang="zh-CN" altLang="en-US"/>
              <a:t>和接入</a:t>
            </a:r>
            <a:r>
              <a:rPr lang="en-US" altLang="zh-CN"/>
              <a:t>cpu</a:t>
            </a:r>
            <a:r>
              <a:rPr lang="zh-CN" altLang="en-US"/>
              <a:t>的部分也和以往的实验是一样的做法，需要完成</a:t>
            </a:r>
            <a:r>
              <a:rPr lang="en-US" altLang="zh-CN"/>
              <a:t>CPU</a:t>
            </a:r>
            <a:r>
              <a:rPr lang="zh-CN" altLang="en-US"/>
              <a:t>的设计，然后编写</a:t>
            </a:r>
            <a:r>
              <a:rPr lang="en-US" altLang="zh-CN"/>
              <a:t>RISCV</a:t>
            </a:r>
            <a:r>
              <a:rPr lang="zh-CN" altLang="en-US"/>
              <a:t>代码来测试</a:t>
            </a:r>
            <a:r>
              <a:rPr lang="en-US" altLang="zh-CN"/>
              <a:t>CPU</a:t>
            </a:r>
            <a:r>
              <a:rPr lang="zh-CN" altLang="en-US"/>
              <a:t>的功能。</a:t>
            </a:r>
            <a:endParaRPr lang="zh-CN" altLang="en-US"/>
          </a:p>
          <a:p>
            <a:r>
              <a:rPr lang="zh-CN" altLang="en-US"/>
              <a:t>这次依然有提供相应的</a:t>
            </a:r>
            <a:r>
              <a:rPr lang="en-US" altLang="zh-CN"/>
              <a:t>riscv</a:t>
            </a:r>
            <a:r>
              <a:rPr lang="zh-CN" altLang="en-US"/>
              <a:t>代码，不需要自己写</a:t>
            </a:r>
            <a:r>
              <a:rPr lang="en-US" altLang="zh-CN"/>
              <a:t>riscv</a:t>
            </a:r>
            <a:r>
              <a:rPr lang="zh-CN" altLang="en-US"/>
              <a:t>，</a:t>
            </a:r>
            <a:r>
              <a:rPr lang="zh-CN" altLang="en-US"/>
              <a:t>但是需要根据</a:t>
            </a:r>
            <a:r>
              <a:rPr lang="en-US" altLang="zh-CN"/>
              <a:t>riscv</a:t>
            </a:r>
            <a:r>
              <a:rPr lang="zh-CN" altLang="en-US"/>
              <a:t>来生成</a:t>
            </a:r>
            <a:r>
              <a:rPr lang="en-US" altLang="zh-CN"/>
              <a:t>rom.hex</a:t>
            </a:r>
            <a:r>
              <a:rPr lang="zh-CN" altLang="en-US"/>
              <a:t>文件，源码里面没有特殊的指令，而且比较短，所以可以直接扔进上次的网站来完成转</a:t>
            </a:r>
            <a:r>
              <a:rPr lang="zh-CN" altLang="en-US"/>
              <a:t>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3&amp;4</a:t>
            </a:r>
            <a:br>
              <a:rPr lang="en-US" altLang="zh-CN"/>
            </a:br>
            <a:r>
              <a:rPr lang="en-US" altLang="zh-CN"/>
              <a:t>Pipelined CPU with 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2024 10.12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理解</a:t>
            </a:r>
            <a:r>
              <a:rPr lang="en-US" altLang="zh-CN"/>
              <a:t>Cache</a:t>
            </a:r>
            <a:r>
              <a:rPr lang="zh-CN" altLang="en-US"/>
              <a:t>中</a:t>
            </a:r>
            <a:r>
              <a:rPr lang="en-US" altLang="zh-CN"/>
              <a:t>T</a:t>
            </a:r>
            <a:r>
              <a:t>ag, </a:t>
            </a:r>
            <a:r>
              <a:rPr lang="en-US"/>
              <a:t>V</a:t>
            </a:r>
            <a:r>
              <a:t>alid, </a:t>
            </a:r>
            <a:r>
              <a:rPr lang="en-US"/>
              <a:t>D</a:t>
            </a:r>
            <a:r>
              <a:t>irty</a:t>
            </a:r>
            <a:r>
              <a:rPr lang="zh-CN"/>
              <a:t>的作用和</a:t>
            </a:r>
            <a:r>
              <a:rPr lang="zh-CN" b="1">
                <a:cs typeface="+mn-lt"/>
              </a:rPr>
              <a:t>L</a:t>
            </a: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cs typeface="+mn-lt"/>
              </a:rPr>
              <a:t>east</a:t>
            </a:r>
            <a:r>
              <a:rPr lang="zh-CN">
                <a:cs typeface="+mn-lt"/>
              </a:rPr>
              <a:t> </a:t>
            </a:r>
            <a:r>
              <a:rPr lang="zh-CN" b="1">
                <a:cs typeface="+mn-lt"/>
              </a:rPr>
              <a:t>R</a:t>
            </a: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cs typeface="+mn-lt"/>
              </a:rPr>
              <a:t>ecently</a:t>
            </a:r>
            <a:r>
              <a:rPr lang="en-US" altLang="zh-CN">
                <a:cs typeface="+mn-lt"/>
              </a:rPr>
              <a:t> </a:t>
            </a:r>
            <a:r>
              <a:rPr lang="zh-CN" altLang="en-US" b="1">
                <a:cs typeface="+mn-lt"/>
              </a:rPr>
              <a:t>U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lt"/>
              </a:rPr>
              <a:t>sed</a:t>
            </a:r>
            <a:r>
              <a:rPr lang="zh-CN" altLang="en-US"/>
              <a:t>的</a:t>
            </a:r>
            <a:r>
              <a:rPr lang="zh-CN" altLang="en-US"/>
              <a:t>概念</a:t>
            </a:r>
            <a:endParaRPr lang="zh-CN" altLang="en-US"/>
          </a:p>
          <a:p>
            <a:r>
              <a:rPr lang="zh-CN" altLang="en-US"/>
              <a:t>理解</a:t>
            </a:r>
            <a:r>
              <a:rPr lang="en-US" altLang="zh-CN" b="1"/>
              <a:t>C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ache</a:t>
            </a:r>
            <a:r>
              <a:rPr lang="en-US" altLang="zh-CN"/>
              <a:t> </a:t>
            </a:r>
            <a:r>
              <a:rPr lang="en-US" altLang="zh-CN" b="1"/>
              <a:t>M</a:t>
            </a:r>
            <a:r>
              <a:rPr lang="en-US" altLang="zh-CN"/>
              <a:t>a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nagement</a:t>
            </a:r>
            <a:r>
              <a:rPr lang="en-US" altLang="zh-CN"/>
              <a:t> </a:t>
            </a:r>
            <a:r>
              <a:rPr lang="en-US" altLang="zh-CN" b="1"/>
              <a:t>U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nit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的作用及与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结合的方法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理解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CMU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的各种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，以及处理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Hit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Miss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等状况的方法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掌握验证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Cache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CMU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设计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正确性的方法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背景知识</a:t>
            </a:r>
            <a:r>
              <a:rPr lang="en-US" altLang="zh-CN"/>
              <a:t>-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Cache</a:t>
            </a:r>
            <a:r>
              <a:rPr lang="zh-CN" altLang="en-US"/>
              <a:t>目的：</a:t>
            </a:r>
            <a:r>
              <a:rPr lang="zh-CN" altLang="en-US"/>
              <a:t>快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48275"/>
            <a:ext cx="5257800" cy="1152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" y="2480310"/>
            <a:ext cx="5247640" cy="3920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Cache Line</a:t>
            </a:r>
            <a:endParaRPr lang="en-US" altLang="zh-CN" sz="2800"/>
          </a:p>
          <a:p>
            <a:pPr algn="l"/>
            <a:r>
              <a:rPr lang="en-US" altLang="zh-CN" sz="2400"/>
              <a:t>LRU</a:t>
            </a:r>
            <a:r>
              <a:rPr lang="zh-CN" altLang="en-US" sz="2400"/>
              <a:t>：</a:t>
            </a:r>
            <a:r>
              <a:rPr lang="en-US" altLang="zh-CN" sz="2400"/>
              <a:t>	</a:t>
            </a:r>
            <a:r>
              <a:rPr lang="zh-CN" altLang="en-US" sz="2400"/>
              <a:t>在一个</a:t>
            </a:r>
            <a:r>
              <a:rPr lang="en-US" altLang="zh-CN" sz="2400"/>
              <a:t>Set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个数据块中，</a:t>
            </a:r>
            <a:endParaRPr lang="zh-CN" altLang="en-US" sz="2400"/>
          </a:p>
          <a:p>
            <a:pPr marL="457200" lvl="1" indent="457200" algn="l"/>
            <a:r>
              <a:rPr lang="zh-CN" altLang="en-US" sz="2400"/>
              <a:t>这一个数据块是否最近被</a:t>
            </a:r>
            <a:r>
              <a:rPr lang="zh-CN" altLang="en-US" sz="2400"/>
              <a:t>使用</a:t>
            </a:r>
            <a:endParaRPr lang="en-US" altLang="zh-CN" sz="2400"/>
          </a:p>
          <a:p>
            <a:pPr algn="l"/>
            <a:r>
              <a:rPr lang="en-US" altLang="zh-CN" sz="2400"/>
              <a:t>Valid</a:t>
            </a:r>
            <a:r>
              <a:rPr lang="zh-CN" altLang="en-US" sz="2400"/>
              <a:t>：</a:t>
            </a:r>
            <a:r>
              <a:rPr lang="en-US" altLang="zh-CN" sz="2400"/>
              <a:t>	</a:t>
            </a:r>
            <a:r>
              <a:rPr lang="zh-CN" altLang="en-US" sz="2400"/>
              <a:t>数据是否</a:t>
            </a:r>
            <a:r>
              <a:rPr lang="zh-CN" altLang="en-US" sz="2400"/>
              <a:t>有效</a:t>
            </a:r>
            <a:endParaRPr lang="zh-CN" altLang="en-US" sz="2400"/>
          </a:p>
          <a:p>
            <a:pPr algn="l"/>
            <a:r>
              <a:rPr lang="en-US" altLang="zh-CN" sz="2400"/>
              <a:t>Dirty</a:t>
            </a:r>
            <a:r>
              <a:rPr lang="zh-CN" altLang="en-US" sz="2400"/>
              <a:t>：</a:t>
            </a:r>
            <a:r>
              <a:rPr lang="en-US" altLang="zh-CN" sz="2400"/>
              <a:t>	</a:t>
            </a:r>
            <a:r>
              <a:rPr lang="zh-CN" altLang="en-US" sz="2400"/>
              <a:t>数据是否在</a:t>
            </a:r>
            <a:r>
              <a:rPr lang="zh-CN" altLang="en-US" sz="2400"/>
              <a:t>读入后被</a:t>
            </a:r>
            <a:r>
              <a:rPr lang="en-US" altLang="zh-CN" sz="2400"/>
              <a:t>CPU</a:t>
            </a:r>
            <a:r>
              <a:rPr lang="zh-CN" altLang="en-US" sz="2400"/>
              <a:t>修改</a:t>
            </a:r>
            <a:endParaRPr lang="zh-CN" altLang="en-US" sz="2400"/>
          </a:p>
          <a:p>
            <a:pPr algn="l"/>
            <a:r>
              <a:rPr lang="en-US" altLang="zh-CN" sz="2400"/>
              <a:t>Tag</a:t>
            </a:r>
            <a:r>
              <a:rPr lang="zh-CN" altLang="en-US" sz="2400"/>
              <a:t>：</a:t>
            </a:r>
            <a:r>
              <a:rPr lang="en-US" altLang="zh-CN" sz="2400"/>
              <a:t>	</a:t>
            </a:r>
            <a:r>
              <a:rPr lang="zh-CN" altLang="en-US" sz="2400"/>
              <a:t>数据的</a:t>
            </a:r>
            <a:r>
              <a:rPr lang="zh-CN" altLang="en-US" sz="2400"/>
              <a:t>地址</a:t>
            </a:r>
            <a:endParaRPr lang="zh-CN" altLang="en-US" sz="2400"/>
          </a:p>
          <a:p>
            <a:pPr algn="l"/>
            <a:r>
              <a:rPr lang="en-US" altLang="zh-CN" sz="2400"/>
              <a:t>Data</a:t>
            </a:r>
            <a:r>
              <a:rPr lang="zh-CN" altLang="en-US" sz="2400"/>
              <a:t>：</a:t>
            </a:r>
            <a:r>
              <a:rPr lang="en-US" altLang="zh-CN" sz="2400"/>
              <a:t>	</a:t>
            </a:r>
            <a:r>
              <a:rPr lang="zh-CN" altLang="en-US" sz="2400"/>
              <a:t>数据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2404745"/>
            <a:ext cx="5295900" cy="407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3495" y="365125"/>
            <a:ext cx="4980305" cy="1801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2000" b="1"/>
              <a:t>需要处理的情况分类</a:t>
            </a:r>
            <a:endParaRPr lang="en-US" altLang="zh-CN" sz="2000" b="1"/>
          </a:p>
          <a:p>
            <a:r>
              <a:rPr lang="en-US" altLang="zh-CN" sz="2000"/>
              <a:t>Read Hit </a:t>
            </a:r>
            <a:r>
              <a:rPr lang="zh-CN" altLang="en-US" sz="2000"/>
              <a:t>😀</a:t>
            </a:r>
            <a:endParaRPr lang="en-US" altLang="zh-CN" sz="2000"/>
          </a:p>
          <a:p>
            <a:r>
              <a:rPr lang="en-US" altLang="zh-CN" sz="2000"/>
              <a:t>Read Miss </a:t>
            </a:r>
            <a:r>
              <a:rPr lang="zh-CN" altLang="en-US" sz="2000"/>
              <a:t>😡</a:t>
            </a:r>
            <a:r>
              <a:rPr lang="en-US" altLang="zh-CN" sz="2000"/>
              <a:t> </a:t>
            </a:r>
            <a:r>
              <a:rPr lang="zh-CN" altLang="en-US" sz="2000"/>
              <a:t>从内存读进来</a:t>
            </a:r>
            <a:endParaRPr lang="en-US" altLang="zh-CN" sz="2000"/>
          </a:p>
          <a:p>
            <a:r>
              <a:rPr lang="en-US" altLang="zh-CN" sz="2000"/>
              <a:t>Write Hit </a:t>
            </a:r>
            <a:r>
              <a:rPr lang="zh-CN" altLang="en-US" sz="2000">
                <a:sym typeface="+mn-ea"/>
              </a:rPr>
              <a:t>😀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不马上写回内存</a:t>
            </a:r>
            <a:endParaRPr lang="en-US" altLang="zh-CN" sz="2000"/>
          </a:p>
          <a:p>
            <a:r>
              <a:rPr lang="en-US" altLang="zh-CN" sz="2000"/>
              <a:t>Write Miss </a:t>
            </a:r>
            <a:r>
              <a:rPr lang="zh-CN" altLang="en-US" sz="2000">
                <a:sym typeface="+mn-ea"/>
              </a:rPr>
              <a:t>😡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从内存读进来再写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7975" y="0"/>
            <a:ext cx="5337810" cy="6850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" y="2623185"/>
            <a:ext cx="6287770" cy="3517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1190" cy="225869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背景知识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读写</a:t>
            </a:r>
            <a:r>
              <a:rPr lang="en-US" altLang="zh-CN">
                <a:sym typeface="+mn-ea"/>
              </a:rPr>
              <a:t>&amp;CMU</a:t>
            </a:r>
            <a:r>
              <a:rPr lang="zh-CN" altLang="en-US">
                <a:sym typeface="+mn-ea"/>
              </a:rPr>
              <a:t>状态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755" cy="4351655"/>
          </a:xfrm>
        </p:spPr>
        <p:txBody>
          <a:bodyPr/>
          <a:p>
            <a:r>
              <a:rPr lang="en-US" altLang="zh-CN"/>
              <a:t>Cache</a:t>
            </a:r>
            <a:endParaRPr lang="en-US" altLang="zh-CN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64 cache lines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2-way set associative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 words per cache line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Write Back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Write Allocate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LRU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Replacement</a:t>
            </a:r>
            <a:endParaRPr lang="zh-CN" altLang="en-US" dirty="0">
              <a:solidFill>
                <a:schemeClr val="tx1"/>
              </a:solidFill>
              <a:latin typeface="+mn-lt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Mem access 4 cycles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7655" y="5245735"/>
            <a:ext cx="644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不用写回的情况下</a:t>
            </a:r>
            <a:r>
              <a:rPr lang="en-US" altLang="zh-CN" sz="2400"/>
              <a:t>miss	16 Cycles</a:t>
            </a:r>
            <a:endParaRPr lang="en-US" altLang="zh-CN" sz="2400"/>
          </a:p>
          <a:p>
            <a:r>
              <a:rPr lang="zh-CN" altLang="en-US" sz="2400"/>
              <a:t>写回的情况下</a:t>
            </a:r>
            <a:r>
              <a:rPr lang="en-US" altLang="zh-CN" sz="2400"/>
              <a:t>miss		32 Cycles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3491865" y="5193030"/>
            <a:ext cx="411480" cy="98425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/>
              <a:t>｛</a:t>
            </a:r>
            <a:endParaRPr lang="zh-CN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</a:t>
            </a:r>
            <a:r>
              <a:rPr lang="zh-CN" altLang="en-US">
                <a:sym typeface="+mn-ea"/>
              </a:rPr>
              <a:t>得分点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70085" cy="4351655"/>
          </a:xfrm>
        </p:spPr>
        <p:txBody>
          <a:bodyPr>
            <a:normAutofit lnSpcReduction="10000"/>
          </a:bodyPr>
          <a:p>
            <a:r>
              <a:rPr lang="zh-CN" altLang="en-US"/>
              <a:t>read miss: 15</a:t>
            </a:r>
            <a:endParaRPr lang="zh-CN" altLang="en-US"/>
          </a:p>
          <a:p>
            <a:r>
              <a:rPr lang="zh-CN" altLang="en-US"/>
              <a:t>read hit: 15</a:t>
            </a:r>
            <a:endParaRPr lang="zh-CN" altLang="en-US"/>
          </a:p>
          <a:p>
            <a:r>
              <a:rPr lang="zh-CN" altLang="en-US"/>
              <a:t>write miss: 15</a:t>
            </a:r>
            <a:endParaRPr lang="zh-CN" altLang="en-US"/>
          </a:p>
          <a:p>
            <a:r>
              <a:rPr lang="zh-CN" altLang="en-US"/>
              <a:t>write hit: 15</a:t>
            </a:r>
            <a:endParaRPr lang="zh-CN" altLang="en-US"/>
          </a:p>
          <a:p>
            <a:r>
              <a:rPr lang="zh-CN" altLang="en-US"/>
              <a:t>replace</a:t>
            </a:r>
            <a:r>
              <a:rPr lang="en-US" altLang="zh-CN"/>
              <a:t> invalid</a:t>
            </a:r>
            <a:r>
              <a:rPr lang="zh-CN" altLang="en-US"/>
              <a:t>: 10</a:t>
            </a:r>
            <a:endParaRPr lang="zh-CN" altLang="en-US"/>
          </a:p>
          <a:p>
            <a:r>
              <a:rPr lang="zh-CN" altLang="en-US">
                <a:sym typeface="+mn-ea"/>
              </a:rPr>
              <a:t>replace valid + dirty: </a:t>
            </a:r>
            <a:r>
              <a:rPr lang="en-US" altLang="zh-CN">
                <a:sym typeface="+mn-ea"/>
              </a:rPr>
              <a:t>15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replace valid + clean: </a:t>
            </a:r>
            <a:r>
              <a:rPr lang="en-US" altLang="zh-CN">
                <a:sym typeface="+mn-ea"/>
              </a:rPr>
              <a:t>15</a:t>
            </a:r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4-way set associative: +20（</a:t>
            </a:r>
            <a:r>
              <a:rPr lang="en-US" altLang="zh-CN" b="1">
                <a:solidFill>
                  <a:srgbClr val="C00000"/>
                </a:solidFill>
              </a:rPr>
              <a:t>bonus</a:t>
            </a:r>
            <a:r>
              <a:rPr lang="zh-CN" altLang="en-US" b="1">
                <a:solidFill>
                  <a:srgbClr val="C00000"/>
                </a:solidFill>
              </a:rPr>
              <a:t>，可溢出到</a:t>
            </a:r>
            <a:r>
              <a:rPr lang="zh-CN" altLang="en-US" b="1">
                <a:solidFill>
                  <a:srgbClr val="C00000"/>
                </a:solidFill>
              </a:rPr>
              <a:t>平时成绩）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en-US" altLang="zh-CN"/>
              <a:t>Lab1</a:t>
            </a:r>
            <a:r>
              <a:rPr lang="zh-CN" altLang="en-US"/>
              <a:t>和</a:t>
            </a:r>
            <a:r>
              <a:rPr lang="en-US" altLang="zh-CN"/>
              <a:t>Lab2</a:t>
            </a:r>
            <a:r>
              <a:rPr lang="zh-CN" altLang="en-US"/>
              <a:t>的实验指南，创建工程并导入框架</a:t>
            </a:r>
            <a:r>
              <a:rPr lang="zh-CN" altLang="en-US"/>
              <a:t>源代码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en-US" altLang="zh-CN"/>
              <a:t>Cache</a:t>
            </a:r>
            <a:r>
              <a:rPr lang="zh-CN" altLang="en-US"/>
              <a:t>部分代码，并测试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en-US" altLang="zh-CN"/>
              <a:t>CMU</a:t>
            </a:r>
            <a:r>
              <a:rPr lang="zh-CN" altLang="en-US"/>
              <a:t>和</a:t>
            </a:r>
            <a:r>
              <a:rPr lang="en-US" altLang="zh-CN"/>
              <a:t>RV32ICore</a:t>
            </a:r>
            <a:r>
              <a:rPr lang="zh-CN" altLang="en-US"/>
              <a:t>部分的代码，并编写</a:t>
            </a:r>
            <a:r>
              <a:rPr lang="en-US" altLang="zh-CN"/>
              <a:t>RISCV</a:t>
            </a:r>
            <a:r>
              <a:rPr lang="zh-CN" altLang="en-US"/>
              <a:t>代码来测试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OGYwN2NmNjkzNTIxMDJiNmE5OTRkNTA3ZjBm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Lab 3&amp;4 Pipelined CPU with Cache</vt:lpstr>
      <vt:lpstr>实验目的</vt:lpstr>
      <vt:lpstr>背景知识-Cache</vt:lpstr>
      <vt:lpstr>背景知识 Cache读写&amp;CMU状态</vt:lpstr>
      <vt:lpstr>实验目标</vt:lpstr>
      <vt:lpstr>实验得分点</vt:lpstr>
      <vt:lpstr>实验步骤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SD</cp:lastModifiedBy>
  <cp:revision>13</cp:revision>
  <dcterms:created xsi:type="dcterms:W3CDTF">2023-08-09T12:44:00Z</dcterms:created>
  <dcterms:modified xsi:type="dcterms:W3CDTF">2024-10-10T12:30:48Z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