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CC84D-F3BB-4E6C-B7D3-73C29FC14105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FBE08-F042-425E-B7C7-AFB1D26DAF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16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956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4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850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1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3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0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7" r:id="rId2"/>
    <p:sldLayoutId id="2147483806" r:id="rId3"/>
    <p:sldLayoutId id="2147483805" r:id="rId4"/>
    <p:sldLayoutId id="2147483804" r:id="rId5"/>
    <p:sldLayoutId id="2147483803" r:id="rId6"/>
    <p:sldLayoutId id="2147483802" r:id="rId7"/>
    <p:sldLayoutId id="2147483801" r:id="rId8"/>
    <p:sldLayoutId id="2147483800" r:id="rId9"/>
    <p:sldLayoutId id="2147483799" r:id="rId10"/>
    <p:sldLayoutId id="214748379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080" y="159026"/>
            <a:ext cx="5943600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09154A-100F-E506-B281-2446E9B93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827" y="1066801"/>
            <a:ext cx="4554747" cy="2077328"/>
          </a:xfrm>
        </p:spPr>
        <p:txBody>
          <a:bodyPr>
            <a:normAutofit/>
          </a:bodyPr>
          <a:lstStyle/>
          <a:p>
            <a:r>
              <a:rPr lang="es-ES" dirty="0" err="1"/>
              <a:t>StarBook</a:t>
            </a:r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24D55E62-EE1F-9056-8468-B2211B0E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912" y="187146"/>
            <a:ext cx="4750173" cy="295698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90458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1ECBF7-E146-06D5-5D2A-CEA79DB71161}"/>
              </a:ext>
            </a:extLst>
          </p:cNvPr>
          <p:cNvSpPr txBox="1"/>
          <p:nvPr/>
        </p:nvSpPr>
        <p:spPr>
          <a:xfrm>
            <a:off x="7379811" y="3144129"/>
            <a:ext cx="4173415" cy="346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Semana de prácticas</a:t>
            </a:r>
            <a:br>
              <a:rPr lang="es-ES" sz="1200" dirty="0">
                <a:solidFill>
                  <a:srgbClr val="A6A6A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Proyecto</a:t>
            </a:r>
            <a:br>
              <a:rPr lang="es-ES" sz="1200" dirty="0">
                <a:solidFill>
                  <a:srgbClr val="A6A6A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 2021-2022</a:t>
            </a:r>
            <a:br>
              <a:rPr lang="es-ES" sz="1200" dirty="0">
                <a:solidFill>
                  <a:srgbClr val="A6A6A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1º Desarrollo de Aplicaciones Multiplataforma</a:t>
            </a:r>
            <a:br>
              <a:rPr lang="es-ES" sz="1200" dirty="0">
                <a:solidFill>
                  <a:srgbClr val="A6A6A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1º Desarrollo de Aplicaciones Web</a:t>
            </a:r>
            <a:br>
              <a:rPr lang="es-ES" sz="1200" dirty="0">
                <a:solidFill>
                  <a:srgbClr val="A6A6A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FUNDACIÓN SAN VALERO</a:t>
            </a:r>
            <a:br>
              <a:rPr lang="es-ES" sz="1200" dirty="0">
                <a:solidFill>
                  <a:srgbClr val="A6A6A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SEAS, Centro de Formación Abierta</a:t>
            </a:r>
            <a:br>
              <a:rPr lang="es-ES" sz="1200" dirty="0">
                <a:solidFill>
                  <a:srgbClr val="A6A6A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ZARAGOZA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Daniel González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Antonio De La Rosa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Juan Peña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0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50FF71-C76D-12FA-B1A1-F435D183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cap="all" spc="390" dirty="0"/>
              <a:t>La base de </a:t>
            </a:r>
            <a:r>
              <a:rPr lang="en-US" sz="2800" cap="all" spc="390" dirty="0" err="1"/>
              <a:t>datos</a:t>
            </a: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DCD09D4-49C4-C3F2-78A7-F17B8345F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5761" y="1323294"/>
            <a:ext cx="4572607" cy="248063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6424D88-9065-FAD0-2059-CBE9013FFF0F}"/>
              </a:ext>
            </a:extLst>
          </p:cNvPr>
          <p:cNvSpPr txBox="1"/>
          <p:nvPr/>
        </p:nvSpPr>
        <p:spPr>
          <a:xfrm>
            <a:off x="5935080" y="860805"/>
            <a:ext cx="545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base de datos está situada en un servidor.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5EA923-A1F4-44D1-364F-542B4EE4F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87" t="7545" r="10530" b="52352"/>
          <a:stretch/>
        </p:blipFill>
        <p:spPr>
          <a:xfrm>
            <a:off x="6060830" y="4379879"/>
            <a:ext cx="5102470" cy="197416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F7892FDB-FDD8-49FB-F609-2DBB58A7737E}"/>
              </a:ext>
            </a:extLst>
          </p:cNvPr>
          <p:cNvSpPr txBox="1"/>
          <p:nvPr/>
        </p:nvSpPr>
        <p:spPr>
          <a:xfrm>
            <a:off x="5935080" y="3961538"/>
            <a:ext cx="457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Conectamos en remoto con la base de datos.</a:t>
            </a:r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DE329B4-F9EE-6FE8-B949-C8CD4DD83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64"/>
            <a:ext cx="3353091" cy="5974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AB47C9-AE56-124F-2FD0-EEACB7977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1246" y="6382471"/>
            <a:ext cx="1310754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8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A0D83-24E4-6AFB-3485-DE6C92A7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26" y="723901"/>
            <a:ext cx="5465148" cy="1288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500" spc="390"/>
              <a:t>Creación de estructura Codigo</a:t>
            </a:r>
            <a:br>
              <a:rPr lang="en-US" sz="2500" spc="390"/>
            </a:br>
            <a:endParaRPr lang="en-US" sz="2500" spc="39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D385E9-C85A-05A4-329C-B96FDD43F179}"/>
              </a:ext>
            </a:extLst>
          </p:cNvPr>
          <p:cNvSpPr txBox="1"/>
          <p:nvPr/>
        </p:nvSpPr>
        <p:spPr>
          <a:xfrm>
            <a:off x="1077426" y="2732545"/>
            <a:ext cx="5465149" cy="32328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Orden de </a:t>
            </a:r>
            <a:r>
              <a:rPr lang="en-US" b="1" dirty="0" err="1">
                <a:solidFill>
                  <a:schemeClr val="tx2"/>
                </a:solidFill>
              </a:rPr>
              <a:t>creación</a:t>
            </a:r>
            <a:r>
              <a:rPr lang="en-US" b="1" dirty="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2"/>
                </a:solidFill>
              </a:rPr>
              <a:t>Creamos</a:t>
            </a:r>
            <a:r>
              <a:rPr lang="en-US" b="1" dirty="0">
                <a:solidFill>
                  <a:schemeClr val="tx2"/>
                </a:solidFill>
              </a:rPr>
              <a:t> primero </a:t>
            </a:r>
            <a:r>
              <a:rPr lang="en-US" b="1" dirty="0" err="1">
                <a:solidFill>
                  <a:schemeClr val="tx2"/>
                </a:solidFill>
              </a:rPr>
              <a:t>el</a:t>
            </a:r>
            <a:r>
              <a:rPr lang="en-US" b="1" dirty="0">
                <a:solidFill>
                  <a:schemeClr val="tx2"/>
                </a:solidFill>
              </a:rPr>
              <a:t> Proyecto con </a:t>
            </a:r>
            <a:r>
              <a:rPr lang="en-US" b="1" dirty="0" err="1">
                <a:solidFill>
                  <a:schemeClr val="tx2"/>
                </a:solidFill>
              </a:rPr>
              <a:t>el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arquetipo</a:t>
            </a:r>
            <a:r>
              <a:rPr lang="en-US" b="1" dirty="0">
                <a:solidFill>
                  <a:schemeClr val="tx2"/>
                </a:solidFill>
              </a:rPr>
              <a:t> de pom para webapp.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2"/>
                </a:solidFill>
              </a:rPr>
              <a:t>Añadimos</a:t>
            </a:r>
            <a:r>
              <a:rPr lang="en-US" b="1" dirty="0">
                <a:solidFill>
                  <a:schemeClr val="tx2"/>
                </a:solidFill>
              </a:rPr>
              <a:t> las </a:t>
            </a:r>
            <a:r>
              <a:rPr lang="en-US" b="1" dirty="0" err="1">
                <a:solidFill>
                  <a:schemeClr val="tx2"/>
                </a:solidFill>
              </a:rPr>
              <a:t>conexiones</a:t>
            </a:r>
            <a:r>
              <a:rPr lang="en-US" b="1" dirty="0">
                <a:solidFill>
                  <a:schemeClr val="tx2"/>
                </a:solidFill>
              </a:rPr>
              <a:t> a la base de </a:t>
            </a:r>
            <a:r>
              <a:rPr lang="en-US" b="1" dirty="0" err="1">
                <a:solidFill>
                  <a:schemeClr val="tx2"/>
                </a:solidFill>
              </a:rPr>
              <a:t>datos</a:t>
            </a:r>
            <a:r>
              <a:rPr lang="en-US" b="1" dirty="0">
                <a:solidFill>
                  <a:schemeClr val="tx2"/>
                </a:solidFill>
              </a:rPr>
              <a:t>.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2"/>
                </a:solidFill>
              </a:rPr>
              <a:t>Estructura</a:t>
            </a:r>
            <a:r>
              <a:rPr lang="en-US" b="1" dirty="0">
                <a:solidFill>
                  <a:schemeClr val="tx2"/>
                </a:solidFill>
              </a:rPr>
              <a:t> de </a:t>
            </a:r>
            <a:r>
              <a:rPr lang="en-US" b="1" dirty="0" err="1">
                <a:solidFill>
                  <a:schemeClr val="tx2"/>
                </a:solidFill>
              </a:rPr>
              <a:t>carpetas</a:t>
            </a:r>
            <a:r>
              <a:rPr lang="en-US" b="1" dirty="0">
                <a:solidFill>
                  <a:schemeClr val="tx2"/>
                </a:solidFill>
              </a:rPr>
              <a:t>.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2"/>
                </a:solidFill>
              </a:rPr>
              <a:t>Creación</a:t>
            </a:r>
            <a:r>
              <a:rPr lang="en-US" b="1" dirty="0">
                <a:solidFill>
                  <a:schemeClr val="tx2"/>
                </a:solidFill>
              </a:rPr>
              <a:t> de DAO.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2"/>
                </a:solidFill>
              </a:rPr>
              <a:t>Creación</a:t>
            </a:r>
            <a:r>
              <a:rPr lang="en-US" b="1" dirty="0">
                <a:solidFill>
                  <a:schemeClr val="tx2"/>
                </a:solidFill>
              </a:rPr>
              <a:t> de Servlet.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2"/>
                </a:solidFill>
              </a:rPr>
              <a:t>Creación</a:t>
            </a:r>
            <a:r>
              <a:rPr lang="en-US" b="1" dirty="0">
                <a:solidFill>
                  <a:schemeClr val="tx2"/>
                </a:solidFill>
              </a:rPr>
              <a:t> de </a:t>
            </a:r>
            <a:r>
              <a:rPr lang="en-US" b="1" dirty="0" err="1">
                <a:solidFill>
                  <a:schemeClr val="tx2"/>
                </a:solidFill>
              </a:rPr>
              <a:t>jsp</a:t>
            </a:r>
            <a:r>
              <a:rPr lang="en-US" b="1" dirty="0">
                <a:solidFill>
                  <a:schemeClr val="tx2"/>
                </a:solidFill>
              </a:rPr>
              <a:t>.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2"/>
                </a:solidFill>
              </a:rPr>
              <a:t>Diseño</a:t>
            </a:r>
            <a:r>
              <a:rPr lang="en-US" b="1" dirty="0">
                <a:solidFill>
                  <a:schemeClr val="tx2"/>
                </a:solidFill>
              </a:rPr>
              <a:t> de la app.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 descr="101010 líneas de datos hasta el infinito">
            <a:extLst>
              <a:ext uri="{FF2B5EF4-FFF2-40B4-BE49-F238E27FC236}">
                <a16:creationId xmlns:a16="http://schemas.microsoft.com/office/drawing/2014/main" id="{C297F159-D070-7CE6-D384-05DF43309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0206" r="26628" b="1"/>
          <a:stretch/>
        </p:blipFill>
        <p:spPr>
          <a:xfrm>
            <a:off x="7620000" y="10"/>
            <a:ext cx="4572000" cy="685799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66BE0B6C-27EC-8A5D-95C0-C89461060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82" y="194941"/>
            <a:ext cx="3353091" cy="5974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D3D5D6D-78C8-3481-9592-836FD823A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246" y="6382461"/>
            <a:ext cx="1310754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080" y="159026"/>
            <a:ext cx="5943600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DB2F9E-E4ED-DBF2-2391-7B7F3B30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27" y="1066801"/>
            <a:ext cx="4554747" cy="2077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Ahora </a:t>
            </a:r>
            <a:r>
              <a:rPr lang="en-US" sz="28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veamos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cual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es el resultado……</a:t>
            </a:r>
          </a:p>
        </p:txBody>
      </p:sp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1AF87A8B-3A32-AEDF-89DB-30DA10163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8914" y="1053914"/>
            <a:ext cx="4750173" cy="47501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90458" y="4237480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7856DD5-1A7D-B7D2-53D2-BFCC4C1F608E}"/>
              </a:ext>
            </a:extLst>
          </p:cNvPr>
          <p:cNvGrpSpPr/>
          <p:nvPr/>
        </p:nvGrpSpPr>
        <p:grpSpPr>
          <a:xfrm>
            <a:off x="158080" y="156186"/>
            <a:ext cx="3350870" cy="584775"/>
            <a:chOff x="0" y="0"/>
            <a:chExt cx="3350870" cy="584775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FDB007C9-E7C1-730F-2491-F49809E5B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"/>
              <a:ext cx="940462" cy="584774"/>
            </a:xfrm>
            <a:prstGeom prst="rect">
              <a:avLst/>
            </a:prstGeom>
            <a:effectLst>
              <a:outerShdw blurRad="50800" dist="50800" dir="5400000" sx="1000" sy="1000" algn="ctr" rotWithShape="0">
                <a:srgbClr val="000000"/>
              </a:outerShdw>
            </a:effectLst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0145A21D-AFD5-62EC-41F2-8F44D4CDCBBA}"/>
                </a:ext>
              </a:extLst>
            </p:cNvPr>
            <p:cNvSpPr txBox="1"/>
            <p:nvPr/>
          </p:nvSpPr>
          <p:spPr>
            <a:xfrm>
              <a:off x="940462" y="0"/>
              <a:ext cx="2410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Proyecto</a:t>
              </a:r>
              <a:b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Curso 2021-2022</a:t>
              </a:r>
              <a:b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1º Desarrollo de Aplicaciones Multiplataforma</a:t>
              </a:r>
              <a:b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1º Desarrollo de Aplicaciones Web</a:t>
              </a: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D7644621-B758-B6E4-E25D-00E81D761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1246" y="6383181"/>
            <a:ext cx="1310754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0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97BE8D-A333-072C-63EE-EE4078D9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264" y="733100"/>
            <a:ext cx="4618836" cy="1275669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STARBOOK</a:t>
            </a:r>
            <a:br>
              <a:rPr lang="es-ES" dirty="0"/>
            </a:br>
            <a:r>
              <a:rPr lang="es-ES" dirty="0"/>
              <a:t>(Idea)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24E52-79CC-0513-97BD-3CA0B26B5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615" y="2216151"/>
            <a:ext cx="3943575" cy="3390900"/>
          </a:xfrm>
        </p:spPr>
        <p:txBody>
          <a:bodyPr anchor="t">
            <a:normAutofit fontScale="85000" lnSpcReduction="10000"/>
          </a:bodyPr>
          <a:lstStyle/>
          <a:p>
            <a:pPr algn="ctr"/>
            <a:r>
              <a:rPr lang="es-ES" dirty="0"/>
              <a:t>La idea de </a:t>
            </a:r>
            <a:r>
              <a:rPr lang="es-ES" dirty="0" err="1"/>
              <a:t>StarBook</a:t>
            </a:r>
            <a:r>
              <a:rPr lang="es-ES" dirty="0"/>
              <a:t> es ser una aplicación para compartir opiniones sobre libros.</a:t>
            </a:r>
          </a:p>
          <a:p>
            <a:pPr algn="ctr"/>
            <a:r>
              <a:rPr lang="es-ES" dirty="0"/>
              <a:t> En esta aplicación los usuarios podrán indicar los libros que han leído y el progreso de los libros que están leyendo.</a:t>
            </a:r>
          </a:p>
          <a:p>
            <a:pPr algn="ctr"/>
            <a:r>
              <a:rPr lang="es-ES" dirty="0"/>
              <a:t>También debe ser posible hacer reseñas y leer las de otros usuarios.</a:t>
            </a:r>
          </a:p>
          <a:p>
            <a:pPr algn="ctr"/>
            <a:r>
              <a:rPr lang="es-ES" dirty="0"/>
              <a:t>Por ultimo podrás puntuar los libros o intercambiar opiniones con otros usuarios.</a:t>
            </a:r>
          </a:p>
        </p:txBody>
      </p:sp>
      <p:pic>
        <p:nvPicPr>
          <p:cNvPr id="17" name="Picture 16" descr="Concepto de idea de bombilla">
            <a:extLst>
              <a:ext uri="{FF2B5EF4-FFF2-40B4-BE49-F238E27FC236}">
                <a16:creationId xmlns:a16="http://schemas.microsoft.com/office/drawing/2014/main" id="{0A1D758D-2600-8810-204C-B8C301ADB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0666" b="-1"/>
          <a:stretch/>
        </p:blipFill>
        <p:spPr>
          <a:xfrm>
            <a:off x="1682" y="10"/>
            <a:ext cx="6096000" cy="685799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D2240410-392A-7CC9-2B4D-DB975441BCC3}"/>
              </a:ext>
            </a:extLst>
          </p:cNvPr>
          <p:cNvGrpSpPr/>
          <p:nvPr/>
        </p:nvGrpSpPr>
        <p:grpSpPr>
          <a:xfrm>
            <a:off x="0" y="0"/>
            <a:ext cx="3350870" cy="584775"/>
            <a:chOff x="0" y="0"/>
            <a:chExt cx="3350870" cy="58477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4C0BF49-2052-0116-0523-9B08067C2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"/>
              <a:ext cx="940462" cy="584774"/>
            </a:xfrm>
            <a:prstGeom prst="rect">
              <a:avLst/>
            </a:prstGeom>
            <a:effectLst>
              <a:outerShdw blurRad="50800" dist="50800" dir="5400000" sx="1000" sy="1000" algn="ctr" rotWithShape="0">
                <a:srgbClr val="000000"/>
              </a:outerShdw>
            </a:effectLst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F67C6D7-AC98-7EBB-E230-FE24BD2448E1}"/>
                </a:ext>
              </a:extLst>
            </p:cNvPr>
            <p:cNvSpPr txBox="1"/>
            <p:nvPr/>
          </p:nvSpPr>
          <p:spPr>
            <a:xfrm>
              <a:off x="940462" y="0"/>
              <a:ext cx="2410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Proyecto</a:t>
              </a:r>
              <a:b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Curso 2021-2022</a:t>
              </a:r>
              <a:b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1º Desarrollo de Aplicaciones Multiplataforma</a:t>
              </a:r>
              <a:b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1º Desarrollo de Aplicaciones Web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B58939BD-4FF2-0A72-5163-0A2E588B67DE}"/>
              </a:ext>
            </a:extLst>
          </p:cNvPr>
          <p:cNvSpPr txBox="1"/>
          <p:nvPr/>
        </p:nvSpPr>
        <p:spPr>
          <a:xfrm>
            <a:off x="10728127" y="6237309"/>
            <a:ext cx="131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8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Daniel González</a:t>
            </a:r>
          </a:p>
          <a:p>
            <a:pPr algn="r"/>
            <a:r>
              <a:rPr lang="es-ES" sz="8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Antonio De La Rosa</a:t>
            </a:r>
          </a:p>
          <a:p>
            <a:pPr algn="r"/>
            <a:r>
              <a:rPr lang="es-ES" sz="8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Juan Peña</a:t>
            </a:r>
          </a:p>
        </p:txBody>
      </p:sp>
    </p:spTree>
    <p:extLst>
      <p:ext uri="{BB962C8B-B14F-4D97-AF65-F5344CB8AC3E}">
        <p14:creationId xmlns:p14="http://schemas.microsoft.com/office/powerpoint/2010/main" val="75292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1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7B6FD5C0-E257-4B9E-9413-27A374F07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17081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924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24798" y="4550150"/>
            <a:ext cx="867485" cy="115439"/>
            <a:chOff x="8910933" y="1861308"/>
            <a:chExt cx="867485" cy="115439"/>
          </a:xfrm>
        </p:grpSpPr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0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4CCF4C-735C-8CD8-E1B1-FCB35DA4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858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s-ES" dirty="0"/>
              <a:t>Primeros pasos del proyecto</a:t>
            </a:r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EFF58BE9-D741-A2EF-CF3C-A893C545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988" y="865954"/>
            <a:ext cx="4306928" cy="1104613"/>
          </a:xfrm>
        </p:spPr>
        <p:txBody>
          <a:bodyPr anchor="ctr">
            <a:normAutofit fontScale="85000" lnSpcReduction="10000"/>
          </a:bodyPr>
          <a:lstStyle/>
          <a:p>
            <a:pPr algn="ctr"/>
            <a:r>
              <a:rPr lang="es-ES" dirty="0"/>
              <a:t>Lo primero será crear los diagramas del proyecto.</a:t>
            </a:r>
          </a:p>
          <a:p>
            <a:pPr algn="ctr"/>
            <a:r>
              <a:rPr lang="es-ES" dirty="0"/>
              <a:t>Empezamos por el Diagrama de Casos de Uso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BC5F61-A98A-EA3A-2C55-B9963540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78" y="1970567"/>
            <a:ext cx="3550325" cy="45647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D23D941-F45F-D654-1CC9-CF5839A1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3091" cy="59746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8EDF2F2-3AF5-88D5-F54B-873750C29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246" y="6382471"/>
            <a:ext cx="1310754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8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84EE6A7-BAA1-4637-940F-44728FC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B916D4-8E2C-EB63-0DDB-8B8ED9C3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223" y="1737360"/>
            <a:ext cx="3350907" cy="3066868"/>
          </a:xfrm>
        </p:spPr>
        <p:txBody>
          <a:bodyPr anchor="ctr">
            <a:normAutofit/>
          </a:bodyPr>
          <a:lstStyle/>
          <a:p>
            <a:pPr algn="ctr"/>
            <a:r>
              <a:rPr lang="es-ES" dirty="0"/>
              <a:t>Diagrama Entidad Relación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19F8B12-4875-5C05-E37A-D394F8468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079780"/>
            <a:ext cx="5067300" cy="437141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07B0A1C-8465-4A90-9085-2269F48F5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95908" y="5578618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AB5D39-26FD-45C8-84C0-0702BBEBF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5DDF1B-7F48-4DBD-98E4-A87D56670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EE9251-6599-4E3A-9CE8-87A1A0405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A960A16-9354-C770-2C8F-7C4F01ED15D4}"/>
              </a:ext>
            </a:extLst>
          </p:cNvPr>
          <p:cNvGrpSpPr/>
          <p:nvPr/>
        </p:nvGrpSpPr>
        <p:grpSpPr>
          <a:xfrm>
            <a:off x="0" y="0"/>
            <a:ext cx="3350870" cy="584775"/>
            <a:chOff x="0" y="0"/>
            <a:chExt cx="3350870" cy="584775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F1AE8F2-B635-1F36-B0C5-3D17A2878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"/>
              <a:ext cx="940462" cy="584774"/>
            </a:xfrm>
            <a:prstGeom prst="rect">
              <a:avLst/>
            </a:prstGeom>
            <a:effectLst>
              <a:outerShdw blurRad="50800" dist="50800" dir="5400000" sx="1000" sy="1000" algn="ctr" rotWithShape="0">
                <a:srgbClr val="000000"/>
              </a:outerShdw>
            </a:effectLst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32C38A3-E4F0-7A5F-AA5D-7304199B1ED1}"/>
                </a:ext>
              </a:extLst>
            </p:cNvPr>
            <p:cNvSpPr txBox="1"/>
            <p:nvPr/>
          </p:nvSpPr>
          <p:spPr>
            <a:xfrm>
              <a:off x="940462" y="0"/>
              <a:ext cx="2410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Proyecto</a:t>
              </a:r>
              <a:b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Curso 2021-2022</a:t>
              </a:r>
              <a:b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1º Desarrollo de Aplicaciones Multiplataforma</a:t>
              </a:r>
              <a:b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s-ES" sz="800" dirty="0">
                  <a:solidFill>
                    <a:srgbClr val="A6A6A6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1º Desarrollo de Aplicaciones Web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B5A1C486-3C2D-7B0B-85DD-7658AEF0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246" y="6382471"/>
            <a:ext cx="1310754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FD5C0-E257-4B9E-9413-27A374F07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17081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924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24798" y="4550150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077F8B5-6173-B551-8377-ED90DE62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273" y="1363152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s-ES" dirty="0"/>
              <a:t>Diagrama de Clase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C25CC25-EBE4-B1DD-D2E8-AD399553A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398" y="1028700"/>
            <a:ext cx="5046452" cy="435343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81B540B-785A-E4D6-FD81-6DDEA695F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3091" cy="5974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417A3F-CB1D-5866-6088-1B988FBC3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246" y="6382471"/>
            <a:ext cx="1310754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4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7EC676-D622-6169-AC97-DEF36335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Creación Gib Hub</a:t>
            </a:r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141A2643-748B-8119-DEAE-12F629D0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222" y="1908615"/>
            <a:ext cx="5439657" cy="3059806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96E9E6D-1513-2830-89D2-39EC8780F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7"/>
            <a:ext cx="3353091" cy="5974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B743989-8543-B00D-FDD4-033D10E23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246" y="6379004"/>
            <a:ext cx="1310754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2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B332BC-BF16-350B-AB99-31BBBD47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2500" b="1" dirty="0"/>
              <a:t>El uso de GitHub se hace con las extensiones para Git llamado </a:t>
            </a:r>
            <a:r>
              <a:rPr lang="es-ES" sz="2500" b="1" i="1" u="sng" dirty="0"/>
              <a:t>Git-</a:t>
            </a:r>
            <a:r>
              <a:rPr lang="es-ES" sz="2500" b="1" i="1" u="sng" dirty="0" err="1"/>
              <a:t>flow</a:t>
            </a:r>
            <a:endParaRPr lang="es-ES" sz="2500" b="1" i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A0BF4D-09B1-A6BF-72DF-610551637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5"/>
            <a:ext cx="3862062" cy="246914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S" sz="1700" i="1" dirty="0"/>
              <a:t>Git </a:t>
            </a:r>
            <a:r>
              <a:rPr lang="es-ES" sz="1700" i="1" dirty="0" err="1"/>
              <a:t>flow</a:t>
            </a:r>
            <a:r>
              <a:rPr lang="es-ES" sz="1700" i="1" dirty="0"/>
              <a:t> provee una excelente ayuda en la línea de comandos y de información.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S" sz="1700" i="1" dirty="0"/>
              <a:t>Git-</a:t>
            </a:r>
            <a:r>
              <a:rPr lang="es-ES" sz="1700" i="1" dirty="0" err="1"/>
              <a:t>flow</a:t>
            </a:r>
            <a:r>
              <a:rPr lang="es-ES" sz="1700" i="1" dirty="0"/>
              <a:t> funciona basándose en fusiones de ramas (</a:t>
            </a:r>
            <a:r>
              <a:rPr lang="es-ES" sz="1700" i="1" dirty="0" err="1"/>
              <a:t>merge</a:t>
            </a:r>
            <a:r>
              <a:rPr lang="es-ES" sz="1700" i="1" dirty="0"/>
              <a:t>). No reorganiza (</a:t>
            </a:r>
            <a:r>
              <a:rPr lang="es-ES" sz="1700" i="1" dirty="0" err="1"/>
              <a:t>branch</a:t>
            </a:r>
            <a:r>
              <a:rPr lang="es-ES" sz="1700" i="1" dirty="0"/>
              <a:t> rebase) las ramas de características (</a:t>
            </a:r>
            <a:r>
              <a:rPr lang="es-ES" sz="1700" i="1" dirty="0" err="1"/>
              <a:t>feature</a:t>
            </a:r>
            <a:r>
              <a:rPr lang="es-ES" sz="1700" i="1" dirty="0"/>
              <a:t> </a:t>
            </a:r>
            <a:r>
              <a:rPr lang="es-ES" sz="1700" i="1" dirty="0" err="1"/>
              <a:t>branches</a:t>
            </a:r>
            <a:r>
              <a:rPr lang="es-ES" sz="1700" i="1" dirty="0"/>
              <a:t>).</a:t>
            </a:r>
          </a:p>
        </p:txBody>
      </p:sp>
      <p:pic>
        <p:nvPicPr>
          <p:cNvPr id="21" name="Graphic 20" descr="Diagrama de flujo">
            <a:extLst>
              <a:ext uri="{FF2B5EF4-FFF2-40B4-BE49-F238E27FC236}">
                <a16:creationId xmlns:a16="http://schemas.microsoft.com/office/drawing/2014/main" id="{CA3ED7EE-454F-3079-C34A-60F8A24ED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653" y="723900"/>
            <a:ext cx="5494694" cy="549469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B6BF90FF-BA5B-F59A-AF4D-E90BC280C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3"/>
            <a:ext cx="3353091" cy="5974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CF34D08-2841-0487-BB22-A2E36D60E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1246" y="6382471"/>
            <a:ext cx="1310754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589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31D64D-F366-8405-ADE8-33A0321F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882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Comandos básicos Git-Flow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DF0EF4-E3E4-07EF-E9BC-DEDA76827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0275" y="3059921"/>
            <a:ext cx="3767138" cy="2117696"/>
          </a:xfrm>
          <a:prstGeom prst="rect">
            <a:avLst/>
          </a:prstGeo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5D99E64-3743-4198-8EAC-7882477F7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1" y="1993920"/>
            <a:ext cx="5372100" cy="295465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2478" y="2543656"/>
            <a:ext cx="867485" cy="115439"/>
            <a:chOff x="8910933" y="1861308"/>
            <a:chExt cx="867485" cy="1154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420A743-DD7C-433C-3244-0F8533FB4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353091" cy="5974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1163BCB-79A1-34AE-9C1C-CE66A9F7D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1246" y="6382471"/>
            <a:ext cx="1310754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5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9342018-DAEF-3334-19BE-60C8903B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Creación de base de datos</a:t>
            </a:r>
          </a:p>
        </p:txBody>
      </p:sp>
      <p:pic>
        <p:nvPicPr>
          <p:cNvPr id="7" name="Graphic 6" descr="Base de datos">
            <a:extLst>
              <a:ext uri="{FF2B5EF4-FFF2-40B4-BE49-F238E27FC236}">
                <a16:creationId xmlns:a16="http://schemas.microsoft.com/office/drawing/2014/main" id="{7EE7EC61-3B61-A460-0359-EDD222A0F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0295" y="723900"/>
            <a:ext cx="5410200" cy="54102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84F35D-091E-920C-F876-11DB806E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64"/>
            <a:ext cx="3353091" cy="59746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FD290DC-1F32-3B06-997B-A291ACF35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9341" y="6382471"/>
            <a:ext cx="1310754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0130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341</Words>
  <Application>Microsoft Office PowerPoint</Application>
  <PresentationFormat>Panorámica</PresentationFormat>
  <Paragraphs>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Bembo</vt:lpstr>
      <vt:lpstr>Calibri</vt:lpstr>
      <vt:lpstr>Times New Roman</vt:lpstr>
      <vt:lpstr>Wingdings</vt:lpstr>
      <vt:lpstr>AdornVTI</vt:lpstr>
      <vt:lpstr>StarBook</vt:lpstr>
      <vt:lpstr>STARBOOK (Idea)</vt:lpstr>
      <vt:lpstr>Primeros pasos del proyecto</vt:lpstr>
      <vt:lpstr>Diagrama Entidad Relación</vt:lpstr>
      <vt:lpstr>Diagrama de Clase</vt:lpstr>
      <vt:lpstr>Creación Gib Hub</vt:lpstr>
      <vt:lpstr>El uso de GitHub se hace con las extensiones para Git llamado Git-flow</vt:lpstr>
      <vt:lpstr>Comandos básicos Git-Flow</vt:lpstr>
      <vt:lpstr>Creación de base de datos</vt:lpstr>
      <vt:lpstr>La base de datos </vt:lpstr>
      <vt:lpstr>Creación de estructura Codigo </vt:lpstr>
      <vt:lpstr>Ahora veamos cual es el resultado……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StarBook</dc:title>
  <dc:creator>Juan Peña Catala</dc:creator>
  <cp:lastModifiedBy>Daniel Gonzalez</cp:lastModifiedBy>
  <cp:revision>7</cp:revision>
  <dcterms:created xsi:type="dcterms:W3CDTF">2022-06-15T15:57:57Z</dcterms:created>
  <dcterms:modified xsi:type="dcterms:W3CDTF">2022-06-17T07:26:11Z</dcterms:modified>
</cp:coreProperties>
</file>