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93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4C6202-C90E-4EBA-A786-A682F3894086}" v="960" dt="2019-10-18T15:32:22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7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6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40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24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85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61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67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69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2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3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8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4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6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0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2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2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0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FECCEEFC-8D6A-4023-B7DB-EBB931FCC6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3392" b="23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tr-TR" dirty="0"/>
              <a:t>Rıdvan </a:t>
            </a:r>
            <a:r>
              <a:rPr lang="tr-TR" dirty="0" err="1"/>
              <a:t>Tülemen</a:t>
            </a:r>
            <a:br>
              <a:rPr lang="tr-TR" dirty="0"/>
            </a:br>
            <a:r>
              <a:rPr lang="tr-TR" dirty="0"/>
              <a:t>Artun  Çolak</a:t>
            </a:r>
            <a:br>
              <a:rPr lang="tr-TR" dirty="0"/>
            </a:br>
            <a:r>
              <a:rPr lang="tr-TR" dirty="0"/>
              <a:t>Yunus Emre Bulut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F592D6-ED9C-4BD7-AFF5-4FE756C8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18209"/>
            <a:ext cx="10018713" cy="1752599"/>
          </a:xfrm>
        </p:spPr>
        <p:txBody>
          <a:bodyPr/>
          <a:lstStyle/>
          <a:p>
            <a:r>
              <a:rPr lang="tr-TR" dirty="0">
                <a:latin typeface="Arial"/>
                <a:ea typeface="+mj-lt"/>
                <a:cs typeface="+mj-lt"/>
              </a:rPr>
              <a:t>Soru 2:</a:t>
            </a:r>
          </a:p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649520-7551-4C4E-BC84-72E224FD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5567"/>
            <a:ext cx="10018713" cy="760270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Size verilen N x M matristeki tüm karelerin sayısını bulunuz.</a:t>
            </a:r>
            <a:endParaRPr lang="tr-TR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D6A7A99A-3C5C-4754-91CF-35E34DB8974B}"/>
              </a:ext>
            </a:extLst>
          </p:cNvPr>
          <p:cNvSpPr txBox="1">
            <a:spLocks/>
          </p:cNvSpPr>
          <p:nvPr/>
        </p:nvSpPr>
        <p:spPr>
          <a:xfrm>
            <a:off x="1480846" y="2429740"/>
            <a:ext cx="10018713" cy="864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tr-TR" dirty="0">
                <a:ea typeface="+mn-lt"/>
                <a:cs typeface="+mn-lt"/>
              </a:rPr>
              <a:t>Örnek olarak N = </a:t>
            </a:r>
            <a:r>
              <a:rPr lang="tr-TR" dirty="0">
                <a:latin typeface="Arial"/>
                <a:ea typeface="+mn-lt"/>
                <a:cs typeface="+mn-lt"/>
              </a:rPr>
              <a:t>2</a:t>
            </a:r>
            <a:r>
              <a:rPr lang="tr-TR" dirty="0">
                <a:ea typeface="+mn-lt"/>
                <a:cs typeface="+mn-lt"/>
              </a:rPr>
              <a:t> ve M = </a:t>
            </a:r>
            <a:r>
              <a:rPr lang="tr-TR" dirty="0">
                <a:latin typeface="Arial"/>
                <a:ea typeface="+mn-lt"/>
                <a:cs typeface="+mn-lt"/>
              </a:rPr>
              <a:t>3</a:t>
            </a:r>
            <a:r>
              <a:rPr lang="tr-TR" dirty="0">
                <a:ea typeface="+mn-lt"/>
                <a:cs typeface="+mn-lt"/>
              </a:rPr>
              <a:t> iken, toplam kare sayısı </a:t>
            </a:r>
            <a:r>
              <a:rPr lang="tr-TR" b="1" i="1" dirty="0">
                <a:latin typeface="Arial"/>
                <a:ea typeface="+mn-lt"/>
                <a:cs typeface="+mn-lt"/>
              </a:rPr>
              <a:t>8</a:t>
            </a:r>
            <a:r>
              <a:rPr lang="tr-TR" dirty="0">
                <a:ea typeface="+mn-lt"/>
                <a:cs typeface="+mn-lt"/>
              </a:rPr>
              <a:t>'dir.</a:t>
            </a:r>
          </a:p>
          <a:p>
            <a:pPr>
              <a:buFont typeface="Arial"/>
              <a:buChar char="•"/>
            </a:pPr>
            <a:endParaRPr lang="tr-TR" dirty="0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E9329B28-DAEE-4623-83BD-5CC02D6D6F22}"/>
              </a:ext>
            </a:extLst>
          </p:cNvPr>
          <p:cNvSpPr txBox="1">
            <a:spLocks/>
          </p:cNvSpPr>
          <p:nvPr/>
        </p:nvSpPr>
        <p:spPr>
          <a:xfrm>
            <a:off x="1480845" y="3685308"/>
            <a:ext cx="4831919" cy="1981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tr-TR" dirty="0">
                <a:latin typeface="Arial"/>
                <a:ea typeface="+mn-lt"/>
                <a:cs typeface="+mn-lt"/>
              </a:rPr>
              <a:t>Kareler: {1}, {2}, {3}, {4}, {5}, {6}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tr-TR" dirty="0">
                <a:latin typeface="Arial"/>
                <a:ea typeface="+mn-lt"/>
                <a:cs typeface="+mn-lt"/>
              </a:rPr>
              <a:t>{1, 2, 4, 5}, {2, 3, 5, 6}</a:t>
            </a:r>
            <a:endParaRPr lang="tr-TR" dirty="0">
              <a:latin typeface="Arial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5CF89E06-C5B0-4FF2-95F7-75031B68F74A}"/>
              </a:ext>
            </a:extLst>
          </p:cNvPr>
          <p:cNvSpPr/>
          <p:nvPr/>
        </p:nvSpPr>
        <p:spPr>
          <a:xfrm>
            <a:off x="7344640" y="3662998"/>
            <a:ext cx="1177635" cy="11776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ABD81334-FE40-451A-BDFC-D0AA6DA1BFD6}"/>
              </a:ext>
            </a:extLst>
          </p:cNvPr>
          <p:cNvSpPr/>
          <p:nvPr/>
        </p:nvSpPr>
        <p:spPr>
          <a:xfrm>
            <a:off x="8522276" y="3662997"/>
            <a:ext cx="1177635" cy="11776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86658786-EA96-40FC-ACBF-124EC138577D}"/>
              </a:ext>
            </a:extLst>
          </p:cNvPr>
          <p:cNvSpPr/>
          <p:nvPr/>
        </p:nvSpPr>
        <p:spPr>
          <a:xfrm>
            <a:off x="9699913" y="3662998"/>
            <a:ext cx="1177635" cy="11776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57AAED79-1036-47BD-8103-B5D4A1FE21E2}"/>
              </a:ext>
            </a:extLst>
          </p:cNvPr>
          <p:cNvSpPr/>
          <p:nvPr/>
        </p:nvSpPr>
        <p:spPr>
          <a:xfrm>
            <a:off x="7344639" y="4840634"/>
            <a:ext cx="1177635" cy="11776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tx1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266ECE4F-2C78-4422-BAE5-4C8A0D22DCBC}"/>
              </a:ext>
            </a:extLst>
          </p:cNvPr>
          <p:cNvSpPr/>
          <p:nvPr/>
        </p:nvSpPr>
        <p:spPr>
          <a:xfrm>
            <a:off x="8522276" y="4840634"/>
            <a:ext cx="1177635" cy="11776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tx1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4D0451AA-FCE3-46AC-814E-BC6D2768BB7D}"/>
              </a:ext>
            </a:extLst>
          </p:cNvPr>
          <p:cNvSpPr/>
          <p:nvPr/>
        </p:nvSpPr>
        <p:spPr>
          <a:xfrm>
            <a:off x="9699912" y="4840634"/>
            <a:ext cx="1177635" cy="11776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tx1"/>
                </a:solidFill>
                <a:latin typeface="Arial"/>
                <a:cs typeface="Aria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5456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6EAACE-AC91-4CA1-92F4-8DB7EA08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56" y="997528"/>
            <a:ext cx="2312122" cy="955963"/>
          </a:xfrm>
        </p:spPr>
        <p:txBody>
          <a:bodyPr>
            <a:normAutofit/>
          </a:bodyPr>
          <a:lstStyle/>
          <a:p>
            <a:r>
              <a:rPr lang="tr-TR" sz="5400" b="1" dirty="0">
                <a:ea typeface="+mj-lt"/>
                <a:cs typeface="+mj-lt"/>
              </a:rPr>
              <a:t>C++</a:t>
            </a:r>
            <a:endParaRPr lang="tr-TR" sz="5400">
              <a:ea typeface="+mj-lt"/>
              <a:cs typeface="+mj-lt"/>
            </a:endParaRPr>
          </a:p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F1A110-87AA-4D51-824F-F83BC69F5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2492" y="710044"/>
            <a:ext cx="3948691" cy="100272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tr-TR" dirty="0">
                <a:ea typeface="+mn-lt"/>
                <a:cs typeface="+mn-lt"/>
              </a:rPr>
              <a:t>Cin: </a:t>
            </a:r>
            <a:r>
              <a:rPr lang="tr-TR" dirty="0" err="1">
                <a:ea typeface="+mn-lt"/>
                <a:cs typeface="+mn-lt"/>
              </a:rPr>
              <a:t>input</a:t>
            </a:r>
            <a:r>
              <a:rPr lang="tr-TR" dirty="0">
                <a:ea typeface="+mn-lt"/>
                <a:cs typeface="+mn-lt"/>
              </a:rPr>
              <a:t> alır (</a:t>
            </a:r>
            <a:r>
              <a:rPr lang="tr-TR" dirty="0" err="1">
                <a:ea typeface="+mn-lt"/>
                <a:cs typeface="+mn-lt"/>
              </a:rPr>
              <a:t>scanf</a:t>
            </a:r>
            <a:r>
              <a:rPr lang="tr-TR" dirty="0">
                <a:ea typeface="+mn-lt"/>
                <a:cs typeface="+mn-lt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tr-TR" dirty="0" err="1">
                <a:ea typeface="+mn-lt"/>
                <a:cs typeface="+mn-lt"/>
              </a:rPr>
              <a:t>Cout</a:t>
            </a:r>
            <a:r>
              <a:rPr lang="tr-TR" dirty="0">
                <a:ea typeface="+mn-lt"/>
                <a:cs typeface="+mn-lt"/>
              </a:rPr>
              <a:t>: </a:t>
            </a:r>
            <a:r>
              <a:rPr lang="tr-TR" dirty="0" err="1">
                <a:ea typeface="+mn-lt"/>
                <a:cs typeface="+mn-lt"/>
              </a:rPr>
              <a:t>output</a:t>
            </a:r>
            <a:r>
              <a:rPr lang="tr-TR" dirty="0">
                <a:ea typeface="+mn-lt"/>
                <a:cs typeface="+mn-lt"/>
              </a:rPr>
              <a:t> verir (</a:t>
            </a:r>
            <a:r>
              <a:rPr lang="tr-TR" dirty="0" err="1">
                <a:ea typeface="+mn-lt"/>
                <a:cs typeface="+mn-lt"/>
              </a:rPr>
              <a:t>printf</a:t>
            </a:r>
            <a:r>
              <a:rPr lang="tr-TR" dirty="0">
                <a:ea typeface="+mn-lt"/>
                <a:cs typeface="+mn-lt"/>
              </a:rPr>
              <a:t>)</a:t>
            </a:r>
            <a:endParaRPr lang="tr-TR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9C80F203-207B-4949-9A71-0715D11D61A2}"/>
              </a:ext>
            </a:extLst>
          </p:cNvPr>
          <p:cNvSpPr txBox="1">
            <a:spLocks/>
          </p:cNvSpPr>
          <p:nvPr/>
        </p:nvSpPr>
        <p:spPr>
          <a:xfrm>
            <a:off x="2112960" y="2247899"/>
            <a:ext cx="674557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5EABD7C-2474-4655-92C1-44E15B2E1AF0}"/>
              </a:ext>
            </a:extLst>
          </p:cNvPr>
          <p:cNvSpPr txBox="1"/>
          <p:nvPr/>
        </p:nvSpPr>
        <p:spPr>
          <a:xfrm>
            <a:off x="1667742" y="1962150"/>
            <a:ext cx="52803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latin typeface="Arial"/>
              </a:rPr>
              <a:t>Aşağıdaki kodlardaki fark '</a:t>
            </a:r>
            <a:r>
              <a:rPr lang="tr-TR" b="1" i="1" err="1">
                <a:latin typeface="Arial"/>
              </a:rPr>
              <a:t>std</a:t>
            </a:r>
            <a:r>
              <a:rPr lang="tr-TR" err="1">
                <a:latin typeface="Arial"/>
              </a:rPr>
              <a:t>'nin</a:t>
            </a:r>
            <a:r>
              <a:rPr lang="tr-TR" dirty="0">
                <a:latin typeface="Arial"/>
              </a:rPr>
              <a:t> kullanılmasıdır. İkinci kodda </a:t>
            </a:r>
            <a:r>
              <a:rPr lang="tr-TR" err="1">
                <a:latin typeface="Arial"/>
              </a:rPr>
              <a:t>std</a:t>
            </a:r>
            <a:r>
              <a:rPr lang="tr-TR" dirty="0">
                <a:latin typeface="Arial"/>
              </a:rPr>
              <a:t> kullanılmamasındaki amaç aynı isimdeki </a:t>
            </a:r>
            <a:r>
              <a:rPr lang="tr-TR" err="1">
                <a:latin typeface="Arial"/>
              </a:rPr>
              <a:t>method</a:t>
            </a:r>
            <a:r>
              <a:rPr lang="tr-TR" dirty="0">
                <a:latin typeface="Arial"/>
              </a:rPr>
              <a:t> ve </a:t>
            </a:r>
            <a:r>
              <a:rPr lang="tr-TR" err="1">
                <a:latin typeface="Arial"/>
              </a:rPr>
              <a:t>class</a:t>
            </a:r>
            <a:r>
              <a:rPr lang="tr-TR" dirty="0">
                <a:latin typeface="Arial"/>
              </a:rPr>
              <a:t> isimlerinin olası çakışmalarından kaçınılmasıdır.</a:t>
            </a:r>
            <a:endParaRPr lang="tr-TR" dirty="0"/>
          </a:p>
        </p:txBody>
      </p:sp>
      <p:pic>
        <p:nvPicPr>
          <p:cNvPr id="8" name="Resim 4">
            <a:extLst>
              <a:ext uri="{FF2B5EF4-FFF2-40B4-BE49-F238E27FC236}">
                <a16:creationId xmlns:a16="http://schemas.microsoft.com/office/drawing/2014/main" id="{8557C522-34ED-4B9D-B258-A660E8F79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99" y="3359726"/>
            <a:ext cx="3539806" cy="3124201"/>
          </a:xfrm>
          <a:prstGeom prst="rect">
            <a:avLst/>
          </a:prstGeom>
        </p:spPr>
      </p:pic>
      <p:pic>
        <p:nvPicPr>
          <p:cNvPr id="12" name="Resim 8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4E9CD2BD-3F21-499E-A172-17713615A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62" y="3359726"/>
            <a:ext cx="4241673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3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30F81D-67EE-4935-9018-5DE2AFB4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016" y="1956116"/>
            <a:ext cx="4424540" cy="14696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tr-TR" sz="3200" dirty="0"/>
              <a:t>C++ içinde C kodlarını kullanabilirsiniz.</a:t>
            </a:r>
            <a:endParaRPr lang="tr-TR" sz="3200" dirty="0">
              <a:ea typeface="+mj-lt"/>
              <a:cs typeface="+mj-lt"/>
            </a:endParaRPr>
          </a:p>
          <a:p>
            <a:endParaRPr lang="tr-TR" sz="2200"/>
          </a:p>
        </p:txBody>
      </p:sp>
      <p:pic>
        <p:nvPicPr>
          <p:cNvPr id="7" name="Resim 12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124497EE-4160-40D6-BDC4-E72F1F01F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330" y="685799"/>
            <a:ext cx="4800396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0759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02633B-4466-4799-BF33-D1523DC9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288" y="1739639"/>
            <a:ext cx="3697176" cy="14696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tr-TR" sz="2800" dirty="0">
                <a:ea typeface="+mj-lt"/>
                <a:cs typeface="+mj-lt"/>
              </a:rPr>
              <a:t>Birden fazla </a:t>
            </a:r>
            <a:r>
              <a:rPr lang="tr-TR" sz="2800" dirty="0" err="1">
                <a:ea typeface="+mj-lt"/>
                <a:cs typeface="+mj-lt"/>
              </a:rPr>
              <a:t>input</a:t>
            </a:r>
            <a:r>
              <a:rPr lang="tr-TR" sz="2800" dirty="0">
                <a:ea typeface="+mj-lt"/>
                <a:cs typeface="+mj-lt"/>
              </a:rPr>
              <a:t> içeren küçük bir program</a:t>
            </a:r>
            <a:endParaRPr lang="tr-TR"/>
          </a:p>
          <a:p>
            <a:endParaRPr lang="tr-TR" sz="2400"/>
          </a:p>
        </p:txBody>
      </p:sp>
      <p:pic>
        <p:nvPicPr>
          <p:cNvPr id="4" name="Resim 4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C4A98EE6-BA7A-4606-B6D6-A3C7A9603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477" y="685799"/>
            <a:ext cx="5742102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1725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E8CFCB-DBE2-47AF-869F-CEA21EFD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170" y="633313"/>
            <a:ext cx="3333495" cy="1504335"/>
          </a:xfrm>
        </p:spPr>
        <p:txBody>
          <a:bodyPr>
            <a:normAutofit/>
          </a:bodyPr>
          <a:lstStyle/>
          <a:p>
            <a:r>
              <a:rPr lang="tr-TR" sz="2800" dirty="0" err="1">
                <a:ea typeface="+mj-lt"/>
                <a:cs typeface="+mj-lt"/>
              </a:rPr>
              <a:t>Vector</a:t>
            </a:r>
            <a:r>
              <a:rPr lang="tr-TR" sz="2800" dirty="0">
                <a:ea typeface="+mj-lt"/>
                <a:cs typeface="+mj-lt"/>
              </a:rPr>
              <a:t> kütüphanesi</a:t>
            </a:r>
            <a:endParaRPr lang="tr-TR" sz="2800" dirty="0"/>
          </a:p>
          <a:p>
            <a:endParaRPr lang="tr-TR" sz="24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2F1852-901C-4BE3-8F47-9A13F01D1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675" y="2272552"/>
            <a:ext cx="4238931" cy="31242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tr-TR" sz="2000" dirty="0" err="1">
                <a:ea typeface="+mn-lt"/>
                <a:cs typeface="+mn-lt"/>
              </a:rPr>
              <a:t>Vector</a:t>
            </a:r>
            <a:r>
              <a:rPr lang="tr-TR" sz="2000" dirty="0">
                <a:ea typeface="+mn-lt"/>
                <a:cs typeface="+mn-lt"/>
              </a:rPr>
              <a:t>, </a:t>
            </a:r>
            <a:r>
              <a:rPr lang="tr-TR" sz="2000" i="1" dirty="0" err="1">
                <a:ea typeface="+mn-lt"/>
                <a:cs typeface="+mn-lt"/>
              </a:rPr>
              <a:t>array</a:t>
            </a:r>
            <a:r>
              <a:rPr lang="tr-TR" sz="2000" i="1" dirty="0">
                <a:ea typeface="+mn-lt"/>
                <a:cs typeface="+mn-lt"/>
              </a:rPr>
              <a:t> </a:t>
            </a:r>
            <a:r>
              <a:rPr lang="tr-TR" sz="2000" dirty="0">
                <a:ea typeface="+mn-lt"/>
                <a:cs typeface="+mn-lt"/>
              </a:rPr>
              <a:t>benzeri bir yapıdır. </a:t>
            </a:r>
            <a:r>
              <a:rPr lang="tr-TR" sz="2000" dirty="0" err="1">
                <a:ea typeface="+mn-lt"/>
                <a:cs typeface="+mn-lt"/>
              </a:rPr>
              <a:t>Array'den</a:t>
            </a:r>
            <a:r>
              <a:rPr lang="tr-TR" sz="2000" dirty="0">
                <a:ea typeface="+mn-lt"/>
                <a:cs typeface="+mn-lt"/>
              </a:rPr>
              <a:t> farkı </a:t>
            </a:r>
            <a:r>
              <a:rPr lang="tr-TR" sz="2000" i="1" dirty="0" err="1">
                <a:ea typeface="+mn-lt"/>
                <a:cs typeface="+mn-lt"/>
              </a:rPr>
              <a:t>binary</a:t>
            </a:r>
            <a:r>
              <a:rPr lang="tr-TR" sz="2000" i="1" dirty="0">
                <a:ea typeface="+mn-lt"/>
                <a:cs typeface="+mn-lt"/>
              </a:rPr>
              <a:t> </a:t>
            </a:r>
            <a:r>
              <a:rPr lang="tr-TR" sz="2000" i="1" dirty="0" err="1">
                <a:ea typeface="+mn-lt"/>
                <a:cs typeface="+mn-lt"/>
              </a:rPr>
              <a:t>tree</a:t>
            </a:r>
            <a:r>
              <a:rPr lang="tr-TR" sz="2000" i="1" dirty="0">
                <a:ea typeface="+mn-lt"/>
                <a:cs typeface="+mn-lt"/>
              </a:rPr>
              <a:t> </a:t>
            </a:r>
            <a:r>
              <a:rPr lang="tr-TR" sz="2000" dirty="0">
                <a:ea typeface="+mn-lt"/>
                <a:cs typeface="+mn-lt"/>
              </a:rPr>
              <a:t>mantığını kullanan bir </a:t>
            </a:r>
            <a:r>
              <a:rPr lang="tr-TR" sz="2000" i="1" dirty="0" err="1">
                <a:ea typeface="+mn-lt"/>
                <a:cs typeface="+mn-lt"/>
              </a:rPr>
              <a:t>linked</a:t>
            </a:r>
            <a:r>
              <a:rPr lang="tr-TR" sz="2000" i="1" dirty="0">
                <a:ea typeface="+mn-lt"/>
                <a:cs typeface="+mn-lt"/>
              </a:rPr>
              <a:t> </a:t>
            </a:r>
            <a:r>
              <a:rPr lang="tr-TR" sz="2000" i="1" dirty="0" err="1">
                <a:ea typeface="+mn-lt"/>
                <a:cs typeface="+mn-lt"/>
              </a:rPr>
              <a:t>list</a:t>
            </a:r>
            <a:r>
              <a:rPr lang="tr-TR" sz="2000" dirty="0">
                <a:ea typeface="+mn-lt"/>
                <a:cs typeface="+mn-lt"/>
              </a:rPr>
              <a:t> olmasıdır. Yani işlemlerimiz </a:t>
            </a:r>
            <a:r>
              <a:rPr lang="tr-TR" sz="2000" dirty="0" err="1">
                <a:ea typeface="+mn-lt"/>
                <a:cs typeface="+mn-lt"/>
              </a:rPr>
              <a:t>array'den</a:t>
            </a:r>
            <a:r>
              <a:rPr lang="tr-TR" sz="2000" dirty="0">
                <a:ea typeface="+mn-lt"/>
                <a:cs typeface="+mn-lt"/>
              </a:rPr>
              <a:t> daha hızlı çalışacaktır. Ayrıca sonradan boyutu değiştirilebilirdir.</a:t>
            </a:r>
            <a:endParaRPr lang="tr-TR" sz="2000"/>
          </a:p>
        </p:txBody>
      </p:sp>
      <p:pic>
        <p:nvPicPr>
          <p:cNvPr id="6" name="Resim 6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B3BF120D-45DE-43BE-A35B-121637089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64" y="649940"/>
            <a:ext cx="5433386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4858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6F6F95-5EE1-4620-886A-9F82B1AE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175" y="2700798"/>
            <a:ext cx="4208063" cy="1504335"/>
          </a:xfrm>
        </p:spPr>
        <p:txBody>
          <a:bodyPr>
            <a:normAutofit/>
          </a:bodyPr>
          <a:lstStyle/>
          <a:p>
            <a:endParaRPr lang="tr-TR" sz="2400"/>
          </a:p>
          <a:p>
            <a:r>
              <a:rPr lang="tr-TR" sz="3200" dirty="0">
                <a:latin typeface="Arial"/>
                <a:ea typeface="+mj-lt"/>
                <a:cs typeface="+mj-lt"/>
              </a:rPr>
              <a:t>2D </a:t>
            </a:r>
            <a:r>
              <a:rPr lang="tr-TR" sz="3200" dirty="0" err="1">
                <a:latin typeface="Arial"/>
                <a:ea typeface="+mj-lt"/>
                <a:cs typeface="+mj-lt"/>
              </a:rPr>
              <a:t>vector</a:t>
            </a:r>
            <a:r>
              <a:rPr lang="tr-TR" sz="3200" dirty="0">
                <a:latin typeface="Arial"/>
                <a:ea typeface="+mj-lt"/>
                <a:cs typeface="+mj-lt"/>
              </a:rPr>
              <a:t> tanımlamak</a:t>
            </a:r>
          </a:p>
          <a:p>
            <a:endParaRPr lang="tr-TR" sz="2400"/>
          </a:p>
        </p:txBody>
      </p:sp>
      <p:pic>
        <p:nvPicPr>
          <p:cNvPr id="8" name="Resim 8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AE6EEC6A-5AB9-4925-BEBA-265AAD223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735" y="685799"/>
            <a:ext cx="5677585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4275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78F088-65BA-4A2E-807D-91A22CA6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562" y="694459"/>
            <a:ext cx="3860136" cy="1752599"/>
          </a:xfrm>
        </p:spPr>
        <p:txBody>
          <a:bodyPr>
            <a:normAutofit/>
          </a:bodyPr>
          <a:lstStyle/>
          <a:p>
            <a:r>
              <a:rPr lang="tr-TR" sz="3200">
                <a:latin typeface="Arial"/>
                <a:ea typeface="+mj-lt"/>
                <a:cs typeface="+mj-lt"/>
              </a:rPr>
              <a:t>1. Sınav 2. Soru</a:t>
            </a:r>
          </a:p>
          <a:p>
            <a:endParaRPr lang="tr-TR" sz="3200"/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A7FF048D-F93B-4F0B-9B85-157A5BD9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256" y="1600678"/>
            <a:ext cx="3329643" cy="33296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Resim 4" descr="metin, işaret, çizim, saat içeren bir resim&#10;&#10;Çok yüksek güvenilirlikle oluşturulmuş açıklama">
            <a:extLst>
              <a:ext uri="{FF2B5EF4-FFF2-40B4-BE49-F238E27FC236}">
                <a16:creationId xmlns:a16="http://schemas.microsoft.com/office/drawing/2014/main" id="{AC269D8D-CE1C-45A6-845D-CB5C3065E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342" y="1711934"/>
            <a:ext cx="3297635" cy="329763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64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6262F0-ADF4-4869-8849-C21A0751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060" y="2608119"/>
            <a:ext cx="4182487" cy="1752599"/>
          </a:xfrm>
        </p:spPr>
        <p:txBody>
          <a:bodyPr/>
          <a:lstStyle/>
          <a:p>
            <a:r>
              <a:rPr lang="tr-TR" dirty="0">
                <a:latin typeface="Corbel"/>
                <a:cs typeface="Arial"/>
              </a:rPr>
              <a:t>Bu örnekte cevap </a:t>
            </a:r>
            <a:r>
              <a:rPr lang="tr-TR" b="1" i="1" dirty="0">
                <a:latin typeface="Arial"/>
                <a:cs typeface="Arial"/>
              </a:rPr>
              <a:t>72</a:t>
            </a:r>
            <a:r>
              <a:rPr lang="tr-TR" dirty="0">
                <a:latin typeface="Corbel"/>
                <a:cs typeface="Arial"/>
              </a:rPr>
              <a:t>'dir.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AE6A4B75-7B90-46E3-B4D8-A22F29B2BE43}"/>
              </a:ext>
            </a:extLst>
          </p:cNvPr>
          <p:cNvSpPr/>
          <p:nvPr/>
        </p:nvSpPr>
        <p:spPr>
          <a:xfrm>
            <a:off x="2495550" y="1153391"/>
            <a:ext cx="917863" cy="9178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tr-TR" sz="3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0B7EDF8-8634-4CF6-A58E-B8CCF6C65DC2}"/>
              </a:ext>
            </a:extLst>
          </p:cNvPr>
          <p:cNvSpPr/>
          <p:nvPr/>
        </p:nvSpPr>
        <p:spPr>
          <a:xfrm>
            <a:off x="3413413" y="1153390"/>
            <a:ext cx="917863" cy="9178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CB9EBCB2-570D-4B05-9554-181280AEA153}"/>
              </a:ext>
            </a:extLst>
          </p:cNvPr>
          <p:cNvSpPr/>
          <p:nvPr/>
        </p:nvSpPr>
        <p:spPr>
          <a:xfrm>
            <a:off x="4331276" y="1153389"/>
            <a:ext cx="917863" cy="917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tr-TR" sz="3200">
              <a:solidFill>
                <a:schemeClr val="tx1"/>
              </a:solidFill>
              <a:latin typeface="Corbel" panose="020B0503020204020204"/>
              <a:cs typeface="Arial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24B1133E-854E-4B2A-A67F-0F8F60F1F293}"/>
              </a:ext>
            </a:extLst>
          </p:cNvPr>
          <p:cNvSpPr/>
          <p:nvPr/>
        </p:nvSpPr>
        <p:spPr>
          <a:xfrm>
            <a:off x="5249139" y="1153388"/>
            <a:ext cx="917863" cy="917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tr-TR" sz="3200">
              <a:solidFill>
                <a:schemeClr val="tx1"/>
              </a:solidFill>
              <a:latin typeface="Corbel" panose="020B0503020204020204"/>
              <a:cs typeface="Arial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AADFF825-3001-412C-AEDF-2CFDF5E42215}"/>
              </a:ext>
            </a:extLst>
          </p:cNvPr>
          <p:cNvSpPr/>
          <p:nvPr/>
        </p:nvSpPr>
        <p:spPr>
          <a:xfrm>
            <a:off x="6167003" y="1153389"/>
            <a:ext cx="917863" cy="9178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ECE7DDC4-36A2-412A-8C73-C2A580185638}"/>
              </a:ext>
            </a:extLst>
          </p:cNvPr>
          <p:cNvSpPr/>
          <p:nvPr/>
        </p:nvSpPr>
        <p:spPr>
          <a:xfrm>
            <a:off x="6167002" y="2071252"/>
            <a:ext cx="917863" cy="9178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bg1"/>
                </a:solidFill>
                <a:latin typeface="Arial"/>
                <a:cs typeface="Arial"/>
              </a:rPr>
              <a:t>9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99984C4D-0326-4090-9D68-ACF4C1007A74}"/>
              </a:ext>
            </a:extLst>
          </p:cNvPr>
          <p:cNvSpPr/>
          <p:nvPr/>
        </p:nvSpPr>
        <p:spPr>
          <a:xfrm>
            <a:off x="6167003" y="2989116"/>
            <a:ext cx="917863" cy="9178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bg1"/>
                </a:solidFill>
                <a:cs typeface="Arial"/>
              </a:rPr>
              <a:t>8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9AE743D6-8E10-4D21-AC20-BD92B74282F5}"/>
              </a:ext>
            </a:extLst>
          </p:cNvPr>
          <p:cNvSpPr/>
          <p:nvPr/>
        </p:nvSpPr>
        <p:spPr>
          <a:xfrm>
            <a:off x="6167002" y="3906979"/>
            <a:ext cx="917863" cy="9178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0AD6B1BD-3D35-4123-AAC2-3D83D909C848}"/>
              </a:ext>
            </a:extLst>
          </p:cNvPr>
          <p:cNvSpPr/>
          <p:nvPr/>
        </p:nvSpPr>
        <p:spPr>
          <a:xfrm>
            <a:off x="5249138" y="3906978"/>
            <a:ext cx="917863" cy="9178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bg1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99125D7-3805-45B5-B08A-A97B2687C20B}"/>
              </a:ext>
            </a:extLst>
          </p:cNvPr>
          <p:cNvSpPr/>
          <p:nvPr/>
        </p:nvSpPr>
        <p:spPr>
          <a:xfrm>
            <a:off x="4331273" y="3906977"/>
            <a:ext cx="917863" cy="9178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6CB46D95-C787-431F-B849-A526F32327C5}"/>
              </a:ext>
            </a:extLst>
          </p:cNvPr>
          <p:cNvSpPr/>
          <p:nvPr/>
        </p:nvSpPr>
        <p:spPr>
          <a:xfrm>
            <a:off x="4331272" y="4824840"/>
            <a:ext cx="917863" cy="9178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EE597BBA-562C-4B79-AE08-43A6D95D3B3D}"/>
              </a:ext>
            </a:extLst>
          </p:cNvPr>
          <p:cNvSpPr/>
          <p:nvPr/>
        </p:nvSpPr>
        <p:spPr>
          <a:xfrm>
            <a:off x="3413410" y="4824841"/>
            <a:ext cx="917863" cy="9178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bg1"/>
                </a:solidFill>
                <a:latin typeface="Arial"/>
                <a:cs typeface="Arial"/>
              </a:rPr>
              <a:t>16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25B6EBD0-1E3C-48D9-9654-D8A2D77218BC}"/>
              </a:ext>
            </a:extLst>
          </p:cNvPr>
          <p:cNvSpPr/>
          <p:nvPr/>
        </p:nvSpPr>
        <p:spPr>
          <a:xfrm>
            <a:off x="2495546" y="4824840"/>
            <a:ext cx="917863" cy="9178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bg1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D46BD301-8988-49BE-896C-8D452243C9B2}"/>
              </a:ext>
            </a:extLst>
          </p:cNvPr>
          <p:cNvSpPr/>
          <p:nvPr/>
        </p:nvSpPr>
        <p:spPr>
          <a:xfrm>
            <a:off x="2495546" y="3906977"/>
            <a:ext cx="917863" cy="9178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bg1"/>
                </a:solidFill>
                <a:latin typeface="Arial"/>
                <a:cs typeface="Arial"/>
              </a:rPr>
              <a:t>12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2AD7A97B-5A78-4B2B-A138-4A30ABFD46B7}"/>
              </a:ext>
            </a:extLst>
          </p:cNvPr>
          <p:cNvSpPr/>
          <p:nvPr/>
        </p:nvSpPr>
        <p:spPr>
          <a:xfrm>
            <a:off x="2495546" y="2989113"/>
            <a:ext cx="917863" cy="9178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D4E5E31B-258A-4578-A166-2BEA39D97538}"/>
              </a:ext>
            </a:extLst>
          </p:cNvPr>
          <p:cNvSpPr/>
          <p:nvPr/>
        </p:nvSpPr>
        <p:spPr>
          <a:xfrm>
            <a:off x="2495548" y="2071252"/>
            <a:ext cx="917863" cy="917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tx1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90153CB6-ABB6-46C3-9E62-7EBD85D6DD9D}"/>
              </a:ext>
            </a:extLst>
          </p:cNvPr>
          <p:cNvSpPr/>
          <p:nvPr/>
        </p:nvSpPr>
        <p:spPr>
          <a:xfrm>
            <a:off x="3413411" y="2071251"/>
            <a:ext cx="917863" cy="917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tx1"/>
                </a:solidFill>
                <a:latin typeface="Arial"/>
                <a:cs typeface="Arial"/>
              </a:rPr>
              <a:t>7</a:t>
            </a: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70DE8FC5-6E68-45BA-AF32-5081949375B8}"/>
              </a:ext>
            </a:extLst>
          </p:cNvPr>
          <p:cNvSpPr/>
          <p:nvPr/>
        </p:nvSpPr>
        <p:spPr>
          <a:xfrm>
            <a:off x="4331275" y="2071252"/>
            <a:ext cx="917863" cy="917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tx1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4687CE56-3A66-4F53-88EE-3F289E45FDA9}"/>
              </a:ext>
            </a:extLst>
          </p:cNvPr>
          <p:cNvSpPr/>
          <p:nvPr/>
        </p:nvSpPr>
        <p:spPr>
          <a:xfrm>
            <a:off x="5249138" y="2071251"/>
            <a:ext cx="917863" cy="917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tx1"/>
                </a:solidFill>
                <a:latin typeface="Arial"/>
                <a:cs typeface="Arial"/>
              </a:rPr>
              <a:t>11</a:t>
            </a: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1536D111-5ADC-420C-AFFB-90F39925D7EE}"/>
              </a:ext>
            </a:extLst>
          </p:cNvPr>
          <p:cNvSpPr/>
          <p:nvPr/>
        </p:nvSpPr>
        <p:spPr>
          <a:xfrm>
            <a:off x="3413410" y="2989114"/>
            <a:ext cx="917863" cy="917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tx1"/>
                </a:solidFill>
                <a:latin typeface="Arial"/>
                <a:cs typeface="Arial"/>
              </a:rPr>
              <a:t>17</a:t>
            </a: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C22B1F94-C03C-4540-9864-53928D5E3B38}"/>
              </a:ext>
            </a:extLst>
          </p:cNvPr>
          <p:cNvSpPr/>
          <p:nvPr/>
        </p:nvSpPr>
        <p:spPr>
          <a:xfrm>
            <a:off x="6167001" y="4824841"/>
            <a:ext cx="917863" cy="917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DE051C2C-CCEC-432C-AE66-B0F20B2896C2}"/>
              </a:ext>
            </a:extLst>
          </p:cNvPr>
          <p:cNvSpPr/>
          <p:nvPr/>
        </p:nvSpPr>
        <p:spPr>
          <a:xfrm>
            <a:off x="5249138" y="4824842"/>
            <a:ext cx="917863" cy="917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D3DC311A-3F84-4E32-8EDE-38CD20A02642}"/>
              </a:ext>
            </a:extLst>
          </p:cNvPr>
          <p:cNvSpPr/>
          <p:nvPr/>
        </p:nvSpPr>
        <p:spPr>
          <a:xfrm>
            <a:off x="3413410" y="3906978"/>
            <a:ext cx="917863" cy="917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937A3598-7629-41B1-978F-DCF9D9E581FB}"/>
              </a:ext>
            </a:extLst>
          </p:cNvPr>
          <p:cNvSpPr/>
          <p:nvPr/>
        </p:nvSpPr>
        <p:spPr>
          <a:xfrm>
            <a:off x="4331273" y="2989114"/>
            <a:ext cx="917863" cy="917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177E4EA2-BCB5-4DAA-8C71-E864A76CD963}"/>
              </a:ext>
            </a:extLst>
          </p:cNvPr>
          <p:cNvSpPr/>
          <p:nvPr/>
        </p:nvSpPr>
        <p:spPr>
          <a:xfrm>
            <a:off x="5249137" y="2989114"/>
            <a:ext cx="917863" cy="917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200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454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D82774-F34C-45D7-BDEC-25100004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016" y="192231"/>
            <a:ext cx="10018713" cy="1752599"/>
          </a:xfrm>
        </p:spPr>
        <p:txBody>
          <a:bodyPr/>
          <a:lstStyle/>
          <a:p>
            <a:r>
              <a:rPr lang="tr-TR" dirty="0">
                <a:latin typeface="Arial"/>
                <a:ea typeface="+mj-lt"/>
                <a:cs typeface="+mj-lt"/>
              </a:rPr>
              <a:t>Soru1:</a:t>
            </a:r>
            <a:endParaRPr lang="tr-TR">
              <a:latin typeface="Arial"/>
              <a:ea typeface="+mj-lt"/>
              <a:cs typeface="+mj-lt"/>
            </a:endParaRPr>
          </a:p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A44340-04D4-434E-A094-871D8B766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73726"/>
            <a:ext cx="10018713" cy="239683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tr-TR" sz="3200" dirty="0">
                <a:ea typeface="+mn-lt"/>
                <a:cs typeface="+mn-lt"/>
              </a:rPr>
              <a:t>Rakamları toplamı asal sayı yapan ve son rakamı hariç tüm rakamları toplamı son rakamın bir fazlasına eşit olan sayılara </a:t>
            </a:r>
            <a:r>
              <a:rPr lang="tr-TR" sz="3200" b="1" i="1" dirty="0">
                <a:ea typeface="+mn-lt"/>
                <a:cs typeface="+mn-lt"/>
              </a:rPr>
              <a:t>zıpçıktı sayılar</a:t>
            </a:r>
            <a:r>
              <a:rPr lang="tr-TR" sz="3200" dirty="0">
                <a:ea typeface="+mn-lt"/>
                <a:cs typeface="+mn-lt"/>
              </a:rPr>
              <a:t> denir. Klavyeden girilen sayıya kadar olan tüm zıpçıktı sayıları yazdırınız.</a:t>
            </a:r>
            <a:endParaRPr lang="tr-TR" sz="3200"/>
          </a:p>
          <a:p>
            <a:endParaRPr lang="tr-TR" dirty="0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4C4A95F0-FB62-4C1A-B2F9-CE57552E17AE}"/>
              </a:ext>
            </a:extLst>
          </p:cNvPr>
          <p:cNvSpPr txBox="1">
            <a:spLocks/>
          </p:cNvSpPr>
          <p:nvPr/>
        </p:nvSpPr>
        <p:spPr>
          <a:xfrm>
            <a:off x="1480846" y="2672194"/>
            <a:ext cx="10018713" cy="2396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>
                <a:latin typeface="Arial"/>
                <a:ea typeface="+mn-lt"/>
                <a:cs typeface="+mn-lt"/>
              </a:rPr>
              <a:t>Örnek 1: 122; 1 + 2 + 2 = 5 --&gt; asal, 1 + 2 = 2 + 1</a:t>
            </a:r>
            <a:endParaRPr lang="tr-TR" sz="2800" dirty="0">
              <a:latin typeface="Arial"/>
            </a:endParaRP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881E0836-058E-4B69-B4AA-C64F0E83392E}"/>
              </a:ext>
            </a:extLst>
          </p:cNvPr>
          <p:cNvSpPr txBox="1">
            <a:spLocks/>
          </p:cNvSpPr>
          <p:nvPr/>
        </p:nvSpPr>
        <p:spPr>
          <a:xfrm>
            <a:off x="1480845" y="3867148"/>
            <a:ext cx="10018713" cy="2396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>
                <a:latin typeface="Arial"/>
                <a:ea typeface="+mn-lt"/>
                <a:cs typeface="+mn-lt"/>
              </a:rPr>
              <a:t>Örnek 2: 403; 4 + 0 + 3 = 7 --&gt; asal, 4 + 0 = 3 + 1</a:t>
            </a:r>
          </a:p>
        </p:txBody>
      </p:sp>
    </p:spTree>
    <p:extLst>
      <p:ext uri="{BB962C8B-B14F-4D97-AF65-F5344CB8AC3E}">
        <p14:creationId xmlns:p14="http://schemas.microsoft.com/office/powerpoint/2010/main" val="334626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Parallax</vt:lpstr>
      <vt:lpstr>Rıdvan Tülemen Artun  Çolak Yunus Emre Bulut</vt:lpstr>
      <vt:lpstr>C++ </vt:lpstr>
      <vt:lpstr>C++ içinde C kodlarını kullanabilirsiniz. </vt:lpstr>
      <vt:lpstr>Birden fazla input içeren küçük bir program </vt:lpstr>
      <vt:lpstr>Vector kütüphanesi </vt:lpstr>
      <vt:lpstr> 2D vector tanımlamak </vt:lpstr>
      <vt:lpstr>1. Sınav 2. Soru </vt:lpstr>
      <vt:lpstr>Bu örnekte cevap 72'dir.</vt:lpstr>
      <vt:lpstr>Soru1: </vt:lpstr>
      <vt:lpstr>Soru 2: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273</cp:revision>
  <dcterms:created xsi:type="dcterms:W3CDTF">2019-10-18T14:56:21Z</dcterms:created>
  <dcterms:modified xsi:type="dcterms:W3CDTF">2019-10-18T15:33:32Z</dcterms:modified>
</cp:coreProperties>
</file>