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675C2-C5B4-4D74-BCAA-EF20966F6953}" v="2" dt="2024-01-17T07:23:21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61" autoAdjust="0"/>
  </p:normalViewPr>
  <p:slideViewPr>
    <p:cSldViewPr snapToGrid="0">
      <p:cViewPr>
        <p:scale>
          <a:sx n="75" d="100"/>
          <a:sy n="75" d="100"/>
        </p:scale>
        <p:origin x="1380" y="76"/>
      </p:cViewPr>
      <p:guideLst/>
    </p:cSldViewPr>
  </p:slideViewPr>
  <p:notesTextViewPr>
    <p:cViewPr>
      <p:scale>
        <a:sx n="125" d="100"/>
        <a:sy n="125" d="100"/>
      </p:scale>
      <p:origin x="0" y="-28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Yuzhou" userId="18f7ebe8-2f9c-4492-a6a0-bb2fc2cc6805" providerId="ADAL" clId="{6A7675C2-C5B4-4D74-BCAA-EF20966F6953}"/>
    <pc:docChg chg="modSld">
      <pc:chgData name="Chen Yuzhou" userId="18f7ebe8-2f9c-4492-a6a0-bb2fc2cc6805" providerId="ADAL" clId="{6A7675C2-C5B4-4D74-BCAA-EF20966F6953}" dt="2024-01-17T07:37:22.808" v="72" actId="113"/>
      <pc:docMkLst>
        <pc:docMk/>
      </pc:docMkLst>
      <pc:sldChg chg="modNotesTx">
        <pc:chgData name="Chen Yuzhou" userId="18f7ebe8-2f9c-4492-a6a0-bb2fc2cc6805" providerId="ADAL" clId="{6A7675C2-C5B4-4D74-BCAA-EF20966F6953}" dt="2024-01-17T07:28:46.114" v="15" actId="20577"/>
        <pc:sldMkLst>
          <pc:docMk/>
          <pc:sldMk cId="0" sldId="258"/>
        </pc:sldMkLst>
      </pc:sldChg>
      <pc:sldChg chg="modSp mod modNotesTx">
        <pc:chgData name="Chen Yuzhou" userId="18f7ebe8-2f9c-4492-a6a0-bb2fc2cc6805" providerId="ADAL" clId="{6A7675C2-C5B4-4D74-BCAA-EF20966F6953}" dt="2024-01-17T07:31:36.504" v="28" actId="20577"/>
        <pc:sldMkLst>
          <pc:docMk/>
          <pc:sldMk cId="0" sldId="259"/>
        </pc:sldMkLst>
        <pc:spChg chg="mod">
          <ac:chgData name="Chen Yuzhou" userId="18f7ebe8-2f9c-4492-a6a0-bb2fc2cc6805" providerId="ADAL" clId="{6A7675C2-C5B4-4D74-BCAA-EF20966F6953}" dt="2024-01-17T07:25:16.984" v="4" actId="20577"/>
          <ac:spMkLst>
            <pc:docMk/>
            <pc:sldMk cId="0" sldId="259"/>
            <ac:spMk id="20" creationId="{76D509BE-A7D4-9845-038D-51F15758EDA7}"/>
          </ac:spMkLst>
        </pc:spChg>
      </pc:sldChg>
      <pc:sldChg chg="modNotesTx">
        <pc:chgData name="Chen Yuzhou" userId="18f7ebe8-2f9c-4492-a6a0-bb2fc2cc6805" providerId="ADAL" clId="{6A7675C2-C5B4-4D74-BCAA-EF20966F6953}" dt="2024-01-17T07:37:22.808" v="72" actId="113"/>
        <pc:sldMkLst>
          <pc:docMk/>
          <pc:sldMk cId="211387488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D0C26-6BA6-48E6-B713-FA693F80BE0F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CCEC-C135-427C-A438-E8EEF31C6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3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CCEC-C135-427C-A438-E8EEF31C6C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soil erosion</a:t>
            </a:r>
          </a:p>
          <a:p>
            <a:r>
              <a:rPr lang="en-US" altLang="zh-CN" b="0" i="0" dirty="0">
                <a:solidFill>
                  <a:srgbClr val="1A1919"/>
                </a:solidFill>
                <a:effectLst/>
                <a:latin typeface="adobe-caslon-pro"/>
              </a:rPr>
              <a:t>Soil is a natural resource that may look endless, but actually It is eroding more quickly than it is being formed, this may cause the land to become unsuitable for agriculture  </a:t>
            </a:r>
          </a:p>
          <a:p>
            <a:r>
              <a:rPr lang="zh-CN" altLang="en-US" b="0" i="0" dirty="0">
                <a:solidFill>
                  <a:srgbClr val="1A1919"/>
                </a:solidFill>
                <a:effectLst/>
                <a:latin typeface="adobe-caslon-pro"/>
              </a:rPr>
              <a:t>（</a:t>
            </a:r>
            <a:r>
              <a:rPr lang="en-US" altLang="zh-CN" b="0" i="0" dirty="0">
                <a:solidFill>
                  <a:srgbClr val="1A1919"/>
                </a:solidFill>
                <a:effectLst/>
                <a:latin typeface="adobe-caslon-pro"/>
              </a:rPr>
              <a:t>2</a:t>
            </a:r>
            <a:r>
              <a:rPr lang="zh-CN" altLang="en-US" b="0" i="0" dirty="0">
                <a:solidFill>
                  <a:srgbClr val="1A1919"/>
                </a:solidFill>
                <a:effectLst/>
                <a:latin typeface="adobe-caslon-pro"/>
              </a:rPr>
              <a:t>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 reduce soil erosion on slopes, terrace, a kind of artificial landform, can really help to facilitate the </a:t>
            </a:r>
            <a:r>
              <a:rPr lang="en-US" altLang="zh-CN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soil and (water) conservation.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dirty="0">
                <a:solidFill>
                  <a:srgbClr val="1A1919"/>
                </a:solidFill>
                <a:effectLst/>
                <a:latin typeface="adobe-caslon-pro"/>
              </a:rPr>
              <a:t>that’s why we need terrace!</a:t>
            </a:r>
            <a:endParaRPr lang="en-US" altLang="zh-C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zh-CN" b="0" i="0" dirty="0">
              <a:solidFill>
                <a:srgbClr val="1A1919"/>
              </a:solidFill>
              <a:effectLst/>
              <a:latin typeface="adobe-caslon-pr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CCEC-C135-427C-A438-E8EEF31C6C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2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Let’s talk about the study area.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study area is a watershed named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Yaojiawan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on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Loess Plateau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of China, and covers 1.803 km</a:t>
            </a:r>
            <a:r>
              <a:rPr lang="en-US" altLang="zh-CN" sz="18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 contains many valleys and slopes,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Terraces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are constructed here. 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This area is a transition zone from an arid climate to a warm-temperate humid monsoon climate, with an overall semi-arid climate, and the concentrated summer rainfall is the main driver of soil erosion in the watershed.</a:t>
            </a:r>
          </a:p>
          <a:p>
            <a:pPr marL="0"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 why we use such a high-resolution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 is mentioned before, the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 factor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 a vital factor in evaluating soil erosion.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 In the study area, the construction of terraces can greatly change the topography.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As is shown in the picture on the top-right, there are </a:t>
            </a:r>
            <a:r>
              <a:rPr lang="en-US" altLang="zh-CN" b="1" dirty="0"/>
              <a:t>the important formulas</a:t>
            </a:r>
            <a:r>
              <a:rPr lang="en-US" altLang="zh-CN" dirty="0"/>
              <a:t> we need to use, to calculate all the factors in RULSE model.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workflow of this study is at the bottom right.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CCEC-C135-427C-A438-E8EEF31C6C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0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result shows that, the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construction of terraces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will greatly impact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LS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factor,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then change the total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amount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of soil erosion in the study area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As we can see in the table, the ….., the …. have a sharp decrease when the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terraces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are built.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And as a result, the total ……. may drop sharply for about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70 ton per year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benefits of terracing for soil protection would be more noticeable if we evaluate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soil erosion quantity at the scale of the selected terracing areas.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As is shown in the 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bar chart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the average soil erosion modulus inside terracing area would be reduced by about 50% to 60% </a:t>
            </a: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 the final discussion, I should say 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further study on terrace’s morphology </a:t>
            </a:r>
            <a:r>
              <a:rPr lang="en-US" altLang="zh-CN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 needed.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Beyond slope and slope length, terrace morphology </a:t>
            </a:r>
            <a:r>
              <a:rPr lang="en-US" altLang="zh-CN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may also contains some character like ……..</a:t>
            </a:r>
          </a:p>
          <a:p>
            <a:endParaRPr lang="en-US" altLang="zh-CN" sz="1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That’s all with my presentation, thanks for listening.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CCEC-C135-427C-A438-E8EEF31C6C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7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63E5-C85C-0DF7-58F3-E793068AA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75CFD-79A6-7C4C-7FAA-72B02ECD4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FEB44-5C46-38E0-EB15-DECD0F53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7311A-B4A0-2666-3D85-412102CC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80D10-A6D3-ED5A-09F0-7EB0EB2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7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D7B24-1E88-C677-30EE-F8B8148A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38DFA-CF4A-768C-5B06-E9FC3DBE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4B0C-33F3-5016-5F57-55E09A0C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BF88A-6187-BDC9-3D6C-1ECAE3AF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DE150-A278-700B-5E24-8EB58CF7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F28DD-CF2A-24E7-35CF-9DD3267B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1996C-1D9A-F4E4-9561-0690E8FF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47A5E-C459-43A3-F892-B401E415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CAAB5-3BED-7B93-90A7-B2E82F43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64CD4-2234-D9F8-BC42-10FFDC9A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A403-E797-BD4E-BB99-CAE3D3C82764}" type="datetimeFigureOut">
              <a:rPr kumimoji="1" lang="zh-CN" altLang="en-US" smtClean="0"/>
              <a:t>2024/1/17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7DF5-DA08-844E-83F5-D739C1EF13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 rot="10800000">
            <a:off x="7748835" y="-11540"/>
            <a:ext cx="4443162" cy="619200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-12003" y="-12347"/>
            <a:ext cx="8086205" cy="620007"/>
          </a:xfrm>
          <a:custGeom>
            <a:avLst/>
            <a:gdLst>
              <a:gd name="connsiteX0" fmla="*/ 0 w 8086205"/>
              <a:gd name="connsiteY0" fmla="*/ 0 h 714895"/>
              <a:gd name="connsiteX1" fmla="*/ 7907481 w 8086205"/>
              <a:gd name="connsiteY1" fmla="*/ 0 h 714895"/>
              <a:gd name="connsiteX2" fmla="*/ 8086205 w 8086205"/>
              <a:gd name="connsiteY2" fmla="*/ 714895 h 714895"/>
              <a:gd name="connsiteX3" fmla="*/ 0 w 8086205"/>
              <a:gd name="connsiteY3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205" h="714895">
                <a:moveTo>
                  <a:pt x="0" y="0"/>
                </a:moveTo>
                <a:lnTo>
                  <a:pt x="7907481" y="0"/>
                </a:lnTo>
                <a:lnTo>
                  <a:pt x="8086205" y="714895"/>
                </a:lnTo>
                <a:lnTo>
                  <a:pt x="0" y="714895"/>
                </a:lnTo>
                <a:close/>
              </a:path>
            </a:pathLst>
          </a:custGeom>
        </p:spPr>
      </p:pic>
      <p:cxnSp>
        <p:nvCxnSpPr>
          <p:cNvPr id="7" name="直线连接符 204"/>
          <p:cNvCxnSpPr/>
          <p:nvPr userDrawn="1"/>
        </p:nvCxnSpPr>
        <p:spPr>
          <a:xfrm flipH="1">
            <a:off x="3" y="657249"/>
            <a:ext cx="12204000" cy="0"/>
          </a:xfrm>
          <a:prstGeom prst="line">
            <a:avLst/>
          </a:prstGeom>
          <a:ln w="1016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 rot="10800000" flipV="1">
            <a:off x="-2" y="0"/>
            <a:ext cx="4114801" cy="61920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914405"/>
            <a:ext cx="10515600" cy="526255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10" name="Picture 2" descr="DDE-GMG - CCGM - CGMW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923" y="6282769"/>
            <a:ext cx="1042558" cy="5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28A8-F357-0F81-156C-B3CD8BA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C5DB0-C68D-96B3-1DE4-760741C1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35F97-18CC-38EF-F1B4-0E1E82C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76E5-B53A-492F-7D17-5F2B1B86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711D6-EE96-D24F-6E97-E49C1136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05EFB-6815-7B68-764B-9E69B72F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7836E-9625-92E0-152D-1D561E9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74A38-3A52-28E6-F242-BAAE317B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0869-B15E-DB02-012B-CFD8A7F8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D1A15-9119-6094-D3A2-120E6B65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7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4476D-756A-EBF5-D2B8-1C5173E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6AC2B-5D69-8803-6058-E2970B784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F5C23-1678-CCDE-8159-FF9B271C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9185C-9B54-969F-6C35-86B8C6ED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AE673-12F4-5C6B-DECD-7B0D65C4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41424-4FE1-6C7E-B8AC-97554B95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BFDF-220A-1D87-FCFE-E8834B98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AA0C9-44A1-CCA0-4704-8612A0A3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107B8-E04B-F89D-9A77-0B70ED8E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3D20C-0D28-B0AB-E799-EF754A674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82F53-1FFE-F44F-67F8-6D54D08E8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2F628-0681-3EA2-9D7E-10ECB393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D06F7B-632D-994E-FDB9-3116834C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7BB47-F0F3-5AA1-4D97-0BC9107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3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2F9C-7FB3-497D-8A51-70FDF0B0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D851D7-D97D-7322-2526-1C691FF9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FA0EF-F4C6-0480-45C0-C21B6F7A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092F3-DAB0-B8A8-6E8C-34A65073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3C9BD4-20DE-6668-AB8D-C68B6C15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73B75-0F36-9A65-B541-294A3710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0780F2-1E9D-CF59-718F-4562A10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6859-5BA4-8259-185F-EA55E4C9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1701D-BB26-4F09-DA78-230C17E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8F867-82EA-063D-CDF0-62CA556D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77B25-E4E6-0A22-92FC-38D97DEC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28DF6-812D-C9FB-EC84-5A897938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0AAF0-63AC-E6CD-8568-17A0E244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F4D34-A68F-C5FB-D1AF-B9B1F2F2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5A5C5-9708-6173-00F5-8A1319A9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5691F-915E-983F-D721-C8855C64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0004D-113F-DC3E-1A10-E68A6A9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24417-A199-509B-3907-987694E9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D9F21-43DA-DCAB-05B9-220F8D2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31DD2F-EEC3-D1C1-4C35-40A97F6D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ABA5A-7D05-C235-E9A5-28B5A96E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42AD9-80FE-B966-BC5C-D7589B20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DA80-5438-422B-9A85-A6C758699FA6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5455-54A0-412C-11B1-62D095072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63F1C-BE85-9017-B693-17FD5A52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9FA8-2912-41B8-BF41-10065F8AA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ti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AA789E-0F4F-9158-6217-C9180F370C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2D6031-B3FA-C932-371B-7365379E4AE2}"/>
              </a:ext>
            </a:extLst>
          </p:cNvPr>
          <p:cNvSpPr/>
          <p:nvPr/>
        </p:nvSpPr>
        <p:spPr>
          <a:xfrm>
            <a:off x="965200" y="1843812"/>
            <a:ext cx="10617200" cy="2211721"/>
          </a:xfrm>
          <a:prstGeom prst="rect">
            <a:avLst/>
          </a:prstGeom>
          <a:solidFill>
            <a:srgbClr val="0A2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6BD8C-64C6-743D-9C54-6CEDEF0EE986}"/>
              </a:ext>
            </a:extLst>
          </p:cNvPr>
          <p:cNvSpPr txBox="1"/>
          <p:nvPr/>
        </p:nvSpPr>
        <p:spPr>
          <a:xfrm>
            <a:off x="1383242" y="2072509"/>
            <a:ext cx="9843558" cy="175432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65000"/>
                <a:alpha val="19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Exploring the impact of spatial morphology of terraces on soil erosion from high spatial resolution digital elevation models</a:t>
            </a:r>
            <a:endParaRPr lang="zh-CN" altLang="zh-CN" sz="2400" b="1" kern="100" dirty="0">
              <a:solidFill>
                <a:schemeClr val="bg1"/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1A36C3-CC1E-F4A4-A0E6-1449BED6D3FC}"/>
              </a:ext>
            </a:extLst>
          </p:cNvPr>
          <p:cNvSpPr/>
          <p:nvPr/>
        </p:nvSpPr>
        <p:spPr>
          <a:xfrm>
            <a:off x="-1" y="0"/>
            <a:ext cx="12191999" cy="744539"/>
          </a:xfrm>
          <a:prstGeom prst="rect">
            <a:avLst/>
          </a:prstGeom>
          <a:solidFill>
            <a:srgbClr val="0A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8A9CCB-FDEE-D091-A166-ABB219B24C01}"/>
              </a:ext>
            </a:extLst>
          </p:cNvPr>
          <p:cNvSpPr txBox="1"/>
          <p:nvPr/>
        </p:nvSpPr>
        <p:spPr>
          <a:xfrm>
            <a:off x="3699933" y="4284230"/>
            <a:ext cx="467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Yuzhou Chen</a:t>
            </a:r>
            <a:endParaRPr lang="zh-CN" altLang="zh-CN" sz="2400" b="1" kern="100" dirty="0">
              <a:effectLst/>
              <a:latin typeface="+mj-lt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12EC29D-124A-EAA3-F1C8-A5F0B263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3709"/>
            <a:ext cx="1646945" cy="6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D54DF2-4EF1-BC45-AD4C-03F6627CD683}"/>
              </a:ext>
            </a:extLst>
          </p:cNvPr>
          <p:cNvSpPr txBox="1"/>
          <p:nvPr/>
        </p:nvSpPr>
        <p:spPr>
          <a:xfrm>
            <a:off x="3255432" y="4930561"/>
            <a:ext cx="5901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kern="1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3600" b="1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uzhou.chen@stud.plus.ac.at</a:t>
            </a:r>
            <a:endParaRPr lang="zh-CN" altLang="zh-CN" sz="2400" b="1" kern="100" dirty="0">
              <a:effectLst/>
              <a:latin typeface="+mj-lt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6F9EEE-CDDC-C4F2-C96E-513149326D60}"/>
              </a:ext>
            </a:extLst>
          </p:cNvPr>
          <p:cNvSpPr/>
          <p:nvPr/>
        </p:nvSpPr>
        <p:spPr>
          <a:xfrm>
            <a:off x="-2" y="6375400"/>
            <a:ext cx="12191999" cy="482599"/>
          </a:xfrm>
          <a:prstGeom prst="rect">
            <a:avLst/>
          </a:prstGeom>
          <a:solidFill>
            <a:srgbClr val="0A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5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6E2D1EDA-B8A5-30CF-FBAD-296C1E1C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481" y="745797"/>
            <a:ext cx="5347222" cy="555015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 rot="10800000" flipV="1">
            <a:off x="0" y="0"/>
            <a:ext cx="4936069" cy="619201"/>
          </a:xfrm>
        </p:spPr>
        <p:txBody>
          <a:bodyPr>
            <a:normAutofit/>
          </a:bodyPr>
          <a:lstStyle/>
          <a:p>
            <a:r>
              <a:rPr lang="en-US" altLang="zh-CN" b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Background Introduction</a:t>
            </a:r>
            <a:endParaRPr lang="zh-CN" alt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5F90BB-5D52-AB68-88F2-01290A2F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30" y="772381"/>
            <a:ext cx="5376763" cy="255454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4652BA-2DC6-7B04-64E9-E347E7BAD585}"/>
              </a:ext>
            </a:extLst>
          </p:cNvPr>
          <p:cNvSpPr txBox="1"/>
          <p:nvPr/>
        </p:nvSpPr>
        <p:spPr>
          <a:xfrm>
            <a:off x="138393" y="745797"/>
            <a:ext cx="546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Soil erosion</a:t>
            </a:r>
          </a:p>
          <a:p>
            <a:pPr lvl="1">
              <a:buClr>
                <a:srgbClr val="0C2C61"/>
              </a:buClr>
            </a:pPr>
            <a:r>
              <a:rPr lang="en-US" altLang="zh-CN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Big</a:t>
            </a:r>
            <a:r>
              <a:rPr lang="en-US" altLang="zh-CN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problem!</a:t>
            </a:r>
          </a:p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endParaRPr lang="en-US" altLang="zh-CN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5BD324-473E-EFCC-B9F4-AE27FC79AC28}"/>
              </a:ext>
            </a:extLst>
          </p:cNvPr>
          <p:cNvSpPr txBox="1"/>
          <p:nvPr/>
        </p:nvSpPr>
        <p:spPr>
          <a:xfrm>
            <a:off x="109845" y="1643896"/>
            <a:ext cx="54634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Why Terrace?</a:t>
            </a: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reshape topography</a:t>
            </a: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larger farming area on gentle slope</a:t>
            </a:r>
            <a:endParaRPr lang="en-US" altLang="zh-CN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soil and (water) conservation</a:t>
            </a: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961DD-16CF-1365-4F9A-D8C012A2B56D}"/>
              </a:ext>
            </a:extLst>
          </p:cNvPr>
          <p:cNvSpPr txBox="1"/>
          <p:nvPr/>
        </p:nvSpPr>
        <p:spPr>
          <a:xfrm>
            <a:off x="0" y="3174123"/>
            <a:ext cx="6460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So, How to evaluate the soil 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conservation 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ability of a terrace?</a:t>
            </a: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Soil Erosion Model (empirical model)</a:t>
            </a:r>
          </a:p>
          <a:p>
            <a:pPr marL="1257300" lvl="2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★ </a:t>
            </a: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RUSLE </a:t>
            </a:r>
          </a:p>
          <a:p>
            <a:pPr marL="1714500" lvl="3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revised version of USLE</a:t>
            </a:r>
          </a:p>
          <a:p>
            <a:pPr marL="1714500" lvl="3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suitable for croplands or gently sloping topography</a:t>
            </a:r>
          </a:p>
          <a:p>
            <a:pPr marL="1714500" lvl="3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proved to be useful in some area of our country</a:t>
            </a:r>
          </a:p>
          <a:p>
            <a:pPr marL="1714500" lvl="3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endParaRPr lang="en-US" altLang="zh-CN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竖卷形 34">
            <a:extLst>
              <a:ext uri="{FF2B5EF4-FFF2-40B4-BE49-F238E27FC236}">
                <a16:creationId xmlns:a16="http://schemas.microsoft.com/office/drawing/2014/main" id="{545A49BF-EEB3-39DF-2F05-F969985DF4EF}"/>
              </a:ext>
            </a:extLst>
          </p:cNvPr>
          <p:cNvSpPr/>
          <p:nvPr/>
        </p:nvSpPr>
        <p:spPr>
          <a:xfrm>
            <a:off x="7013226" y="2331185"/>
            <a:ext cx="5090817" cy="4253235"/>
          </a:xfrm>
          <a:prstGeom prst="verticalScroll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ts val="2400"/>
              </a:lnSpc>
              <a:spcAft>
                <a:spcPts val="600"/>
              </a:spcAft>
            </a:pPr>
            <a:endParaRPr lang="zh-CN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7D0C3C1-3407-2FD6-6E19-A50BDE4C2243}"/>
                  </a:ext>
                </a:extLst>
              </p:cNvPr>
              <p:cNvSpPr/>
              <p:nvPr/>
            </p:nvSpPr>
            <p:spPr>
              <a:xfrm>
                <a:off x="7560084" y="2935596"/>
                <a:ext cx="2826095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>
                  <a:lnSpc>
                    <a:spcPts val="24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nor/>
                        </m:rPr>
                        <a:rPr lang="en-US" altLang="zh-CN" b="1" kern="100" dirty="0">
                          <a:solidFill>
                            <a:srgbClr val="FF0000"/>
                          </a:solidFill>
                          <a:latin typeface="+mn-ea"/>
                        </a:rPr>
                        <m:t>★</m:t>
                      </m:r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US" altLang="zh-C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7D0C3C1-3407-2FD6-6E19-A50BDE4C2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84" y="2935596"/>
                <a:ext cx="2826095" cy="477054"/>
              </a:xfrm>
              <a:prstGeom prst="rect">
                <a:avLst/>
              </a:prstGeom>
              <a:blipFill>
                <a:blip r:embed="rId5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AC69F3FE-F813-8FA8-775D-BD001279D58A}"/>
              </a:ext>
            </a:extLst>
          </p:cNvPr>
          <p:cNvSpPr/>
          <p:nvPr/>
        </p:nvSpPr>
        <p:spPr>
          <a:xfrm>
            <a:off x="7560084" y="3355552"/>
            <a:ext cx="4069101" cy="264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is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annual soil erosion per unit area [t/(hm²·a)]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denotes the modification constant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is the rainfall erosivity factor [MJ.mm/(hm²·h·a)]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soil erodibility factor [t·hm²·h/(hm²·MJ·mm)]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denotes the slope and slope length factor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is the vegetation cover factor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factor of soil and water conservation measures    within a value range of [0,1]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 rot="10800000" flipV="1">
            <a:off x="-3" y="0"/>
            <a:ext cx="4326469" cy="619201"/>
          </a:xfrm>
        </p:spPr>
        <p:txBody>
          <a:bodyPr>
            <a:normAutofit/>
          </a:bodyPr>
          <a:lstStyle/>
          <a:p>
            <a:r>
              <a:rPr lang="en-US" altLang="zh-CN" b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Data &amp; Methods</a:t>
            </a:r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39D5C2-C205-9350-A447-7C9D0550A55D}"/>
              </a:ext>
            </a:extLst>
          </p:cNvPr>
          <p:cNvSpPr txBox="1"/>
          <p:nvPr/>
        </p:nvSpPr>
        <p:spPr>
          <a:xfrm>
            <a:off x="39778" y="774255"/>
            <a:ext cx="6361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The study area: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Yaojiawan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watershed</a:t>
            </a: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Environment: </a:t>
            </a: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semi-arid climate, concentrated summer rainfall, easily to be infiltrated by water.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base DEM: </a:t>
            </a: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0.1 m resolution DEM from point cloud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use the high-resolution DEM?</a:t>
            </a:r>
          </a:p>
          <a:p>
            <a:pPr marL="1257300" lvl="2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better depict the spatial morphology of the terraces</a:t>
            </a:r>
          </a:p>
          <a:p>
            <a:pPr marL="1257300" lvl="2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Morphology factor (LS) matters</a:t>
            </a:r>
          </a:p>
        </p:txBody>
      </p:sp>
      <p:pic>
        <p:nvPicPr>
          <p:cNvPr id="16" name="图片 15" descr="地图&#10;&#10;描述已自动生成">
            <a:extLst>
              <a:ext uri="{FF2B5EF4-FFF2-40B4-BE49-F238E27FC236}">
                <a16:creationId xmlns:a16="http://schemas.microsoft.com/office/drawing/2014/main" id="{8CEB2EEE-7F6A-73B8-2FCE-81DDCAC0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87" y="478265"/>
            <a:ext cx="3545073" cy="26426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DCEB201-4ED6-6C29-07C0-5CB162DE5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541" y="3355616"/>
            <a:ext cx="3545073" cy="3205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6D509BE-A7D4-9845-038D-51F15758EDA7}"/>
              </a:ext>
            </a:extLst>
          </p:cNvPr>
          <p:cNvSpPr txBox="1"/>
          <p:nvPr/>
        </p:nvSpPr>
        <p:spPr>
          <a:xfrm>
            <a:off x="61284" y="3412855"/>
            <a:ext cx="6560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Methods</a:t>
            </a:r>
          </a:p>
          <a:p>
            <a:pPr marL="0" lvl="1">
              <a:buClr>
                <a:srgbClr val="0C2C61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1) Destruction of terraced fields</a:t>
            </a:r>
          </a:p>
          <a:p>
            <a:pPr marL="3429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Why?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Because the study aims to evaluate the soil erosion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before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terrace construction. </a:t>
            </a:r>
          </a:p>
          <a:p>
            <a:pPr marL="342900" lvl="1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How?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terraces, choose contour lines running parallel to the edge line and the edge offset line from each terraced field surface. Then, these contour lines will be interpolated to generate a new DEM representing non-terrace fields.</a:t>
            </a:r>
          </a:p>
          <a:p>
            <a:pPr marL="0" lvl="1">
              <a:buClr>
                <a:srgbClr val="0C2C61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2)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RUSLE: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calculating soil erosion modulus</a:t>
            </a:r>
          </a:p>
          <a:p>
            <a:pPr marL="1257300" lvl="2" indent="-342900">
              <a:buClr>
                <a:srgbClr val="0C2C6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699935-65F4-94E7-D4AC-C53B31F6002B}"/>
              </a:ext>
            </a:extLst>
          </p:cNvPr>
          <p:cNvGrpSpPr/>
          <p:nvPr/>
        </p:nvGrpSpPr>
        <p:grpSpPr>
          <a:xfrm>
            <a:off x="7158997" y="675273"/>
            <a:ext cx="4489174" cy="2111249"/>
            <a:chOff x="6988533" y="932789"/>
            <a:chExt cx="4912204" cy="203222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418805F-FD46-0FCF-C797-E75429698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56" t="3034" r="2227" b="4944"/>
            <a:stretch/>
          </p:blipFill>
          <p:spPr bwMode="auto">
            <a:xfrm>
              <a:off x="6988533" y="932789"/>
              <a:ext cx="4912204" cy="20322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10FE5B-45C0-81E6-151E-4CD1D5661BCA}"/>
                </a:ext>
              </a:extLst>
            </p:cNvPr>
            <p:cNvSpPr/>
            <p:nvPr/>
          </p:nvSpPr>
          <p:spPr>
            <a:xfrm>
              <a:off x="11020529" y="2333923"/>
              <a:ext cx="641350" cy="172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263B293-E8D7-621D-9CEF-3BFC8CEE2F07}"/>
                </a:ext>
              </a:extLst>
            </p:cNvPr>
            <p:cNvSpPr/>
            <p:nvPr/>
          </p:nvSpPr>
          <p:spPr>
            <a:xfrm>
              <a:off x="11498844" y="1785892"/>
              <a:ext cx="393800" cy="124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F73736-E1F9-303A-7128-4A8E082C5D15}"/>
              </a:ext>
            </a:extLst>
          </p:cNvPr>
          <p:cNvGrpSpPr/>
          <p:nvPr/>
        </p:nvGrpSpPr>
        <p:grpSpPr>
          <a:xfrm>
            <a:off x="7021569" y="3035067"/>
            <a:ext cx="4764030" cy="3473468"/>
            <a:chOff x="7100684" y="3530601"/>
            <a:chExt cx="4297122" cy="3133044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4CB63D4-66FF-ABFC-16F3-F879F7DBE1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" r="22413"/>
            <a:stretch/>
          </p:blipFill>
          <p:spPr bwMode="auto">
            <a:xfrm>
              <a:off x="7100684" y="3530601"/>
              <a:ext cx="4297122" cy="313304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AABFE0-0F6B-67A8-012E-45384D704FF8}"/>
                </a:ext>
              </a:extLst>
            </p:cNvPr>
            <p:cNvSpPr/>
            <p:nvPr/>
          </p:nvSpPr>
          <p:spPr>
            <a:xfrm>
              <a:off x="7449856" y="4817841"/>
              <a:ext cx="817718" cy="170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E9A195-5927-386A-9530-A2D10245F63F}"/>
                </a:ext>
              </a:extLst>
            </p:cNvPr>
            <p:cNvSpPr/>
            <p:nvPr/>
          </p:nvSpPr>
          <p:spPr>
            <a:xfrm>
              <a:off x="8187096" y="5301067"/>
              <a:ext cx="861530" cy="221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7F13758-FC73-601B-53E6-05F5C73AA082}"/>
                </a:ext>
              </a:extLst>
            </p:cNvPr>
            <p:cNvSpPr/>
            <p:nvPr/>
          </p:nvSpPr>
          <p:spPr>
            <a:xfrm>
              <a:off x="7158844" y="4755103"/>
              <a:ext cx="1600924" cy="279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Terraced Field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AFAD162-0431-80D2-57C5-25467EFC1E23}"/>
                </a:ext>
              </a:extLst>
            </p:cNvPr>
            <p:cNvSpPr/>
            <p:nvPr/>
          </p:nvSpPr>
          <p:spPr>
            <a:xfrm>
              <a:off x="7842888" y="5242887"/>
              <a:ext cx="1529358" cy="279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Sharp incline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7B1904D-D3D9-1B60-318F-7CD82B777F16}"/>
              </a:ext>
            </a:extLst>
          </p:cNvPr>
          <p:cNvGrpSpPr/>
          <p:nvPr/>
        </p:nvGrpSpPr>
        <p:grpSpPr>
          <a:xfrm>
            <a:off x="6572669" y="208528"/>
            <a:ext cx="5492750" cy="3058477"/>
            <a:chOff x="6572669" y="208528"/>
            <a:chExt cx="5492750" cy="305847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94F053-6378-5110-E1DF-EC6302CAD8E8}"/>
                </a:ext>
              </a:extLst>
            </p:cNvPr>
            <p:cNvSpPr/>
            <p:nvPr/>
          </p:nvSpPr>
          <p:spPr>
            <a:xfrm>
              <a:off x="6572669" y="208528"/>
              <a:ext cx="5492750" cy="3058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2C1548D3-9602-2BD6-92D2-C85D8D06E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9473" y="254842"/>
              <a:ext cx="5080261" cy="34926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7F0F9AFE-B209-25A5-EA14-30BCBB0E6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9473" y="603315"/>
              <a:ext cx="2461543" cy="341881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DB8D8EBD-0224-B413-C7AE-46BCD9C93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8450" y="982827"/>
              <a:ext cx="3302119" cy="32204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9A92A8D-C2DC-B7D0-17BB-A4A3C513D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46923" y="1441682"/>
              <a:ext cx="2830090" cy="458205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A6B5FA2A-9AD5-C855-E8B7-0FA03F12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88450" y="1904775"/>
              <a:ext cx="3778524" cy="62563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F591D90-EFB8-6A0E-2802-04E27DFB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953"/>
            <a:stretch/>
          </p:blipFill>
          <p:spPr>
            <a:xfrm>
              <a:off x="6867678" y="2676455"/>
              <a:ext cx="4986857" cy="492760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AE1AAE9-FCB2-127A-9F0B-92049108FB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9549" y="3428473"/>
            <a:ext cx="5670081" cy="2868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BFC23B67-B7E0-5D6B-E09F-4B034FE6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3" y="0"/>
            <a:ext cx="4326469" cy="619201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Results </a:t>
            </a:r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173538-35EF-9C18-169B-21756C17F76D}"/>
              </a:ext>
            </a:extLst>
          </p:cNvPr>
          <p:cNvSpPr txBox="1"/>
          <p:nvPr/>
        </p:nvSpPr>
        <p:spPr>
          <a:xfrm>
            <a:off x="0" y="675273"/>
            <a:ext cx="7535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Soil erosion before and after terrace construction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26F3B96-3CB4-79D6-42E1-27B9AA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3" y="2648296"/>
            <a:ext cx="6139798" cy="4220616"/>
          </a:xfrm>
          <a:prstGeom prst="rect">
            <a:avLst/>
          </a:prstGeom>
        </p:spPr>
      </p:pic>
      <p:graphicFrame>
        <p:nvGraphicFramePr>
          <p:cNvPr id="24" name="表格 23" descr="e7d195523061f1c0d3ba7f298e59d031c9c3f97027ed136f882110EF8F17BAD1F2C348D17C7856EF46CB4678CC9E44EE1ABA681E3133328A7B4D22AAF822B2429426B2355AA8CC4431B8568D2CF3B73A96BBEC1D6ED9A296B43765507A3E7CF5D1CA7E8172631B7DC4BDD6EDD9C905DDE509891D9B10512B757EAF468629A66A40406F5054747F5B">
            <a:extLst>
              <a:ext uri="{FF2B5EF4-FFF2-40B4-BE49-F238E27FC236}">
                <a16:creationId xmlns:a16="http://schemas.microsoft.com/office/drawing/2014/main" id="{6BF152F2-F1B0-9E98-D270-7D37A8D7B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20570"/>
              </p:ext>
            </p:extLst>
          </p:nvPr>
        </p:nvGraphicFramePr>
        <p:xfrm>
          <a:off x="179695" y="1193009"/>
          <a:ext cx="6035476" cy="13474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8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soil erosion modulus </a:t>
                      </a: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eroded area</a:t>
                      </a: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amount of soil erosion</a:t>
                      </a: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terraced</a:t>
                      </a:r>
                      <a:endParaRPr lang="zh-CN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8.30 t/(hm²·a)</a:t>
                      </a:r>
                      <a:endParaRPr lang="zh-CN" altLang="en-US" sz="1400" dirty="0"/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32.86 hm²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ea"/>
                        </a:rPr>
                        <a:t>272.74 t/a</a:t>
                      </a:r>
                      <a:endParaRPr lang="zh-CN" altLang="en-US" sz="1400" b="1" dirty="0"/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non terraced</a:t>
                      </a:r>
                      <a:endParaRPr lang="zh-CN" altLang="en-US" sz="14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9.92 t/(hm²·a)</a:t>
                      </a:r>
                      <a:endParaRPr lang="zh-CN" altLang="en-US" sz="1400" dirty="0"/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36.96 hm²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ea"/>
                        </a:rPr>
                        <a:t>343.36 t/a</a:t>
                      </a:r>
                      <a:endParaRPr lang="zh-CN" altLang="en-US" sz="1400" b="1" dirty="0"/>
                    </a:p>
                  </a:txBody>
                  <a:tcPr marL="97593" marR="97593" marT="48797" marB="48797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76C6E11-05F5-E792-4E1C-9B5ABB0CAB1A}"/>
              </a:ext>
            </a:extLst>
          </p:cNvPr>
          <p:cNvSpPr txBox="1"/>
          <p:nvPr/>
        </p:nvSpPr>
        <p:spPr>
          <a:xfrm>
            <a:off x="6264491" y="708183"/>
            <a:ext cx="5435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Soil erosion changes in sample areas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F391101-FD45-7C44-0413-225576718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50" y="1193009"/>
            <a:ext cx="5717722" cy="32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B992DE6-9349-1698-938E-2E593C3AF1CC}"/>
              </a:ext>
            </a:extLst>
          </p:cNvPr>
          <p:cNvSpPr txBox="1"/>
          <p:nvPr/>
        </p:nvSpPr>
        <p:spPr>
          <a:xfrm>
            <a:off x="6285063" y="4393309"/>
            <a:ext cx="639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C2C61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Disussion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further study on terrace’s morphology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AB866B3-2D95-F6C8-4AFA-0664629F17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8"/>
          <a:stretch/>
        </p:blipFill>
        <p:spPr>
          <a:xfrm>
            <a:off x="6396471" y="4867274"/>
            <a:ext cx="5742048" cy="19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7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AA789E-0F4F-9158-6217-C9180F370C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2D6031-B3FA-C932-371B-7365379E4AE2}"/>
              </a:ext>
            </a:extLst>
          </p:cNvPr>
          <p:cNvSpPr/>
          <p:nvPr/>
        </p:nvSpPr>
        <p:spPr>
          <a:xfrm>
            <a:off x="965200" y="1843812"/>
            <a:ext cx="10617200" cy="2211721"/>
          </a:xfrm>
          <a:prstGeom prst="rect">
            <a:avLst/>
          </a:prstGeom>
          <a:solidFill>
            <a:srgbClr val="0A2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6BD8C-64C6-743D-9C54-6CEDEF0EE986}"/>
              </a:ext>
            </a:extLst>
          </p:cNvPr>
          <p:cNvSpPr txBox="1"/>
          <p:nvPr/>
        </p:nvSpPr>
        <p:spPr>
          <a:xfrm>
            <a:off x="1352021" y="2393540"/>
            <a:ext cx="9843558" cy="110799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65000"/>
                <a:alpha val="19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6600" b="1" kern="1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Thanks for listening!!</a:t>
            </a:r>
            <a:endParaRPr lang="zh-CN" altLang="zh-CN" sz="4800" b="1" kern="100" dirty="0">
              <a:solidFill>
                <a:schemeClr val="bg1"/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1A36C3-CC1E-F4A4-A0E6-1449BED6D3FC}"/>
              </a:ext>
            </a:extLst>
          </p:cNvPr>
          <p:cNvSpPr/>
          <p:nvPr/>
        </p:nvSpPr>
        <p:spPr>
          <a:xfrm>
            <a:off x="-1" y="0"/>
            <a:ext cx="12191999" cy="744539"/>
          </a:xfrm>
          <a:prstGeom prst="rect">
            <a:avLst/>
          </a:prstGeom>
          <a:solidFill>
            <a:srgbClr val="0A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12EC29D-124A-EAA3-F1C8-A5F0B263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3709"/>
            <a:ext cx="1646945" cy="6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6F9EEE-CDDC-C4F2-C96E-513149326D60}"/>
              </a:ext>
            </a:extLst>
          </p:cNvPr>
          <p:cNvSpPr/>
          <p:nvPr/>
        </p:nvSpPr>
        <p:spPr>
          <a:xfrm>
            <a:off x="-2" y="6375400"/>
            <a:ext cx="12191999" cy="482599"/>
          </a:xfrm>
          <a:prstGeom prst="rect">
            <a:avLst/>
          </a:prstGeom>
          <a:solidFill>
            <a:srgbClr val="0A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50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698.0346456692914,&quot;width&quot;:3164.518110236220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.99842519685,&quot;width&quot;:192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.99842519685,&quot;width&quot;:192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849</Words>
  <Application>Microsoft Office PowerPoint</Application>
  <PresentationFormat>宽屏</PresentationFormat>
  <Paragraphs>85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adobe-caslon-pro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1. Background Introduction</vt:lpstr>
      <vt:lpstr>2. Data &amp; Methods</vt:lpstr>
      <vt:lpstr>3. Results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373</cp:revision>
  <dcterms:created xsi:type="dcterms:W3CDTF">2024-01-15T23:55:16Z</dcterms:created>
  <dcterms:modified xsi:type="dcterms:W3CDTF">2024-01-17T07:37:23Z</dcterms:modified>
</cp:coreProperties>
</file>