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0" r:id="rId1"/>
  </p:sldMasterIdLst>
  <p:notesMasterIdLst>
    <p:notesMasterId r:id="rId53"/>
  </p:notesMasterIdLst>
  <p:sldIdLst>
    <p:sldId id="256" r:id="rId2"/>
    <p:sldId id="318" r:id="rId3"/>
    <p:sldId id="320" r:id="rId4"/>
    <p:sldId id="282" r:id="rId5"/>
    <p:sldId id="283" r:id="rId6"/>
    <p:sldId id="284" r:id="rId7"/>
    <p:sldId id="290" r:id="rId8"/>
    <p:sldId id="286" r:id="rId9"/>
    <p:sldId id="291" r:id="rId10"/>
    <p:sldId id="292" r:id="rId11"/>
    <p:sldId id="297" r:id="rId12"/>
    <p:sldId id="293" r:id="rId13"/>
    <p:sldId id="294" r:id="rId14"/>
    <p:sldId id="295" r:id="rId15"/>
    <p:sldId id="298" r:id="rId16"/>
    <p:sldId id="299" r:id="rId17"/>
    <p:sldId id="306" r:id="rId18"/>
    <p:sldId id="327" r:id="rId19"/>
    <p:sldId id="331" r:id="rId20"/>
    <p:sldId id="332" r:id="rId21"/>
    <p:sldId id="316" r:id="rId22"/>
    <p:sldId id="296" r:id="rId23"/>
    <p:sldId id="300" r:id="rId24"/>
    <p:sldId id="310" r:id="rId25"/>
    <p:sldId id="301" r:id="rId26"/>
    <p:sldId id="302" r:id="rId27"/>
    <p:sldId id="311" r:id="rId28"/>
    <p:sldId id="304" r:id="rId29"/>
    <p:sldId id="342" r:id="rId30"/>
    <p:sldId id="305" r:id="rId31"/>
    <p:sldId id="314" r:id="rId32"/>
    <p:sldId id="312" r:id="rId33"/>
    <p:sldId id="313" r:id="rId34"/>
    <p:sldId id="288" r:id="rId35"/>
    <p:sldId id="343" r:id="rId36"/>
    <p:sldId id="344" r:id="rId37"/>
    <p:sldId id="287" r:id="rId38"/>
    <p:sldId id="323" r:id="rId39"/>
    <p:sldId id="322" r:id="rId40"/>
    <p:sldId id="333" r:id="rId41"/>
    <p:sldId id="334" r:id="rId42"/>
    <p:sldId id="324" r:id="rId43"/>
    <p:sldId id="325" r:id="rId44"/>
    <p:sldId id="341" r:id="rId45"/>
    <p:sldId id="326" r:id="rId46"/>
    <p:sldId id="335" r:id="rId47"/>
    <p:sldId id="337" r:id="rId48"/>
    <p:sldId id="338" r:id="rId49"/>
    <p:sldId id="339" r:id="rId50"/>
    <p:sldId id="340" r:id="rId51"/>
    <p:sldId id="336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64" autoAdjust="0"/>
    <p:restoredTop sz="93971" autoAdjust="0"/>
  </p:normalViewPr>
  <p:slideViewPr>
    <p:cSldViewPr snapToGrid="0">
      <p:cViewPr varScale="1">
        <p:scale>
          <a:sx n="64" d="100"/>
          <a:sy n="64" d="100"/>
        </p:scale>
        <p:origin x="644" y="40"/>
      </p:cViewPr>
      <p:guideLst/>
    </p:cSldViewPr>
  </p:slideViewPr>
  <p:outlineViewPr>
    <p:cViewPr>
      <p:scale>
        <a:sx n="33" d="100"/>
        <a:sy n="33" d="100"/>
      </p:scale>
      <p:origin x="0" y="-223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6AAD2A-0508-4858-BF9C-EAF2EA75766E}" type="datetimeFigureOut">
              <a:rPr lang="zh-TW" altLang="en-US" smtClean="0"/>
              <a:t>2021/11/12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6DAAB7-A737-46A0-B54F-E188ED43C2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5802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DAAB7-A737-46A0-B54F-E188ED43C2C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6005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DAAB7-A737-46A0-B54F-E188ED43C2C9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29457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DAAB7-A737-46A0-B54F-E188ED43C2C9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60386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DAAB7-A737-46A0-B54F-E188ED43C2C9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2844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DAAB7-A737-46A0-B54F-E188ED43C2C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5654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DAAB7-A737-46A0-B54F-E188ED43C2C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5892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DAAB7-A737-46A0-B54F-E188ED43C2C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7815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DAAB7-A737-46A0-B54F-E188ED43C2C9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8617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DAAB7-A737-46A0-B54F-E188ED43C2C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1848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DAAB7-A737-46A0-B54F-E188ED43C2C9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2744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DAAB7-A737-46A0-B54F-E188ED43C2C9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92909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DAAB7-A737-46A0-B54F-E188ED43C2C9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0636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576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18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7178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03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2189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795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6012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326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609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809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797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238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068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271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787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968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4595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forge.net/projects/sipp/file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SIP </a:t>
            </a:r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z="2400" dirty="0" smtClean="0"/>
              <a:t>Frank </a:t>
            </a:r>
            <a:r>
              <a:rPr lang="zh-TW" altLang="en-US" sz="2400" dirty="0" smtClean="0"/>
              <a:t>黃文毅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204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57988" y="628073"/>
            <a:ext cx="8596668" cy="1320800"/>
          </a:xfrm>
        </p:spPr>
        <p:txBody>
          <a:bodyPr/>
          <a:lstStyle/>
          <a:p>
            <a:pPr algn="ctr"/>
            <a:r>
              <a:rPr lang="en-US" altLang="zh-TW" dirty="0" smtClean="0"/>
              <a:t>SIP</a:t>
            </a:r>
            <a:r>
              <a:rPr lang="zh-TW" altLang="en-US" dirty="0" smtClean="0"/>
              <a:t> 元件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09304" y="1375599"/>
            <a:ext cx="10151957" cy="4738974"/>
          </a:xfrm>
        </p:spPr>
        <p:txBody>
          <a:bodyPr>
            <a:noAutofit/>
          </a:bodyPr>
          <a:lstStyle/>
          <a:p>
            <a:pPr algn="just"/>
            <a:r>
              <a:rPr lang="en-US" altLang="zh-TW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RFC</a:t>
            </a:r>
            <a:r>
              <a:rPr lang="zh-TW" alt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2543</a:t>
            </a:r>
            <a:r>
              <a:rPr lang="zh-TW" alt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zh-TW" altLang="en-US" sz="2800" dirty="0" smtClean="0"/>
              <a:t>中定義了基本的四種</a:t>
            </a:r>
            <a:r>
              <a:rPr lang="en-US" altLang="zh-TW" sz="2800" dirty="0" smtClean="0"/>
              <a:t>SIP</a:t>
            </a:r>
            <a:r>
              <a:rPr lang="zh-TW" altLang="en-US" sz="2800" dirty="0" smtClean="0"/>
              <a:t>邏輯元件</a:t>
            </a:r>
            <a:endParaRPr lang="en-US" altLang="zh-TW" sz="2800" dirty="0" smtClean="0"/>
          </a:p>
          <a:p>
            <a:pPr marL="971550" lvl="1" indent="-514350" algn="just">
              <a:buFont typeface="+mj-lt"/>
              <a:buAutoNum type="arabicPeriod"/>
            </a:pPr>
            <a:r>
              <a:rPr lang="zh-TW" altLang="en-US" sz="2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用戶</a:t>
            </a:r>
            <a:r>
              <a:rPr lang="zh-TW" altLang="en-US" sz="2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代理</a:t>
            </a:r>
            <a:r>
              <a:rPr lang="en-US" altLang="zh-TW" sz="2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(User Agent)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zh-TW" altLang="en-US" sz="2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代理</a:t>
            </a:r>
            <a:r>
              <a:rPr lang="zh-TW" altLang="en-US" sz="2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伺服器</a:t>
            </a:r>
            <a:r>
              <a:rPr lang="en-US" altLang="zh-TW" sz="2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(Proxy Server)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zh-TW" altLang="en-US" sz="2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重定向</a:t>
            </a:r>
            <a:r>
              <a:rPr lang="zh-TW" altLang="en-US" sz="2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伺服器</a:t>
            </a:r>
            <a:r>
              <a:rPr lang="en-US" altLang="zh-TW" sz="2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(Redirect Server)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zh-TW" altLang="en-US" sz="2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註冊伺服器</a:t>
            </a:r>
            <a:r>
              <a:rPr lang="en-US" altLang="zh-TW" sz="2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(</a:t>
            </a:r>
            <a:r>
              <a:rPr lang="en-US" altLang="zh-TW" sz="2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Registrar</a:t>
            </a:r>
            <a:r>
              <a:rPr lang="en-US" altLang="zh-TW" sz="2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Server)</a:t>
            </a:r>
          </a:p>
          <a:p>
            <a:pPr marL="571500" indent="-514350" algn="just">
              <a:buFont typeface="Wingdings" panose="05000000000000000000" pitchFamily="2" charset="2"/>
              <a:buChar char="u"/>
            </a:pPr>
            <a:r>
              <a:rPr lang="en-US" altLang="zh-TW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RFC 3261</a:t>
            </a:r>
            <a:r>
              <a:rPr lang="zh-TW" altLang="en-US" sz="2800" dirty="0" smtClean="0"/>
              <a:t>則擴展了更多的</a:t>
            </a:r>
            <a:r>
              <a:rPr lang="en-US" altLang="zh-TW" sz="2800" dirty="0" smtClean="0"/>
              <a:t>SIP</a:t>
            </a:r>
            <a:r>
              <a:rPr lang="zh-TW" altLang="en-US" sz="2800" dirty="0" smtClean="0"/>
              <a:t>元件</a:t>
            </a:r>
            <a:endParaRPr lang="en-US" altLang="zh-TW" sz="2800" dirty="0" smtClean="0"/>
          </a:p>
          <a:p>
            <a:pPr marL="971550" lvl="1" indent="-514350" algn="just">
              <a:buFont typeface="Wingdings" panose="05000000000000000000" pitchFamily="2" charset="2"/>
              <a:buChar char="u"/>
            </a:pPr>
            <a:r>
              <a:rPr lang="zh-TW" altLang="en-US" sz="2600" dirty="0"/>
              <a:t>一個實體的設備能夠</a:t>
            </a:r>
            <a:r>
              <a:rPr lang="zh-TW" altLang="en-US" sz="2600" dirty="0">
                <a:solidFill>
                  <a:srgbClr val="FFC000"/>
                </a:solidFill>
              </a:rPr>
              <a:t>具有多於一個</a:t>
            </a:r>
            <a:r>
              <a:rPr lang="en-US" altLang="zh-TW" sz="2600" dirty="0">
                <a:solidFill>
                  <a:srgbClr val="FFC000"/>
                </a:solidFill>
              </a:rPr>
              <a:t>SIP</a:t>
            </a:r>
            <a:r>
              <a:rPr lang="zh-TW" altLang="en-US" sz="2600" dirty="0">
                <a:solidFill>
                  <a:srgbClr val="FFC000"/>
                </a:solidFill>
              </a:rPr>
              <a:t>邏輯元件</a:t>
            </a:r>
            <a:r>
              <a:rPr lang="zh-TW" altLang="en-US" sz="2600" dirty="0"/>
              <a:t>的功能</a:t>
            </a:r>
            <a:r>
              <a:rPr lang="zh-TW" altLang="en-US" sz="2600" dirty="0" smtClean="0"/>
              <a:t>性</a:t>
            </a:r>
            <a:endParaRPr lang="en-US" altLang="zh-TW" sz="2600" dirty="0" smtClean="0"/>
          </a:p>
          <a:p>
            <a:pPr marL="971550" lvl="1" indent="-514350" algn="just">
              <a:buFont typeface="Wingdings" panose="05000000000000000000" pitchFamily="2" charset="2"/>
              <a:buChar char="u"/>
            </a:pPr>
            <a:r>
              <a:rPr lang="zh-TW" altLang="en-US" sz="2600" dirty="0" smtClean="0"/>
              <a:t>例如</a:t>
            </a:r>
            <a:r>
              <a:rPr lang="en-US" altLang="zh-TW" sz="2600" dirty="0" smtClean="0"/>
              <a:t>:</a:t>
            </a:r>
            <a:r>
              <a:rPr lang="zh-TW" altLang="en-US" sz="2400" dirty="0" smtClean="0"/>
              <a:t>作為代理伺服器的網路</a:t>
            </a:r>
            <a:r>
              <a:rPr lang="zh-TW" altLang="en-US" sz="2400" dirty="0"/>
              <a:t>伺服器</a:t>
            </a:r>
            <a:r>
              <a:rPr lang="zh-TW" altLang="en-US" sz="2400" dirty="0" smtClean="0"/>
              <a:t>同時具備註冊伺服器的功能</a:t>
            </a:r>
            <a:endParaRPr lang="en-US" altLang="zh-TW" sz="2400" dirty="0" smtClean="0"/>
          </a:p>
          <a:p>
            <a:pPr marL="457200" lvl="1" indent="0" algn="just">
              <a:buNone/>
            </a:pP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1701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57988" y="628073"/>
            <a:ext cx="8596668" cy="1320800"/>
          </a:xfrm>
        </p:spPr>
        <p:txBody>
          <a:bodyPr/>
          <a:lstStyle/>
          <a:p>
            <a:pPr algn="ctr"/>
            <a:r>
              <a:rPr lang="en-US" altLang="zh-TW" dirty="0" smtClean="0"/>
              <a:t>SIP</a:t>
            </a:r>
            <a:r>
              <a:rPr lang="zh-TW" altLang="en-US" dirty="0" smtClean="0"/>
              <a:t> 元件 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99025" y="1491672"/>
            <a:ext cx="7846909" cy="466613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25600" y="6265668"/>
            <a:ext cx="11502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Reference:http</a:t>
            </a:r>
            <a:r>
              <a:rPr lang="en-US" altLang="zh-TW" dirty="0"/>
              <a:t>://www.cs.nccu.edu.tw/~lien/Writing/NGN/sip.htm</a:t>
            </a:r>
          </a:p>
        </p:txBody>
      </p:sp>
    </p:spTree>
    <p:extLst>
      <p:ext uri="{BB962C8B-B14F-4D97-AF65-F5344CB8AC3E}">
        <p14:creationId xmlns:p14="http://schemas.microsoft.com/office/powerpoint/2010/main" val="81283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57988" y="628073"/>
            <a:ext cx="8596668" cy="1320800"/>
          </a:xfrm>
        </p:spPr>
        <p:txBody>
          <a:bodyPr/>
          <a:lstStyle/>
          <a:p>
            <a:pPr algn="ctr"/>
            <a:r>
              <a:rPr lang="zh-TW" altLang="en-US" dirty="0"/>
              <a:t>用戶</a:t>
            </a:r>
            <a:r>
              <a:rPr lang="zh-TW" altLang="en-US" dirty="0" smtClean="0"/>
              <a:t>代理</a:t>
            </a:r>
            <a:r>
              <a:rPr lang="en-US" altLang="zh-TW" dirty="0" smtClean="0"/>
              <a:t>(User Agents)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9243" y="1504808"/>
            <a:ext cx="10151957" cy="4738974"/>
          </a:xfrm>
        </p:spPr>
        <p:txBody>
          <a:bodyPr>
            <a:noAutofit/>
          </a:bodyPr>
          <a:lstStyle/>
          <a:p>
            <a:pPr algn="just"/>
            <a:r>
              <a:rPr lang="zh-TW" altLang="en-US" sz="2800" dirty="0"/>
              <a:t>用戶代理</a:t>
            </a:r>
            <a:r>
              <a:rPr lang="en-US" altLang="zh-TW" sz="2800" dirty="0"/>
              <a:t>(User </a:t>
            </a:r>
            <a:r>
              <a:rPr lang="en-US" altLang="zh-TW" sz="2800" dirty="0" smtClean="0"/>
              <a:t>Agents, UA)</a:t>
            </a:r>
          </a:p>
          <a:p>
            <a:pPr lvl="1" algn="just"/>
            <a:r>
              <a:rPr lang="en-US" altLang="zh-TW" sz="2600" dirty="0" smtClean="0"/>
              <a:t>SIP</a:t>
            </a:r>
            <a:r>
              <a:rPr lang="zh-TW" altLang="en-US" sz="2600" dirty="0" smtClean="0"/>
              <a:t>網路環境中的用戶終端設備</a:t>
            </a:r>
            <a:r>
              <a:rPr lang="en-US" altLang="zh-TW" sz="2600" dirty="0" smtClean="0"/>
              <a:t>(</a:t>
            </a:r>
            <a:r>
              <a:rPr lang="en-US" altLang="zh-TW" sz="2600" dirty="0" err="1" smtClean="0"/>
              <a:t>Clinet</a:t>
            </a:r>
            <a:r>
              <a:rPr lang="en-US" altLang="zh-TW" sz="2600" dirty="0" smtClean="0"/>
              <a:t>)</a:t>
            </a:r>
            <a:endParaRPr lang="en-US" altLang="zh-TW" sz="2600" dirty="0"/>
          </a:p>
          <a:p>
            <a:pPr lvl="1" algn="just"/>
            <a:r>
              <a:rPr lang="zh-TW" altLang="en-US" sz="2600" dirty="0" smtClean="0"/>
              <a:t>例如</a:t>
            </a:r>
            <a:r>
              <a:rPr lang="en-US" altLang="zh-TW" sz="2600" dirty="0" smtClean="0"/>
              <a:t>:</a:t>
            </a:r>
          </a:p>
          <a:p>
            <a:pPr marL="1371600" lvl="2" indent="-457200" algn="just">
              <a:buFont typeface="+mj-lt"/>
              <a:buAutoNum type="arabicPeriod"/>
            </a:pPr>
            <a:r>
              <a:rPr lang="zh-TW" altLang="en-US" sz="2400" dirty="0" smtClean="0"/>
              <a:t>個人電腦中的 </a:t>
            </a:r>
            <a:r>
              <a:rPr lang="en-US" altLang="zh-TW" sz="2400" dirty="0" smtClean="0"/>
              <a:t>SIP</a:t>
            </a:r>
            <a:r>
              <a:rPr lang="zh-TW" altLang="en-US" sz="2400" dirty="0" smtClean="0"/>
              <a:t> 客戶端軟體</a:t>
            </a:r>
            <a:endParaRPr lang="en-US" altLang="zh-TW" sz="2400" dirty="0" smtClean="0"/>
          </a:p>
          <a:p>
            <a:pPr marL="1371600" lvl="2" indent="-457200" algn="just">
              <a:buFont typeface="+mj-lt"/>
              <a:buAutoNum type="arabicPeriod"/>
            </a:pPr>
            <a:r>
              <a:rPr lang="en-US" altLang="zh-TW" sz="2400" dirty="0" smtClean="0"/>
              <a:t>SIP</a:t>
            </a:r>
            <a:r>
              <a:rPr lang="zh-TW" altLang="en-US" sz="2400" dirty="0" smtClean="0"/>
              <a:t>電話</a:t>
            </a:r>
            <a:endParaRPr lang="en-US" altLang="zh-TW" sz="2400" dirty="0" smtClean="0"/>
          </a:p>
          <a:p>
            <a:pPr marL="571500" indent="-457200" algn="just">
              <a:buFont typeface="Wingdings" panose="05000000000000000000" pitchFamily="2" charset="2"/>
              <a:buChar char="Ø"/>
            </a:pPr>
            <a:r>
              <a:rPr lang="zh-TW" altLang="en-US" sz="2800" dirty="0"/>
              <a:t>每個</a:t>
            </a:r>
            <a:r>
              <a:rPr lang="en-US" altLang="zh-TW" sz="2800" dirty="0"/>
              <a:t>SIP UA </a:t>
            </a:r>
            <a:r>
              <a:rPr lang="zh-TW" altLang="en-US" sz="2800" dirty="0"/>
              <a:t>都包含</a:t>
            </a:r>
            <a:r>
              <a:rPr lang="zh-TW" altLang="en-US" sz="2800" dirty="0" smtClean="0"/>
              <a:t>了</a:t>
            </a:r>
            <a:r>
              <a:rPr lang="en-US" altLang="zh-TW" sz="2800" dirty="0" smtClean="0">
                <a:solidFill>
                  <a:srgbClr val="FFC000"/>
                </a:solidFill>
              </a:rPr>
              <a:t>UAC(User Agents Client)</a:t>
            </a:r>
            <a:r>
              <a:rPr lang="zh-TW" altLang="en-US" sz="2800" dirty="0" smtClean="0"/>
              <a:t>以及</a:t>
            </a:r>
            <a:r>
              <a:rPr lang="en-US" altLang="zh-TW" sz="2800" dirty="0" smtClean="0">
                <a:solidFill>
                  <a:srgbClr val="FFC000"/>
                </a:solidFill>
              </a:rPr>
              <a:t>UAS(User Agents Server)</a:t>
            </a:r>
          </a:p>
          <a:p>
            <a:pPr marL="971550" lvl="1" indent="-457200" algn="just">
              <a:buFont typeface="Wingdings" panose="05000000000000000000" pitchFamily="2" charset="2"/>
              <a:buChar char="Ø"/>
            </a:pPr>
            <a:r>
              <a:rPr lang="en-US" altLang="zh-TW" sz="2600" dirty="0" smtClean="0"/>
              <a:t>UAC</a:t>
            </a:r>
            <a:r>
              <a:rPr lang="zh-TW" altLang="en-US" sz="2600" dirty="0" smtClean="0"/>
              <a:t>負責</a:t>
            </a:r>
            <a:r>
              <a:rPr lang="zh-TW" altLang="en-US" sz="2600" dirty="0"/>
              <a:t>產生</a:t>
            </a:r>
            <a:r>
              <a:rPr lang="zh-TW" altLang="en-US" sz="2600" dirty="0">
                <a:solidFill>
                  <a:srgbClr val="FF0000"/>
                </a:solidFill>
              </a:rPr>
              <a:t>請求</a:t>
            </a:r>
            <a:r>
              <a:rPr lang="en-US" altLang="zh-TW" sz="2600" dirty="0" smtClean="0"/>
              <a:t>(Request)</a:t>
            </a:r>
          </a:p>
          <a:p>
            <a:pPr marL="971550" lvl="1" indent="-457200" algn="just">
              <a:buFont typeface="Wingdings" panose="05000000000000000000" pitchFamily="2" charset="2"/>
              <a:buChar char="Ø"/>
            </a:pPr>
            <a:r>
              <a:rPr lang="en-US" altLang="zh-TW" sz="2600" dirty="0" smtClean="0"/>
              <a:t>UAS</a:t>
            </a:r>
            <a:r>
              <a:rPr lang="zh-TW" altLang="en-US" sz="2600" dirty="0" smtClean="0"/>
              <a:t>負責依照請求產生</a:t>
            </a:r>
            <a:r>
              <a:rPr lang="zh-TW" altLang="en-US" sz="2600" dirty="0" smtClean="0">
                <a:solidFill>
                  <a:srgbClr val="FF0000"/>
                </a:solidFill>
              </a:rPr>
              <a:t>應答</a:t>
            </a:r>
            <a:r>
              <a:rPr lang="en-US" altLang="zh-TW" sz="2600" dirty="0" smtClean="0"/>
              <a:t>(Response)</a:t>
            </a:r>
            <a:endParaRPr lang="zh-TW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24905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57988" y="628073"/>
            <a:ext cx="8596668" cy="1320800"/>
          </a:xfrm>
        </p:spPr>
        <p:txBody>
          <a:bodyPr/>
          <a:lstStyle/>
          <a:p>
            <a:pPr algn="ctr"/>
            <a:r>
              <a:rPr lang="zh-TW" altLang="en-US" dirty="0"/>
              <a:t>代理</a:t>
            </a:r>
            <a:r>
              <a:rPr lang="zh-TW" altLang="en-US" dirty="0" smtClean="0"/>
              <a:t>伺服器</a:t>
            </a:r>
            <a:r>
              <a:rPr lang="en-US" altLang="zh-TW" dirty="0" smtClean="0"/>
              <a:t>(Proxy Server)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9243" y="1504808"/>
            <a:ext cx="10151957" cy="4738974"/>
          </a:xfrm>
        </p:spPr>
        <p:txBody>
          <a:bodyPr>
            <a:noAutofit/>
          </a:bodyPr>
          <a:lstStyle/>
          <a:p>
            <a:pPr algn="just"/>
            <a:r>
              <a:rPr lang="en-US" altLang="zh-TW" sz="2800" dirty="0" smtClean="0"/>
              <a:t>SIP Proxy Server </a:t>
            </a:r>
            <a:r>
              <a:rPr lang="zh-TW" altLang="en-US" sz="2800" dirty="0" smtClean="0"/>
              <a:t>是</a:t>
            </a:r>
            <a:r>
              <a:rPr lang="en-US" altLang="zh-TW" sz="2800" dirty="0" smtClean="0"/>
              <a:t>SIP</a:t>
            </a:r>
            <a:r>
              <a:rPr lang="zh-TW" altLang="en-US" sz="2800" dirty="0" smtClean="0"/>
              <a:t>協議運作的中心</a:t>
            </a:r>
            <a:endParaRPr lang="en-US" altLang="zh-TW" sz="2800" dirty="0" smtClean="0"/>
          </a:p>
          <a:p>
            <a:pPr lvl="1" algn="just"/>
            <a:r>
              <a:rPr lang="en-US" altLang="zh-TW" sz="2600" dirty="0" smtClean="0"/>
              <a:t>Proxy Server</a:t>
            </a:r>
            <a:r>
              <a:rPr lang="zh-TW" altLang="en-US" sz="2600" dirty="0" smtClean="0"/>
              <a:t>是同時具有伺服器端和客戶端的</a:t>
            </a:r>
            <a:r>
              <a:rPr lang="zh-TW" altLang="en-US" sz="2600" dirty="0" smtClean="0">
                <a:solidFill>
                  <a:srgbClr val="FF0000"/>
                </a:solidFill>
              </a:rPr>
              <a:t>中介元件</a:t>
            </a:r>
            <a:endParaRPr lang="en-US" altLang="zh-TW" sz="2600" dirty="0" smtClean="0">
              <a:solidFill>
                <a:srgbClr val="FF0000"/>
              </a:solidFill>
            </a:endParaRPr>
          </a:p>
          <a:p>
            <a:pPr lvl="1" algn="just"/>
            <a:r>
              <a:rPr lang="zh-TW" altLang="en-US" sz="2600" dirty="0"/>
              <a:t>負責</a:t>
            </a:r>
            <a:r>
              <a:rPr lang="zh-TW" altLang="en-US" sz="2600" dirty="0" smtClean="0"/>
              <a:t>代表</a:t>
            </a:r>
            <a:r>
              <a:rPr lang="en-US" altLang="zh-TW" sz="2600" dirty="0" smtClean="0"/>
              <a:t>SIP</a:t>
            </a:r>
            <a:r>
              <a:rPr lang="zh-TW" altLang="en-US" sz="2600" dirty="0" smtClean="0"/>
              <a:t> </a:t>
            </a:r>
            <a:r>
              <a:rPr lang="en-US" altLang="zh-TW" sz="2600" dirty="0" smtClean="0"/>
              <a:t>UA</a:t>
            </a:r>
            <a:r>
              <a:rPr lang="zh-TW" altLang="en-US" sz="2600" dirty="0" smtClean="0"/>
              <a:t>或者其他的</a:t>
            </a:r>
            <a:r>
              <a:rPr lang="en-US" altLang="zh-TW" sz="2600" dirty="0" smtClean="0"/>
              <a:t>Proxy Server</a:t>
            </a:r>
            <a:r>
              <a:rPr lang="zh-TW" altLang="en-US" sz="2600" dirty="0" smtClean="0"/>
              <a:t>產生請求或者將收到的請求</a:t>
            </a:r>
            <a:r>
              <a:rPr lang="zh-TW" altLang="en-US" sz="2600" dirty="0" smtClean="0">
                <a:solidFill>
                  <a:srgbClr val="FF0000"/>
                </a:solidFill>
              </a:rPr>
              <a:t>代為轉送</a:t>
            </a:r>
            <a:r>
              <a:rPr lang="zh-TW" altLang="en-US" sz="2600" dirty="0" smtClean="0"/>
              <a:t>到另一個</a:t>
            </a:r>
            <a:r>
              <a:rPr lang="en-US" altLang="zh-TW" sz="2600" dirty="0" smtClean="0"/>
              <a:t>SIP</a:t>
            </a:r>
            <a:r>
              <a:rPr lang="zh-TW" altLang="en-US" sz="2600" dirty="0" smtClean="0"/>
              <a:t>元件</a:t>
            </a:r>
            <a:endParaRPr lang="zh-TW" altLang="en-US" sz="26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861" y="3519901"/>
            <a:ext cx="7134225" cy="303847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85686" y="6488668"/>
            <a:ext cx="11502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Reference:https</a:t>
            </a:r>
            <a:r>
              <a:rPr lang="en-US" altLang="zh-TW" dirty="0"/>
              <a:t>://www.dialogic.com/webhelp/BorderNet2020/2.2.0/WebHelp/sip_proxy_support.htm</a:t>
            </a:r>
          </a:p>
        </p:txBody>
      </p:sp>
    </p:spTree>
    <p:extLst>
      <p:ext uri="{BB962C8B-B14F-4D97-AF65-F5344CB8AC3E}">
        <p14:creationId xmlns:p14="http://schemas.microsoft.com/office/powerpoint/2010/main" val="26071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57988" y="628073"/>
            <a:ext cx="8596668" cy="1320800"/>
          </a:xfrm>
        </p:spPr>
        <p:txBody>
          <a:bodyPr/>
          <a:lstStyle/>
          <a:p>
            <a:pPr algn="ctr"/>
            <a:r>
              <a:rPr lang="zh-TW" altLang="en-US" dirty="0"/>
              <a:t>重定向</a:t>
            </a:r>
            <a:r>
              <a:rPr lang="zh-TW" altLang="en-US" dirty="0" smtClean="0"/>
              <a:t>伺服器</a:t>
            </a:r>
            <a:r>
              <a:rPr lang="en-US" altLang="zh-TW" dirty="0" smtClean="0"/>
              <a:t>(Redirect</a:t>
            </a:r>
            <a:r>
              <a:rPr lang="zh-TW" altLang="en-US" dirty="0" smtClean="0"/>
              <a:t> </a:t>
            </a:r>
            <a:r>
              <a:rPr lang="en-US" altLang="zh-TW" dirty="0" smtClean="0"/>
              <a:t>Server)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9243" y="1504808"/>
            <a:ext cx="10151957" cy="4738974"/>
          </a:xfrm>
        </p:spPr>
        <p:txBody>
          <a:bodyPr>
            <a:noAutofit/>
          </a:bodyPr>
          <a:lstStyle/>
          <a:p>
            <a:pPr algn="just"/>
            <a:r>
              <a:rPr lang="zh-TW" altLang="en-US" sz="2800" dirty="0"/>
              <a:t>重定向</a:t>
            </a:r>
            <a:r>
              <a:rPr lang="zh-TW" altLang="en-US" sz="2800" dirty="0" smtClean="0"/>
              <a:t>伺服器</a:t>
            </a:r>
            <a:r>
              <a:rPr lang="en-US" altLang="zh-TW" sz="2800" dirty="0" smtClean="0"/>
              <a:t>(Redirect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Server)</a:t>
            </a:r>
          </a:p>
          <a:p>
            <a:pPr lvl="1" algn="just"/>
            <a:r>
              <a:rPr lang="en-US" altLang="zh-TW" sz="2600" dirty="0" smtClean="0"/>
              <a:t>SIP</a:t>
            </a:r>
            <a:r>
              <a:rPr lang="zh-TW" altLang="en-US" sz="2600" dirty="0" smtClean="0"/>
              <a:t>的一個主要特性，將</a:t>
            </a:r>
            <a:r>
              <a:rPr lang="zh-TW" altLang="en-US" sz="2600" dirty="0"/>
              <a:t>一個</a:t>
            </a:r>
            <a:r>
              <a:rPr lang="zh-TW" altLang="en-US" sz="2600" dirty="0" smtClean="0"/>
              <a:t>用戶的</a:t>
            </a:r>
            <a:r>
              <a:rPr lang="zh-TW" altLang="en-US" sz="2600" dirty="0" smtClean="0">
                <a:solidFill>
                  <a:srgbClr val="FF0000"/>
                </a:solidFill>
              </a:rPr>
              <a:t>邏輯位址</a:t>
            </a:r>
            <a:r>
              <a:rPr lang="zh-TW" altLang="en-US" sz="2600" dirty="0" smtClean="0"/>
              <a:t>與</a:t>
            </a:r>
            <a:r>
              <a:rPr lang="zh-TW" altLang="en-US" sz="2600" dirty="0" smtClean="0">
                <a:solidFill>
                  <a:srgbClr val="FF0000"/>
                </a:solidFill>
              </a:rPr>
              <a:t>實際位址</a:t>
            </a:r>
            <a:r>
              <a:rPr lang="zh-TW" altLang="en-US" sz="2600" dirty="0" smtClean="0"/>
              <a:t>分開，使得用戶可以定義一個不變的邏輯位址，並將之</a:t>
            </a:r>
            <a:r>
              <a:rPr lang="zh-TW" altLang="en-US" sz="2600" dirty="0" smtClean="0">
                <a:solidFill>
                  <a:srgbClr val="FF0000"/>
                </a:solidFill>
              </a:rPr>
              <a:t>映射到</a:t>
            </a:r>
            <a:r>
              <a:rPr lang="zh-TW" altLang="en-US" sz="2600" dirty="0" smtClean="0"/>
              <a:t>一個或者多個的實際位址上。</a:t>
            </a:r>
            <a:endParaRPr lang="zh-TW" altLang="en-US" sz="2600" dirty="0"/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236" y="3192949"/>
            <a:ext cx="5875964" cy="349412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25600" y="6265668"/>
            <a:ext cx="11502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Reference:http</a:t>
            </a:r>
            <a:r>
              <a:rPr lang="en-US" altLang="zh-TW" dirty="0"/>
              <a:t>://www.cs.nccu.edu.tw/~lien/Writing/NGN/sip.htm</a:t>
            </a:r>
          </a:p>
        </p:txBody>
      </p:sp>
    </p:spTree>
    <p:extLst>
      <p:ext uri="{BB962C8B-B14F-4D97-AF65-F5344CB8AC3E}">
        <p14:creationId xmlns:p14="http://schemas.microsoft.com/office/powerpoint/2010/main" val="330619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57988" y="628073"/>
            <a:ext cx="8596668" cy="1320800"/>
          </a:xfrm>
        </p:spPr>
        <p:txBody>
          <a:bodyPr/>
          <a:lstStyle/>
          <a:p>
            <a:pPr algn="ctr"/>
            <a:r>
              <a:rPr lang="zh-TW" altLang="en-US" dirty="0" smtClean="0"/>
              <a:t>註冊伺服器</a:t>
            </a:r>
            <a:r>
              <a:rPr lang="en-US" altLang="zh-TW" dirty="0"/>
              <a:t>(Registrar </a:t>
            </a:r>
            <a:r>
              <a:rPr lang="en-US" altLang="zh-TW" dirty="0" smtClean="0"/>
              <a:t>Server)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9243" y="1504808"/>
            <a:ext cx="10151957" cy="4738974"/>
          </a:xfrm>
        </p:spPr>
        <p:txBody>
          <a:bodyPr>
            <a:noAutofit/>
          </a:bodyPr>
          <a:lstStyle/>
          <a:p>
            <a:pPr algn="just"/>
            <a:r>
              <a:rPr lang="zh-TW" altLang="en-US" sz="2800" dirty="0" smtClean="0"/>
              <a:t>註冊伺服器</a:t>
            </a:r>
            <a:r>
              <a:rPr lang="en-US" altLang="zh-TW" sz="2800" dirty="0"/>
              <a:t>(Registrar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Server)</a:t>
            </a:r>
          </a:p>
          <a:p>
            <a:pPr lvl="1" algn="just"/>
            <a:r>
              <a:rPr lang="zh-TW" altLang="en-US" sz="2600" dirty="0"/>
              <a:t>註冊伺服器</a:t>
            </a:r>
            <a:r>
              <a:rPr lang="zh-TW" altLang="en-US" sz="2600" dirty="0" smtClean="0"/>
              <a:t>接受</a:t>
            </a:r>
            <a:r>
              <a:rPr lang="en-US" altLang="zh-TW" sz="2600" dirty="0" smtClean="0"/>
              <a:t>SIP</a:t>
            </a:r>
            <a:r>
              <a:rPr lang="zh-TW" altLang="en-US" sz="2600" dirty="0" smtClean="0"/>
              <a:t>元件</a:t>
            </a:r>
            <a:r>
              <a:rPr lang="en-US" altLang="zh-TW" sz="2600" dirty="0" smtClean="0"/>
              <a:t>(</a:t>
            </a:r>
            <a:r>
              <a:rPr lang="zh-TW" altLang="en-US" sz="2600" dirty="0" smtClean="0"/>
              <a:t>通常為</a:t>
            </a:r>
            <a:r>
              <a:rPr lang="en-US" altLang="zh-TW" sz="2600" dirty="0" smtClean="0"/>
              <a:t>UA)</a:t>
            </a:r>
            <a:r>
              <a:rPr lang="zh-TW" altLang="en-US" sz="2600" dirty="0" smtClean="0"/>
              <a:t>的</a:t>
            </a:r>
            <a:r>
              <a:rPr lang="en-US" altLang="zh-TW" sz="2600" dirty="0" smtClean="0"/>
              <a:t>REGISTER</a:t>
            </a:r>
            <a:r>
              <a:rPr lang="zh-TW" altLang="en-US" sz="2600" dirty="0" smtClean="0"/>
              <a:t>請求，其目的是根據用戶在請求中的</a:t>
            </a:r>
            <a:r>
              <a:rPr lang="en-US" altLang="zh-TW" sz="2600" dirty="0" smtClean="0"/>
              <a:t>SIP</a:t>
            </a:r>
            <a:r>
              <a:rPr lang="zh-TW" altLang="en-US" sz="2600" dirty="0" smtClean="0"/>
              <a:t> </a:t>
            </a:r>
            <a:r>
              <a:rPr lang="en-US" altLang="zh-TW" sz="2600" dirty="0" smtClean="0"/>
              <a:t>URI</a:t>
            </a:r>
            <a:r>
              <a:rPr lang="zh-TW" altLang="en-US" sz="2600" dirty="0" smtClean="0"/>
              <a:t>與</a:t>
            </a:r>
            <a:r>
              <a:rPr lang="en-US" altLang="zh-TW" sz="2600" dirty="0" smtClean="0"/>
              <a:t>IP</a:t>
            </a:r>
            <a:r>
              <a:rPr lang="zh-TW" altLang="en-US" sz="2600" dirty="0" smtClean="0"/>
              <a:t> </a:t>
            </a:r>
            <a:r>
              <a:rPr lang="en-US" altLang="zh-TW" sz="2600" dirty="0" smtClean="0"/>
              <a:t>address</a:t>
            </a:r>
            <a:r>
              <a:rPr lang="zh-TW" altLang="en-US" sz="2600" dirty="0" smtClean="0"/>
              <a:t>等聯繫資訊，將其</a:t>
            </a:r>
            <a:r>
              <a:rPr lang="zh-TW" altLang="en-US" sz="2600" dirty="0" smtClean="0">
                <a:solidFill>
                  <a:srgbClr val="FF0000"/>
                </a:solidFill>
              </a:rPr>
              <a:t>記錄下來或者更新</a:t>
            </a:r>
            <a:r>
              <a:rPr lang="en-US" altLang="zh-TW" sz="2600" dirty="0" smtClean="0"/>
              <a:t>Location Server</a:t>
            </a:r>
            <a:r>
              <a:rPr lang="zh-TW" altLang="en-US" sz="2600" dirty="0" smtClean="0"/>
              <a:t>中的位址資料庫。</a:t>
            </a:r>
            <a:endParaRPr lang="zh-TW" altLang="en-US" sz="2600" dirty="0"/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523" y="3491123"/>
            <a:ext cx="5875964" cy="349412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25600" y="6265668"/>
            <a:ext cx="11502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Reference:http</a:t>
            </a:r>
            <a:r>
              <a:rPr lang="en-US" altLang="zh-TW" dirty="0"/>
              <a:t>://www.cs.nccu.edu.tw/~lien/Writing/NGN/sip.htm</a:t>
            </a:r>
          </a:p>
        </p:txBody>
      </p:sp>
    </p:spTree>
    <p:extLst>
      <p:ext uri="{BB962C8B-B14F-4D97-AF65-F5344CB8AC3E}">
        <p14:creationId xmlns:p14="http://schemas.microsoft.com/office/powerpoint/2010/main" val="31388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57988" y="628073"/>
            <a:ext cx="8596668" cy="1320800"/>
          </a:xfrm>
        </p:spPr>
        <p:txBody>
          <a:bodyPr/>
          <a:lstStyle/>
          <a:p>
            <a:pPr algn="ctr"/>
            <a:r>
              <a:rPr lang="zh-TW" altLang="en-US" dirty="0"/>
              <a:t>位置</a:t>
            </a:r>
            <a:r>
              <a:rPr lang="zh-TW" altLang="en-US" dirty="0" smtClean="0"/>
              <a:t>伺服器</a:t>
            </a:r>
            <a:r>
              <a:rPr lang="en-US" altLang="zh-TW" dirty="0" smtClean="0"/>
              <a:t>(Location Server)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9243" y="1504808"/>
            <a:ext cx="10151957" cy="4738974"/>
          </a:xfrm>
        </p:spPr>
        <p:txBody>
          <a:bodyPr>
            <a:noAutofit/>
          </a:bodyPr>
          <a:lstStyle/>
          <a:p>
            <a:pPr algn="just"/>
            <a:r>
              <a:rPr lang="zh-TW" altLang="en-US" sz="2800" dirty="0"/>
              <a:t>位置伺服器</a:t>
            </a:r>
            <a:r>
              <a:rPr lang="en-US" altLang="zh-TW" sz="2800" dirty="0" smtClean="0"/>
              <a:t>(</a:t>
            </a:r>
            <a:r>
              <a:rPr lang="en-US" altLang="zh-TW" sz="2800" dirty="0"/>
              <a:t>Location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Server)</a:t>
            </a:r>
          </a:p>
          <a:p>
            <a:pPr lvl="1" algn="just"/>
            <a:r>
              <a:rPr lang="zh-TW" altLang="en-US" sz="2600" dirty="0"/>
              <a:t>又</a:t>
            </a:r>
            <a:r>
              <a:rPr lang="zh-TW" altLang="en-US" sz="2600" dirty="0" smtClean="0"/>
              <a:t>稱為</a:t>
            </a:r>
            <a:r>
              <a:rPr lang="zh-TW" altLang="en-US" sz="2600" dirty="0"/>
              <a:t>定址</a:t>
            </a:r>
            <a:r>
              <a:rPr lang="zh-TW" altLang="en-US" sz="2600" dirty="0" smtClean="0"/>
              <a:t>伺服器，</a:t>
            </a:r>
            <a:r>
              <a:rPr lang="zh-TW" altLang="en-US" sz="2600" dirty="0">
                <a:solidFill>
                  <a:srgbClr val="FF0000"/>
                </a:solidFill>
              </a:rPr>
              <a:t>負責</a:t>
            </a:r>
            <a:r>
              <a:rPr lang="zh-TW" altLang="en-US" sz="2600" dirty="0" smtClean="0">
                <a:solidFill>
                  <a:srgbClr val="FF0000"/>
                </a:solidFill>
              </a:rPr>
              <a:t>儲存</a:t>
            </a:r>
            <a:r>
              <a:rPr lang="en-US" altLang="zh-TW" sz="2600" dirty="0" smtClean="0"/>
              <a:t>UA</a:t>
            </a:r>
            <a:r>
              <a:rPr lang="zh-TW" altLang="en-US" sz="2600" dirty="0" smtClean="0"/>
              <a:t>的資訊，如</a:t>
            </a:r>
            <a:r>
              <a:rPr lang="en-US" altLang="zh-TW" sz="2600" dirty="0" smtClean="0"/>
              <a:t>URI</a:t>
            </a:r>
            <a:r>
              <a:rPr lang="zh-TW" altLang="en-US" sz="2600" dirty="0" smtClean="0"/>
              <a:t>、</a:t>
            </a:r>
            <a:r>
              <a:rPr lang="en-US" altLang="zh-TW" sz="2600" dirty="0" smtClean="0"/>
              <a:t>IP</a:t>
            </a:r>
            <a:r>
              <a:rPr lang="zh-TW" altLang="en-US" sz="2600" dirty="0" smtClean="0"/>
              <a:t>、身分等等，並將</a:t>
            </a:r>
            <a:r>
              <a:rPr lang="zh-TW" altLang="en-US" sz="2600" dirty="0" smtClean="0">
                <a:solidFill>
                  <a:srgbClr val="FF0000"/>
                </a:solidFill>
              </a:rPr>
              <a:t>接受註冊的</a:t>
            </a:r>
            <a:r>
              <a:rPr lang="en-US" altLang="zh-TW" sz="2600" dirty="0" smtClean="0">
                <a:solidFill>
                  <a:srgbClr val="FF0000"/>
                </a:solidFill>
              </a:rPr>
              <a:t>UA</a:t>
            </a:r>
            <a:r>
              <a:rPr lang="zh-TW" altLang="en-US" sz="2600" dirty="0" smtClean="0">
                <a:solidFill>
                  <a:srgbClr val="FF0000"/>
                </a:solidFill>
              </a:rPr>
              <a:t>資訊提供給</a:t>
            </a:r>
            <a:r>
              <a:rPr lang="en-US" altLang="zh-TW" sz="2600" dirty="0" smtClean="0"/>
              <a:t>Proxy Server</a:t>
            </a:r>
            <a:r>
              <a:rPr lang="zh-TW" altLang="en-US" sz="2600" dirty="0" smtClean="0"/>
              <a:t>與 </a:t>
            </a:r>
            <a:r>
              <a:rPr lang="en-US" altLang="zh-TW" sz="2600" dirty="0" smtClean="0"/>
              <a:t>Redirect Server</a:t>
            </a:r>
            <a:r>
              <a:rPr lang="zh-TW" altLang="en-US" sz="2600" dirty="0" smtClean="0"/>
              <a:t>使用，可將其視為資料庫。</a:t>
            </a:r>
            <a:endParaRPr lang="zh-TW" altLang="en-US" sz="2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225600" y="6265668"/>
            <a:ext cx="11502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Reference:</a:t>
            </a:r>
            <a:r>
              <a:rPr lang="zh-TW" altLang="en-US" dirty="0" smtClean="0"/>
              <a:t> </a:t>
            </a:r>
            <a:r>
              <a:rPr lang="en-US" altLang="zh-TW" dirty="0"/>
              <a:t>https://iter01.com/593539.html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1932" y="3109297"/>
            <a:ext cx="5798191" cy="374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14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57988" y="628073"/>
            <a:ext cx="8596668" cy="1320800"/>
          </a:xfrm>
        </p:spPr>
        <p:txBody>
          <a:bodyPr/>
          <a:lstStyle/>
          <a:p>
            <a:pPr algn="ctr"/>
            <a:r>
              <a:rPr lang="en-US" altLang="zh-TW" dirty="0" smtClean="0"/>
              <a:t>SIP</a:t>
            </a:r>
            <a:r>
              <a:rPr lang="zh-TW" altLang="en-US" dirty="0" smtClean="0"/>
              <a:t>的交易與對話規則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9243" y="1504808"/>
            <a:ext cx="10151957" cy="4738974"/>
          </a:xfrm>
        </p:spPr>
        <p:txBody>
          <a:bodyPr>
            <a:noAutofit/>
          </a:bodyPr>
          <a:lstStyle/>
          <a:p>
            <a:pPr algn="just"/>
            <a:r>
              <a:rPr lang="en-US" altLang="zh-TW" sz="2800" dirty="0" smtClean="0"/>
              <a:t>SIP</a:t>
            </a:r>
            <a:r>
              <a:rPr lang="zh-TW" altLang="en-US" sz="2800" dirty="0" smtClean="0"/>
              <a:t>中一個重要概念為交易</a:t>
            </a:r>
            <a:r>
              <a:rPr lang="en-US" altLang="zh-TW" sz="2800" dirty="0" smtClean="0"/>
              <a:t>(Transaction)</a:t>
            </a:r>
            <a:r>
              <a:rPr lang="zh-TW" altLang="en-US" sz="2800" dirty="0" smtClean="0"/>
              <a:t>，請求命令以及其回應的交互操作過程，也有稱</a:t>
            </a:r>
            <a:r>
              <a:rPr lang="zh-TW" altLang="en-US" sz="2800" dirty="0"/>
              <a:t>之</a:t>
            </a:r>
            <a:r>
              <a:rPr lang="zh-TW" altLang="en-US" sz="2800" dirty="0" smtClean="0"/>
              <a:t>為交程、事務。</a:t>
            </a:r>
            <a:endParaRPr lang="en-US" altLang="zh-TW" sz="2800" dirty="0" smtClean="0"/>
          </a:p>
          <a:p>
            <a:pPr algn="just"/>
            <a:r>
              <a:rPr lang="en-US" altLang="zh-TW" sz="2800" dirty="0" smtClean="0"/>
              <a:t>SIP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Transaction</a:t>
            </a:r>
            <a:r>
              <a:rPr lang="zh-TW" altLang="en-US" sz="2800" dirty="0" smtClean="0"/>
              <a:t>定義，</a:t>
            </a:r>
            <a:r>
              <a:rPr lang="zh-TW" altLang="en-US" sz="2800" dirty="0" smtClean="0">
                <a:solidFill>
                  <a:srgbClr val="FF0000"/>
                </a:solidFill>
              </a:rPr>
              <a:t>一個</a:t>
            </a:r>
            <a:r>
              <a:rPr lang="en-US" altLang="zh-TW" sz="2800" dirty="0" smtClean="0">
                <a:solidFill>
                  <a:srgbClr val="FF0000"/>
                </a:solidFill>
              </a:rPr>
              <a:t>Transaction</a:t>
            </a:r>
            <a:r>
              <a:rPr lang="zh-TW" altLang="en-US" sz="2800" dirty="0" smtClean="0">
                <a:solidFill>
                  <a:srgbClr val="FF0000"/>
                </a:solidFill>
              </a:rPr>
              <a:t>必須以</a:t>
            </a:r>
            <a:r>
              <a:rPr lang="en-US" altLang="zh-TW" sz="2800" dirty="0" smtClean="0">
                <a:solidFill>
                  <a:srgbClr val="FF0000"/>
                </a:solidFill>
              </a:rPr>
              <a:t>request</a:t>
            </a:r>
            <a:r>
              <a:rPr lang="zh-TW" altLang="en-US" sz="2800" dirty="0" smtClean="0">
                <a:solidFill>
                  <a:srgbClr val="FF0000"/>
                </a:solidFill>
              </a:rPr>
              <a:t>開始，以一個或多個的</a:t>
            </a:r>
            <a:r>
              <a:rPr lang="en-US" altLang="zh-TW" sz="2800" dirty="0" smtClean="0">
                <a:solidFill>
                  <a:srgbClr val="FF0000"/>
                </a:solidFill>
              </a:rPr>
              <a:t>response</a:t>
            </a:r>
            <a:r>
              <a:rPr lang="zh-TW" altLang="en-US" sz="2800" dirty="0" smtClean="0">
                <a:solidFill>
                  <a:srgbClr val="FF0000"/>
                </a:solidFill>
              </a:rPr>
              <a:t>結束</a:t>
            </a:r>
            <a:endParaRPr lang="en-US" altLang="zh-TW" sz="2800" dirty="0" smtClean="0">
              <a:solidFill>
                <a:srgbClr val="FF0000"/>
              </a:solidFill>
            </a:endParaRPr>
          </a:p>
          <a:p>
            <a:pPr algn="just"/>
            <a:r>
              <a:rPr lang="en-US" altLang="zh-TW" sz="2800" dirty="0" smtClean="0"/>
              <a:t>SIP</a:t>
            </a:r>
            <a:r>
              <a:rPr lang="zh-TW" altLang="en-US" sz="2800" dirty="0"/>
              <a:t>使用請求方法</a:t>
            </a:r>
            <a:r>
              <a:rPr lang="zh-TW" altLang="en-US" sz="2800" dirty="0" smtClean="0"/>
              <a:t>控制來管理會談過程。</a:t>
            </a:r>
            <a:endParaRPr lang="en-US" altLang="zh-TW" sz="2800" dirty="0" smtClean="0"/>
          </a:p>
          <a:p>
            <a:pPr lvl="1" algn="just"/>
            <a:r>
              <a:rPr lang="en-US" altLang="zh-TW" sz="2600" dirty="0" smtClean="0"/>
              <a:t>Invite</a:t>
            </a:r>
          </a:p>
          <a:p>
            <a:pPr lvl="1" algn="just"/>
            <a:r>
              <a:rPr lang="en-US" altLang="zh-TW" sz="2600" dirty="0" smtClean="0"/>
              <a:t>Cancel </a:t>
            </a:r>
          </a:p>
          <a:p>
            <a:pPr lvl="1" algn="just"/>
            <a:r>
              <a:rPr lang="en-US" altLang="zh-TW" sz="2600" dirty="0" smtClean="0"/>
              <a:t>Bye</a:t>
            </a:r>
          </a:p>
          <a:p>
            <a:pPr lvl="1" algn="just"/>
            <a:r>
              <a:rPr lang="en-US" altLang="zh-TW" sz="2600" dirty="0" smtClean="0"/>
              <a:t>Etc..</a:t>
            </a:r>
          </a:p>
          <a:p>
            <a:pPr lvl="1" algn="just"/>
            <a:endParaRPr lang="zh-TW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97606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57988" y="628073"/>
            <a:ext cx="8596668" cy="1320800"/>
          </a:xfrm>
        </p:spPr>
        <p:txBody>
          <a:bodyPr/>
          <a:lstStyle/>
          <a:p>
            <a:pPr algn="ctr"/>
            <a:r>
              <a:rPr lang="en-US" altLang="zh-TW" dirty="0"/>
              <a:t>S</a:t>
            </a:r>
            <a:r>
              <a:rPr lang="en-US" altLang="zh-TW" dirty="0" smtClean="0"/>
              <a:t>IP Dialog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0" y="6488668"/>
            <a:ext cx="11502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Reference:</a:t>
            </a:r>
            <a:r>
              <a:rPr lang="zh-TW" altLang="en-US" dirty="0" smtClean="0"/>
              <a:t> </a:t>
            </a:r>
            <a:r>
              <a:rPr lang="en-US" altLang="zh-TW" dirty="0"/>
              <a:t>https://telconotes.files.wordpress.com/2013/03/sip-transaction-vs-dialog.png</a:t>
            </a:r>
          </a:p>
        </p:txBody>
      </p:sp>
      <p:pic>
        <p:nvPicPr>
          <p:cNvPr id="14340" name="Picture 4" descr="https://telconotes.files.wordpress.com/2013/03/sip-transaction-vs-dialo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591" y="1216988"/>
            <a:ext cx="6533461" cy="527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417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57988" y="628073"/>
            <a:ext cx="8596668" cy="1320800"/>
          </a:xfrm>
        </p:spPr>
        <p:txBody>
          <a:bodyPr/>
          <a:lstStyle/>
          <a:p>
            <a:pPr algn="ctr"/>
            <a:r>
              <a:rPr lang="en-US" altLang="zh-TW" dirty="0" smtClean="0"/>
              <a:t>SIP</a:t>
            </a:r>
            <a:r>
              <a:rPr lang="zh-TW" altLang="en-US" dirty="0" smtClean="0"/>
              <a:t>的交易與對話規則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9243" y="1504808"/>
            <a:ext cx="10151957" cy="4738974"/>
          </a:xfrm>
        </p:spPr>
        <p:txBody>
          <a:bodyPr>
            <a:noAutofit/>
          </a:bodyPr>
          <a:lstStyle/>
          <a:p>
            <a:pPr algn="just"/>
            <a:r>
              <a:rPr lang="en-US" altLang="zh-TW" sz="2800" dirty="0" smtClean="0"/>
              <a:t>ACK</a:t>
            </a:r>
            <a:r>
              <a:rPr lang="zh-TW" altLang="en-US" sz="2800" dirty="0" smtClean="0"/>
              <a:t>為</a:t>
            </a:r>
            <a:r>
              <a:rPr lang="en-US" altLang="zh-TW" sz="2800" dirty="0" smtClean="0"/>
              <a:t>Request? </a:t>
            </a:r>
            <a:r>
              <a:rPr lang="zh-TW" altLang="en-US" sz="2800" dirty="0" smtClean="0"/>
              <a:t>還是 </a:t>
            </a:r>
            <a:r>
              <a:rPr lang="en-US" altLang="zh-TW" sz="2800" dirty="0" smtClean="0"/>
              <a:t>Response?</a:t>
            </a:r>
          </a:p>
          <a:p>
            <a:pPr lvl="1" algn="just"/>
            <a:r>
              <a:rPr lang="en-US" altLang="zh-TW" sz="2600" dirty="0" smtClean="0"/>
              <a:t>SIP</a:t>
            </a:r>
            <a:r>
              <a:rPr lang="zh-TW" altLang="en-US" sz="2600" dirty="0" smtClean="0"/>
              <a:t>交易過程中確保傳輸的可靠度，傳送了</a:t>
            </a:r>
            <a:r>
              <a:rPr lang="en-US" altLang="zh-TW" sz="2600" dirty="0" smtClean="0"/>
              <a:t>trying(100)</a:t>
            </a:r>
            <a:r>
              <a:rPr lang="zh-TW" altLang="en-US" sz="2600" dirty="0" smtClean="0"/>
              <a:t>與</a:t>
            </a:r>
            <a:r>
              <a:rPr lang="en-US" altLang="zh-TW" sz="2600" dirty="0" smtClean="0"/>
              <a:t>OK(200)</a:t>
            </a:r>
            <a:r>
              <a:rPr lang="zh-TW" altLang="en-US" sz="2600" dirty="0" smtClean="0"/>
              <a:t>等等</a:t>
            </a:r>
            <a:r>
              <a:rPr lang="en-US" altLang="zh-TW" sz="2400" dirty="0"/>
              <a:t>Response</a:t>
            </a:r>
            <a:r>
              <a:rPr lang="zh-TW" altLang="en-US" sz="2600" dirty="0" smtClean="0"/>
              <a:t>來反應資料的送達與否，並且發送一個</a:t>
            </a:r>
            <a:r>
              <a:rPr lang="en-US" altLang="zh-TW" sz="2600" dirty="0" smtClean="0"/>
              <a:t>ACK</a:t>
            </a:r>
            <a:r>
              <a:rPr lang="zh-TW" altLang="en-US" sz="2600" dirty="0" smtClean="0"/>
              <a:t>來確</a:t>
            </a:r>
            <a:r>
              <a:rPr lang="en-US" altLang="zh-TW" sz="2600" dirty="0" smtClean="0"/>
              <a:t>	</a:t>
            </a:r>
            <a:r>
              <a:rPr lang="zh-TW" altLang="en-US" sz="2600" dirty="0" smtClean="0"/>
              <a:t>認傳送完成</a:t>
            </a:r>
            <a:endParaRPr lang="en-US" altLang="zh-TW" sz="2600" dirty="0" smtClean="0"/>
          </a:p>
          <a:p>
            <a:pPr lvl="1" algn="just"/>
            <a:r>
              <a:rPr lang="zh-TW" altLang="en-US" sz="2600" dirty="0" smtClean="0"/>
              <a:t>而</a:t>
            </a:r>
            <a:r>
              <a:rPr lang="en-US" altLang="zh-TW" sz="2600" dirty="0" smtClean="0"/>
              <a:t>SIP</a:t>
            </a:r>
            <a:r>
              <a:rPr lang="zh-TW" altLang="en-US" sz="2600" dirty="0" smtClean="0"/>
              <a:t>中定義</a:t>
            </a:r>
            <a:r>
              <a:rPr lang="en-US" altLang="zh-TW" sz="2600" dirty="0" smtClean="0"/>
              <a:t>ACK</a:t>
            </a:r>
            <a:r>
              <a:rPr lang="zh-TW" altLang="en-US" sz="2600" dirty="0" smtClean="0"/>
              <a:t>屬於</a:t>
            </a:r>
            <a:r>
              <a:rPr lang="en-US" altLang="zh-TW" sz="2400" dirty="0"/>
              <a:t>Request</a:t>
            </a:r>
            <a:endParaRPr lang="en-US" altLang="zh-TW" sz="2600" dirty="0" smtClean="0"/>
          </a:p>
          <a:p>
            <a:pPr lvl="1" algn="just"/>
            <a:endParaRPr lang="zh-TW" altLang="en-US" sz="2400" dirty="0"/>
          </a:p>
        </p:txBody>
      </p:sp>
      <p:pic>
        <p:nvPicPr>
          <p:cNvPr id="15362" name="Picture 2" descr="https://i2.kknews.cc/SIG=3mr0g05/ctp-vzntr/31po5545873944858qqqo5sqn7o878np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" b="16775"/>
          <a:stretch/>
        </p:blipFill>
        <p:spPr bwMode="auto">
          <a:xfrm>
            <a:off x="6258201" y="4035330"/>
            <a:ext cx="4794112" cy="2208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0" y="6488668"/>
            <a:ext cx="11502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Reference:</a:t>
            </a:r>
            <a:r>
              <a:rPr lang="zh-TW" altLang="en-US" dirty="0" smtClean="0"/>
              <a:t> </a:t>
            </a:r>
            <a:r>
              <a:rPr lang="en-US" altLang="zh-TW" dirty="0"/>
              <a:t>https://kknews.cc/zh-tw/news/ejq3ypq.html</a:t>
            </a:r>
          </a:p>
        </p:txBody>
      </p:sp>
    </p:spTree>
    <p:extLst>
      <p:ext uri="{BB962C8B-B14F-4D97-AF65-F5344CB8AC3E}">
        <p14:creationId xmlns:p14="http://schemas.microsoft.com/office/powerpoint/2010/main" val="304385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57988" y="628073"/>
            <a:ext cx="8596668" cy="1320800"/>
          </a:xfrm>
        </p:spPr>
        <p:txBody>
          <a:bodyPr/>
          <a:lstStyle/>
          <a:p>
            <a:pPr algn="ctr"/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9243" y="1504808"/>
            <a:ext cx="10151957" cy="4738974"/>
          </a:xfrm>
        </p:spPr>
        <p:txBody>
          <a:bodyPr>
            <a:noAutofit/>
          </a:bodyPr>
          <a:lstStyle/>
          <a:p>
            <a:r>
              <a:rPr lang="en-US" altLang="zh-TW" sz="2800" dirty="0"/>
              <a:t>SIP(Session Initiation Protocol</a:t>
            </a:r>
            <a:r>
              <a:rPr lang="en-US" altLang="zh-TW" sz="2800" dirty="0" smtClean="0"/>
              <a:t>)</a:t>
            </a:r>
          </a:p>
          <a:p>
            <a:r>
              <a:rPr lang="en-US" altLang="zh-TW" sz="2800" dirty="0"/>
              <a:t>VoIP </a:t>
            </a:r>
            <a:r>
              <a:rPr lang="zh-TW" altLang="en-US" sz="2800" dirty="0" smtClean="0"/>
              <a:t>技術概述</a:t>
            </a:r>
            <a:endParaRPr lang="en-US" altLang="zh-TW" sz="2800" dirty="0" smtClean="0"/>
          </a:p>
          <a:p>
            <a:r>
              <a:rPr lang="en-US" altLang="zh-TW" sz="2800" dirty="0" smtClean="0"/>
              <a:t>SIP–</a:t>
            </a:r>
            <a:r>
              <a:rPr lang="zh-TW" altLang="en-US" sz="2800" dirty="0" smtClean="0"/>
              <a:t>總覽</a:t>
            </a:r>
            <a:endParaRPr lang="en-US" altLang="zh-TW" sz="2800" dirty="0" smtClean="0"/>
          </a:p>
          <a:p>
            <a:pPr lvl="1"/>
            <a:r>
              <a:rPr lang="en-US" altLang="zh-TW" sz="2600" dirty="0" smtClean="0"/>
              <a:t>URI</a:t>
            </a:r>
          </a:p>
          <a:p>
            <a:pPr lvl="1"/>
            <a:r>
              <a:rPr lang="zh-TW" altLang="en-US" sz="2600" dirty="0" smtClean="0"/>
              <a:t>元件</a:t>
            </a:r>
            <a:endParaRPr lang="en-US" altLang="zh-TW" sz="2600" dirty="0" smtClean="0"/>
          </a:p>
          <a:p>
            <a:pPr lvl="1"/>
            <a:r>
              <a:rPr lang="en-US" altLang="zh-TW" sz="2600" dirty="0" smtClean="0"/>
              <a:t>SIP</a:t>
            </a:r>
            <a:r>
              <a:rPr lang="zh-TW" altLang="en-US" sz="2600" dirty="0"/>
              <a:t>的交易與對話</a:t>
            </a:r>
            <a:r>
              <a:rPr lang="zh-TW" altLang="en-US" sz="2600" dirty="0" smtClean="0"/>
              <a:t>規則</a:t>
            </a:r>
            <a:endParaRPr lang="en-US" altLang="zh-TW" sz="2600" dirty="0" smtClean="0"/>
          </a:p>
          <a:p>
            <a:pPr lvl="1"/>
            <a:r>
              <a:rPr lang="en-US" altLang="zh-TW" sz="2600" dirty="0"/>
              <a:t>SIP</a:t>
            </a:r>
            <a:r>
              <a:rPr lang="zh-TW" altLang="en-US" sz="2600" dirty="0"/>
              <a:t> </a:t>
            </a:r>
            <a:r>
              <a:rPr lang="en-US" altLang="zh-TW" sz="2600" dirty="0"/>
              <a:t>Dialog</a:t>
            </a:r>
            <a:r>
              <a:rPr lang="zh-TW" altLang="en-US" sz="2600" dirty="0"/>
              <a:t> </a:t>
            </a:r>
            <a:endParaRPr lang="en-US" altLang="zh-TW" sz="2600" dirty="0" smtClean="0"/>
          </a:p>
          <a:p>
            <a:pPr lvl="1"/>
            <a:r>
              <a:rPr lang="zh-TW" altLang="en-US" sz="2600" dirty="0"/>
              <a:t>訊息</a:t>
            </a:r>
            <a:r>
              <a:rPr lang="zh-TW" altLang="en-US" sz="2600" dirty="0" smtClean="0"/>
              <a:t>格式</a:t>
            </a:r>
            <a:endParaRPr lang="en-US" altLang="zh-TW" sz="2600" dirty="0" smtClean="0"/>
          </a:p>
          <a:p>
            <a:pPr lvl="1" algn="just"/>
            <a:r>
              <a:rPr lang="zh-TW" altLang="en-US" sz="2600" dirty="0"/>
              <a:t>會議描述協議</a:t>
            </a:r>
            <a:r>
              <a:rPr lang="en-US" altLang="zh-TW" sz="2600" dirty="0"/>
              <a:t>(Session Description Protocol</a:t>
            </a:r>
            <a:r>
              <a:rPr lang="en-US" altLang="zh-TW" sz="26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9337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57988" y="628073"/>
            <a:ext cx="8596668" cy="1320800"/>
          </a:xfrm>
        </p:spPr>
        <p:txBody>
          <a:bodyPr/>
          <a:lstStyle/>
          <a:p>
            <a:pPr algn="ctr"/>
            <a:r>
              <a:rPr lang="en-US" altLang="zh-TW" dirty="0" smtClean="0"/>
              <a:t>ACK</a:t>
            </a:r>
            <a:r>
              <a:rPr lang="zh-TW" altLang="en-US" dirty="0" smtClean="0"/>
              <a:t> 自為一個</a:t>
            </a:r>
            <a:r>
              <a:rPr lang="en-US" altLang="zh-TW" dirty="0"/>
              <a:t>transaction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9243" y="1504808"/>
            <a:ext cx="10151957" cy="4738974"/>
          </a:xfrm>
        </p:spPr>
        <p:txBody>
          <a:bodyPr>
            <a:noAutofit/>
          </a:bodyPr>
          <a:lstStyle/>
          <a:p>
            <a:pPr algn="just"/>
            <a:r>
              <a:rPr lang="en-US" altLang="zh-TW" sz="2600" dirty="0" smtClean="0"/>
              <a:t>RFC3261-17</a:t>
            </a:r>
            <a:r>
              <a:rPr lang="zh-TW" altLang="en-US" sz="2600" dirty="0" smtClean="0"/>
              <a:t>中定義</a:t>
            </a:r>
            <a:r>
              <a:rPr lang="en-US" altLang="zh-TW" sz="2600" dirty="0" smtClean="0"/>
              <a:t>:</a:t>
            </a:r>
          </a:p>
          <a:p>
            <a:pPr lvl="1" algn="just"/>
            <a:r>
              <a:rPr lang="en-US" altLang="zh-TW" sz="2400" dirty="0"/>
              <a:t>In the case of a transaction where the request was an INVITE (known as an INVITE transaction) </a:t>
            </a:r>
            <a:r>
              <a:rPr lang="zh-TW" altLang="en-US" sz="2400" dirty="0"/>
              <a:t>，</a:t>
            </a:r>
            <a:r>
              <a:rPr lang="en-US" altLang="zh-TW" sz="2400" dirty="0"/>
              <a:t>If the response was a 2xx, the ACK is not considered part of the transaction.</a:t>
            </a:r>
          </a:p>
          <a:p>
            <a:pPr lvl="1" algn="just"/>
            <a:endParaRPr lang="en-US" altLang="zh-TW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0" y="6488668"/>
            <a:ext cx="11502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Reference:</a:t>
            </a:r>
            <a:r>
              <a:rPr lang="zh-TW" altLang="en-US" dirty="0" smtClean="0"/>
              <a:t> </a:t>
            </a:r>
            <a:r>
              <a:rPr lang="en-US" altLang="zh-TW" dirty="0"/>
              <a:t>https://kknews.cc/zh-tw/news/ejq3ypq.html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r="563" b="6341"/>
          <a:stretch/>
        </p:blipFill>
        <p:spPr>
          <a:xfrm>
            <a:off x="6722245" y="3547177"/>
            <a:ext cx="3087678" cy="2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41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57988" y="628073"/>
            <a:ext cx="8596668" cy="1320800"/>
          </a:xfrm>
        </p:spPr>
        <p:txBody>
          <a:bodyPr/>
          <a:lstStyle/>
          <a:p>
            <a:pPr algn="ctr"/>
            <a:r>
              <a:rPr lang="en-US" altLang="zh-TW" dirty="0"/>
              <a:t>SIP</a:t>
            </a:r>
            <a:r>
              <a:rPr lang="zh-TW" altLang="en-US" dirty="0"/>
              <a:t>訊息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 smtClean="0"/>
              <a:t>Responses</a:t>
            </a:r>
            <a:r>
              <a:rPr lang="zh-TW" altLang="en-US" dirty="0" smtClean="0"/>
              <a:t> </a:t>
            </a:r>
            <a:r>
              <a:rPr lang="en-US" altLang="zh-TW" dirty="0" smtClean="0"/>
              <a:t>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9243" y="1504808"/>
            <a:ext cx="10151957" cy="5214044"/>
          </a:xfrm>
        </p:spPr>
        <p:txBody>
          <a:bodyPr>
            <a:noAutofit/>
          </a:bodyPr>
          <a:lstStyle/>
          <a:p>
            <a:pPr algn="just"/>
            <a:r>
              <a:rPr lang="en-US" altLang="zh-TW" sz="2800" dirty="0" smtClean="0"/>
              <a:t>1XX – informational Message</a:t>
            </a:r>
            <a:r>
              <a:rPr lang="zh-TW" altLang="en-US" sz="2800" dirty="0" smtClean="0"/>
              <a:t>       </a:t>
            </a:r>
            <a:endParaRPr lang="en-US" altLang="zh-TW" sz="2800" dirty="0" smtClean="0"/>
          </a:p>
          <a:p>
            <a:pPr lvl="1" algn="just"/>
            <a:r>
              <a:rPr lang="zh-TW" altLang="en-US" sz="2400" dirty="0" smtClean="0">
                <a:solidFill>
                  <a:srgbClr val="FFC000"/>
                </a:solidFill>
              </a:rPr>
              <a:t>響應</a:t>
            </a:r>
            <a:r>
              <a:rPr lang="zh-TW" altLang="en-US" sz="2400" dirty="0">
                <a:solidFill>
                  <a:srgbClr val="FFC000"/>
                </a:solidFill>
              </a:rPr>
              <a:t>用來顯示呼叫的</a:t>
            </a:r>
            <a:r>
              <a:rPr lang="zh-TW" altLang="en-US" sz="2400" dirty="0" smtClean="0">
                <a:solidFill>
                  <a:srgbClr val="FFC000"/>
                </a:solidFill>
              </a:rPr>
              <a:t>進度，代表請求已經收到</a:t>
            </a:r>
            <a:r>
              <a:rPr lang="en-US" altLang="zh-TW" sz="2400" dirty="0" smtClean="0">
                <a:solidFill>
                  <a:srgbClr val="FFC000"/>
                </a:solidFill>
              </a:rPr>
              <a:t>.</a:t>
            </a:r>
          </a:p>
          <a:p>
            <a:pPr algn="just"/>
            <a:r>
              <a:rPr lang="en-US" altLang="zh-TW" sz="2600" dirty="0" smtClean="0"/>
              <a:t>2XX</a:t>
            </a:r>
            <a:r>
              <a:rPr lang="zh-TW" altLang="en-US" sz="2600" dirty="0" smtClean="0"/>
              <a:t> </a:t>
            </a:r>
            <a:r>
              <a:rPr lang="en-US" altLang="zh-TW" sz="2600" dirty="0" smtClean="0"/>
              <a:t>–</a:t>
            </a:r>
            <a:r>
              <a:rPr lang="zh-TW" altLang="en-US" sz="2600" dirty="0" smtClean="0"/>
              <a:t> </a:t>
            </a:r>
            <a:r>
              <a:rPr lang="en-US" altLang="zh-TW" sz="2600" dirty="0" smtClean="0"/>
              <a:t>Successful Responses</a:t>
            </a:r>
          </a:p>
          <a:p>
            <a:pPr lvl="1" algn="just"/>
            <a:r>
              <a:rPr lang="zh-TW" altLang="en-US" sz="2400" dirty="0" smtClean="0">
                <a:solidFill>
                  <a:srgbClr val="FFC000"/>
                </a:solidFill>
              </a:rPr>
              <a:t>請求處理成功</a:t>
            </a:r>
            <a:endParaRPr lang="en-US" altLang="zh-TW" sz="2400" dirty="0" smtClean="0">
              <a:solidFill>
                <a:srgbClr val="FFC000"/>
              </a:solidFill>
            </a:endParaRPr>
          </a:p>
          <a:p>
            <a:pPr algn="just"/>
            <a:r>
              <a:rPr lang="en-US" altLang="zh-TW" sz="2600" dirty="0" smtClean="0"/>
              <a:t>3XX</a:t>
            </a:r>
            <a:r>
              <a:rPr lang="zh-TW" altLang="en-US" sz="2600" dirty="0" smtClean="0"/>
              <a:t> </a:t>
            </a:r>
            <a:r>
              <a:rPr lang="en-US" altLang="zh-TW" sz="2600" dirty="0" smtClean="0"/>
              <a:t>–</a:t>
            </a:r>
            <a:r>
              <a:rPr lang="zh-TW" altLang="en-US" sz="2600" dirty="0" smtClean="0"/>
              <a:t> </a:t>
            </a:r>
            <a:r>
              <a:rPr lang="en-US" altLang="zh-TW" sz="2600" dirty="0" smtClean="0"/>
              <a:t>Redirection Responses</a:t>
            </a:r>
          </a:p>
          <a:p>
            <a:pPr lvl="1" algn="just"/>
            <a:r>
              <a:rPr lang="zh-TW" altLang="en-US" sz="2400" dirty="0" smtClean="0">
                <a:solidFill>
                  <a:srgbClr val="FFC000"/>
                </a:solidFill>
              </a:rPr>
              <a:t>重新定向，重新定向另一</a:t>
            </a:r>
            <a:r>
              <a:rPr lang="en-US" altLang="zh-TW" sz="2400" dirty="0" smtClean="0">
                <a:solidFill>
                  <a:srgbClr val="FFC000"/>
                </a:solidFill>
              </a:rPr>
              <a:t>SIP</a:t>
            </a:r>
            <a:r>
              <a:rPr lang="zh-TW" altLang="en-US" sz="2400" dirty="0" smtClean="0">
                <a:solidFill>
                  <a:srgbClr val="FFC000"/>
                </a:solidFill>
              </a:rPr>
              <a:t>元件</a:t>
            </a:r>
            <a:endParaRPr lang="en-US" altLang="zh-TW" sz="2400" dirty="0" smtClean="0">
              <a:solidFill>
                <a:srgbClr val="FFC000"/>
              </a:solidFill>
            </a:endParaRPr>
          </a:p>
          <a:p>
            <a:pPr algn="just"/>
            <a:r>
              <a:rPr lang="en-US" altLang="zh-TW" sz="2600" dirty="0" smtClean="0"/>
              <a:t>4XX</a:t>
            </a:r>
            <a:r>
              <a:rPr lang="zh-TW" altLang="en-US" sz="2600" dirty="0" smtClean="0"/>
              <a:t> </a:t>
            </a:r>
            <a:r>
              <a:rPr lang="en-US" altLang="zh-TW" sz="2600" dirty="0" smtClean="0"/>
              <a:t>–</a:t>
            </a:r>
            <a:r>
              <a:rPr lang="zh-TW" altLang="en-US" sz="2600" dirty="0" smtClean="0"/>
              <a:t> </a:t>
            </a:r>
            <a:r>
              <a:rPr lang="en-US" altLang="zh-TW" sz="2600" dirty="0" smtClean="0"/>
              <a:t>Request failure Responses</a:t>
            </a:r>
          </a:p>
          <a:p>
            <a:pPr lvl="1" algn="just"/>
            <a:r>
              <a:rPr lang="zh-TW" altLang="en-US" sz="2400" dirty="0">
                <a:solidFill>
                  <a:srgbClr val="FFC000"/>
                </a:solidFill>
              </a:rPr>
              <a:t>客戶端</a:t>
            </a:r>
            <a:r>
              <a:rPr lang="zh-TW" altLang="en-US" sz="2400" dirty="0" smtClean="0">
                <a:solidFill>
                  <a:srgbClr val="FFC000"/>
                </a:solidFill>
              </a:rPr>
              <a:t>錯誤，其錯誤原因為客戶端</a:t>
            </a:r>
            <a:endParaRPr lang="en-US" altLang="zh-TW" sz="2400" dirty="0" smtClean="0">
              <a:solidFill>
                <a:srgbClr val="FFC000"/>
              </a:solidFill>
            </a:endParaRPr>
          </a:p>
          <a:p>
            <a:pPr algn="just"/>
            <a:r>
              <a:rPr lang="en-US" altLang="zh-TW" sz="2600" dirty="0" smtClean="0"/>
              <a:t>5XX</a:t>
            </a:r>
            <a:r>
              <a:rPr lang="zh-TW" altLang="en-US" sz="2600" dirty="0" smtClean="0"/>
              <a:t> </a:t>
            </a:r>
            <a:r>
              <a:rPr lang="en-US" altLang="zh-TW" sz="2600" dirty="0" smtClean="0"/>
              <a:t>–</a:t>
            </a:r>
            <a:r>
              <a:rPr lang="zh-TW" altLang="en-US" sz="2600" dirty="0" smtClean="0"/>
              <a:t> </a:t>
            </a:r>
            <a:r>
              <a:rPr lang="en-US" altLang="zh-TW" sz="2600" dirty="0" smtClean="0"/>
              <a:t>Server failure Responses</a:t>
            </a:r>
            <a:r>
              <a:rPr lang="zh-TW" altLang="en-US" sz="2600" dirty="0" smtClean="0"/>
              <a:t>     </a:t>
            </a:r>
            <a:r>
              <a:rPr lang="en-US" altLang="zh-TW" sz="2600" dirty="0" smtClean="0"/>
              <a:t>6XX</a:t>
            </a:r>
            <a:r>
              <a:rPr lang="zh-TW" altLang="en-US" sz="2600" dirty="0" smtClean="0"/>
              <a:t> </a:t>
            </a:r>
            <a:r>
              <a:rPr lang="en-US" altLang="zh-TW" sz="2600" dirty="0" smtClean="0"/>
              <a:t>–</a:t>
            </a:r>
            <a:r>
              <a:rPr lang="zh-TW" altLang="en-US" sz="2600" dirty="0" smtClean="0"/>
              <a:t> </a:t>
            </a:r>
            <a:r>
              <a:rPr lang="en-US" altLang="zh-TW" sz="2600" dirty="0" smtClean="0"/>
              <a:t>Global Failure Responses</a:t>
            </a:r>
          </a:p>
          <a:p>
            <a:pPr lvl="1" algn="just"/>
            <a:r>
              <a:rPr lang="zh-TW" altLang="en-US" sz="2400" dirty="0" smtClean="0">
                <a:solidFill>
                  <a:srgbClr val="FFC000"/>
                </a:solidFill>
              </a:rPr>
              <a:t>伺服端錯誤，其錯誤原因為伺服端     錯誤，請求失敗且無法重試</a:t>
            </a:r>
            <a:endParaRPr lang="en-US" altLang="zh-TW" sz="2400" dirty="0" smtClean="0">
              <a:solidFill>
                <a:srgbClr val="FFC000"/>
              </a:solidFill>
            </a:endParaRPr>
          </a:p>
          <a:p>
            <a:pPr lvl="1" algn="just"/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1581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57988" y="628073"/>
            <a:ext cx="8596668" cy="1320800"/>
          </a:xfrm>
        </p:spPr>
        <p:txBody>
          <a:bodyPr/>
          <a:lstStyle/>
          <a:p>
            <a:pPr algn="ctr"/>
            <a:r>
              <a:rPr lang="en-US" altLang="zh-TW" dirty="0" smtClean="0"/>
              <a:t>SIP</a:t>
            </a:r>
            <a:r>
              <a:rPr lang="zh-TW" altLang="en-US" dirty="0"/>
              <a:t>訊息</a:t>
            </a:r>
            <a:r>
              <a:rPr lang="zh-TW" altLang="en-US" dirty="0" smtClean="0"/>
              <a:t>格式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9243" y="1504808"/>
            <a:ext cx="10151957" cy="4738974"/>
          </a:xfrm>
        </p:spPr>
        <p:txBody>
          <a:bodyPr>
            <a:noAutofit/>
          </a:bodyPr>
          <a:lstStyle/>
          <a:p>
            <a:pPr algn="just"/>
            <a:r>
              <a:rPr lang="zh-TW" altLang="en-US" sz="2800" dirty="0" smtClean="0"/>
              <a:t>構成</a:t>
            </a:r>
            <a:r>
              <a:rPr lang="en-US" altLang="zh-TW" sz="2800" dirty="0" smtClean="0"/>
              <a:t>SIP</a:t>
            </a:r>
            <a:r>
              <a:rPr lang="zh-TW" altLang="en-US" sz="2800" dirty="0" smtClean="0"/>
              <a:t>的最基本單位為一個</a:t>
            </a:r>
            <a:r>
              <a:rPr lang="en-US" altLang="zh-TW" sz="2800" dirty="0" smtClean="0"/>
              <a:t>SIP</a:t>
            </a:r>
            <a:r>
              <a:rPr lang="zh-TW" altLang="en-US" sz="2800" dirty="0" smtClean="0"/>
              <a:t>訊息</a:t>
            </a:r>
            <a:r>
              <a:rPr lang="en-US" altLang="zh-TW" sz="2800" dirty="0" smtClean="0"/>
              <a:t>(Message)</a:t>
            </a:r>
            <a:endParaRPr lang="en-US" altLang="zh-TW" sz="2800" dirty="0"/>
          </a:p>
          <a:p>
            <a:pPr lvl="1" algn="just"/>
            <a:r>
              <a:rPr lang="en-US" altLang="zh-TW" sz="2600" dirty="0" smtClean="0"/>
              <a:t>SIP </a:t>
            </a:r>
            <a:r>
              <a:rPr lang="zh-TW" altLang="en-US" sz="2600" dirty="0" smtClean="0"/>
              <a:t>訊息有兩種</a:t>
            </a:r>
            <a:endParaRPr lang="en-US" altLang="zh-TW" sz="2600" dirty="0" smtClean="0"/>
          </a:p>
          <a:p>
            <a:pPr marL="1371600" lvl="2" indent="-457200" algn="just">
              <a:buFont typeface="+mj-lt"/>
              <a:buAutoNum type="arabicPeriod"/>
            </a:pPr>
            <a:r>
              <a:rPr lang="zh-TW" altLang="en-US" sz="2400" dirty="0" smtClean="0"/>
              <a:t>請求</a:t>
            </a:r>
            <a:r>
              <a:rPr lang="en-US" altLang="zh-TW" sz="2400" dirty="0" smtClean="0"/>
              <a:t>(Request):</a:t>
            </a:r>
            <a:r>
              <a:rPr lang="zh-TW" altLang="en-US" sz="2400" dirty="0" smtClean="0"/>
              <a:t>客戶端發到伺服器端，希望完成某些動作的要求</a:t>
            </a:r>
            <a:endParaRPr lang="en-US" altLang="zh-TW" sz="2400" dirty="0" smtClean="0"/>
          </a:p>
          <a:p>
            <a:pPr marL="1371600" lvl="2" indent="-457200" algn="just">
              <a:buFont typeface="+mj-lt"/>
              <a:buAutoNum type="arabicPeriod"/>
            </a:pPr>
            <a:r>
              <a:rPr lang="zh-TW" altLang="en-US" sz="2400" dirty="0" smtClean="0"/>
              <a:t>回應</a:t>
            </a:r>
            <a:r>
              <a:rPr lang="en-US" altLang="zh-TW" sz="2400" dirty="0" smtClean="0"/>
              <a:t>(Response):</a:t>
            </a:r>
            <a:r>
              <a:rPr lang="zh-TW" altLang="en-US" sz="2400" dirty="0" smtClean="0"/>
              <a:t>回覆先前請求的許可、是否完成等等</a:t>
            </a:r>
            <a:endParaRPr lang="en-US" altLang="zh-TW" sz="2400" dirty="0" smtClean="0"/>
          </a:p>
          <a:p>
            <a:pPr marL="971550" lvl="1" indent="-457200" algn="just">
              <a:buFont typeface="Wingdings" panose="05000000000000000000" pitchFamily="2" charset="2"/>
              <a:buChar char="Ø"/>
            </a:pPr>
            <a:r>
              <a:rPr lang="zh-TW" altLang="en-US" sz="2600" dirty="0" smtClean="0"/>
              <a:t>每個</a:t>
            </a:r>
            <a:r>
              <a:rPr lang="en-US" altLang="zh-TW" sz="2600" dirty="0" smtClean="0"/>
              <a:t>SIP</a:t>
            </a:r>
            <a:r>
              <a:rPr lang="zh-TW" altLang="en-US" sz="2600" dirty="0" smtClean="0"/>
              <a:t>訊息包含了</a:t>
            </a:r>
            <a:r>
              <a:rPr lang="zh-TW" altLang="en-US" sz="2600" dirty="0" smtClean="0">
                <a:solidFill>
                  <a:srgbClr val="FF0000"/>
                </a:solidFill>
              </a:rPr>
              <a:t>三個元素</a:t>
            </a:r>
            <a:endParaRPr lang="en-US" altLang="zh-TW" sz="2600" dirty="0" smtClean="0">
              <a:solidFill>
                <a:srgbClr val="FF0000"/>
              </a:solidFill>
            </a:endParaRPr>
          </a:p>
          <a:p>
            <a:pPr marL="1428750" lvl="2" indent="-514350" algn="just">
              <a:buFont typeface="+mj-lt"/>
              <a:buAutoNum type="arabicPeriod"/>
            </a:pPr>
            <a:r>
              <a:rPr lang="zh-TW" altLang="en-US" sz="2400" dirty="0" smtClean="0">
                <a:solidFill>
                  <a:srgbClr val="FFC000"/>
                </a:solidFill>
              </a:rPr>
              <a:t>起始行</a:t>
            </a:r>
            <a:r>
              <a:rPr lang="en-US" altLang="zh-TW" sz="2400" dirty="0" smtClean="0">
                <a:solidFill>
                  <a:srgbClr val="FFC000"/>
                </a:solidFill>
              </a:rPr>
              <a:t>(Start Line):</a:t>
            </a:r>
            <a:r>
              <a:rPr lang="zh-TW" altLang="en-US" sz="2400" dirty="0" smtClean="0"/>
              <a:t>含請求</a:t>
            </a:r>
            <a:r>
              <a:rPr lang="zh-TW" altLang="en-US" sz="2400" dirty="0"/>
              <a:t>列</a:t>
            </a:r>
            <a:r>
              <a:rPr lang="en-US" altLang="zh-TW" sz="2400" dirty="0"/>
              <a:t>(Request-Line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與狀態列</a:t>
            </a:r>
            <a:r>
              <a:rPr lang="en-US" altLang="zh-TW" sz="2400" dirty="0" smtClean="0"/>
              <a:t>(Status-Line)</a:t>
            </a:r>
          </a:p>
          <a:p>
            <a:pPr marL="1885950" lvl="3" indent="-514350" algn="just">
              <a:buFont typeface="+mj-lt"/>
              <a:buAutoNum type="arabicParenR"/>
            </a:pPr>
            <a:r>
              <a:rPr lang="zh-TW" altLang="en-US" sz="2200" dirty="0" smtClean="0"/>
              <a:t>請求列</a:t>
            </a:r>
            <a:r>
              <a:rPr lang="en-US" altLang="zh-TW" sz="2200" dirty="0" smtClean="0"/>
              <a:t>:</a:t>
            </a:r>
            <a:r>
              <a:rPr lang="zh-TW" altLang="en-US" sz="2200" dirty="0" smtClean="0"/>
              <a:t>發送請求訊息</a:t>
            </a:r>
            <a:endParaRPr lang="en-US" altLang="zh-TW" sz="2200" dirty="0" smtClean="0"/>
          </a:p>
          <a:p>
            <a:pPr marL="1885950" lvl="3" indent="-514350" algn="just">
              <a:buFont typeface="+mj-lt"/>
              <a:buAutoNum type="arabicParenR"/>
            </a:pPr>
            <a:r>
              <a:rPr lang="zh-TW" altLang="en-US" sz="2200" dirty="0" smtClean="0"/>
              <a:t>狀態列</a:t>
            </a:r>
            <a:r>
              <a:rPr lang="en-US" altLang="zh-TW" sz="2200" dirty="0" smtClean="0"/>
              <a:t>:</a:t>
            </a:r>
            <a:r>
              <a:rPr lang="zh-TW" altLang="en-US" sz="2200" dirty="0" smtClean="0"/>
              <a:t>發送回應訊息</a:t>
            </a:r>
            <a:endParaRPr lang="en-US" altLang="zh-TW" sz="2200" dirty="0" smtClean="0"/>
          </a:p>
          <a:p>
            <a:pPr marL="1428750" lvl="2" indent="-514350" algn="just">
              <a:buFont typeface="+mj-lt"/>
              <a:buAutoNum type="arabicPeriod"/>
            </a:pPr>
            <a:r>
              <a:rPr lang="zh-TW" altLang="en-US" sz="2400" dirty="0" smtClean="0">
                <a:solidFill>
                  <a:srgbClr val="FFC000"/>
                </a:solidFill>
              </a:rPr>
              <a:t>訊息標頭</a:t>
            </a:r>
            <a:r>
              <a:rPr lang="en-US" altLang="zh-TW" sz="2400" dirty="0" smtClean="0">
                <a:solidFill>
                  <a:srgbClr val="FFC000"/>
                </a:solidFill>
              </a:rPr>
              <a:t>(Message Header)</a:t>
            </a:r>
          </a:p>
          <a:p>
            <a:pPr marL="1428750" lvl="2" indent="-514350" algn="just">
              <a:buFont typeface="+mj-lt"/>
              <a:buAutoNum type="arabicPeriod"/>
            </a:pPr>
            <a:r>
              <a:rPr lang="zh-TW" altLang="en-US" sz="2400" dirty="0">
                <a:solidFill>
                  <a:srgbClr val="FFC000"/>
                </a:solidFill>
              </a:rPr>
              <a:t>訊息</a:t>
            </a:r>
            <a:r>
              <a:rPr lang="zh-TW" altLang="en-US" sz="2400" dirty="0" smtClean="0">
                <a:solidFill>
                  <a:srgbClr val="FFC000"/>
                </a:solidFill>
              </a:rPr>
              <a:t>主體</a:t>
            </a:r>
            <a:r>
              <a:rPr lang="en-US" altLang="zh-TW" sz="2400" dirty="0" smtClean="0">
                <a:solidFill>
                  <a:srgbClr val="FFC000"/>
                </a:solidFill>
              </a:rPr>
              <a:t>(Message Body)</a:t>
            </a:r>
            <a:endParaRPr lang="zh-TW" altLang="en-US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90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57988" y="628073"/>
            <a:ext cx="8596668" cy="1320800"/>
          </a:xfrm>
        </p:spPr>
        <p:txBody>
          <a:bodyPr/>
          <a:lstStyle/>
          <a:p>
            <a:pPr algn="ctr"/>
            <a:r>
              <a:rPr lang="en-US" altLang="zh-TW" dirty="0" smtClean="0"/>
              <a:t>SIP</a:t>
            </a:r>
            <a:r>
              <a:rPr lang="zh-TW" altLang="en-US" dirty="0" smtClean="0"/>
              <a:t> 訊息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9243" y="1504808"/>
            <a:ext cx="10151957" cy="4738974"/>
          </a:xfrm>
        </p:spPr>
        <p:txBody>
          <a:bodyPr>
            <a:noAutofit/>
          </a:bodyPr>
          <a:lstStyle/>
          <a:p>
            <a:pPr algn="just"/>
            <a:r>
              <a:rPr lang="zh-TW" altLang="en-US" sz="2800" dirty="0" smtClean="0">
                <a:solidFill>
                  <a:srgbClr val="FFC000"/>
                </a:solidFill>
              </a:rPr>
              <a:t>起始行</a:t>
            </a:r>
            <a:r>
              <a:rPr lang="en-US" altLang="zh-TW" sz="2800" dirty="0" smtClean="0">
                <a:solidFill>
                  <a:srgbClr val="FFC000"/>
                </a:solidFill>
              </a:rPr>
              <a:t>(Start Line)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zh-TW" altLang="en-US" sz="2600" dirty="0"/>
              <a:t>每個</a:t>
            </a:r>
            <a:r>
              <a:rPr lang="en-US" altLang="zh-TW" sz="2600" dirty="0"/>
              <a:t>SIP</a:t>
            </a:r>
            <a:r>
              <a:rPr lang="zh-TW" altLang="en-US" sz="2600" dirty="0"/>
              <a:t>訊息由起始行</a:t>
            </a:r>
            <a:r>
              <a:rPr lang="zh-TW" altLang="en-US" sz="2600" dirty="0" smtClean="0"/>
              <a:t>開始</a:t>
            </a:r>
            <a:endParaRPr lang="en-US" altLang="zh-TW" sz="2600" dirty="0" smtClean="0"/>
          </a:p>
          <a:p>
            <a:pPr marL="971550" lvl="1" indent="-514350" algn="just">
              <a:buFont typeface="+mj-lt"/>
              <a:buAutoNum type="arabicPeriod"/>
            </a:pPr>
            <a:r>
              <a:rPr lang="zh-TW" altLang="en-US" sz="2600" dirty="0" smtClean="0"/>
              <a:t>起始行可以為請求行</a:t>
            </a:r>
            <a:r>
              <a:rPr lang="en-US" altLang="zh-TW" sz="2600" dirty="0" smtClean="0"/>
              <a:t>(</a:t>
            </a:r>
            <a:r>
              <a:rPr lang="zh-TW" altLang="en-US" sz="2600" dirty="0" smtClean="0"/>
              <a:t>請求</a:t>
            </a:r>
            <a:r>
              <a:rPr lang="en-US" altLang="zh-TW" sz="2600" dirty="0" smtClean="0"/>
              <a:t>)</a:t>
            </a:r>
            <a:r>
              <a:rPr lang="zh-TW" altLang="en-US" sz="2600" dirty="0" smtClean="0"/>
              <a:t>或狀態行</a:t>
            </a:r>
            <a:r>
              <a:rPr lang="en-US" altLang="zh-TW" sz="2600" dirty="0" smtClean="0"/>
              <a:t>(</a:t>
            </a:r>
            <a:r>
              <a:rPr lang="zh-TW" altLang="en-US" sz="2600" dirty="0" smtClean="0"/>
              <a:t>回應</a:t>
            </a:r>
            <a:r>
              <a:rPr lang="en-US" altLang="zh-TW" sz="2600" dirty="0" smtClean="0"/>
              <a:t>)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zh-TW" altLang="en-US" sz="2600" dirty="0" smtClean="0"/>
              <a:t>請求</a:t>
            </a:r>
            <a:r>
              <a:rPr lang="zh-TW" altLang="en-US" sz="2600" dirty="0"/>
              <a:t>資源標籤</a:t>
            </a:r>
            <a:r>
              <a:rPr lang="en-US" altLang="zh-TW" sz="2600" dirty="0" smtClean="0"/>
              <a:t>(Request-URI)</a:t>
            </a:r>
            <a:r>
              <a:rPr lang="zh-TW" altLang="en-US" sz="2600" dirty="0" smtClean="0"/>
              <a:t>，回應資源標籤</a:t>
            </a:r>
            <a:r>
              <a:rPr lang="en-US" altLang="zh-TW" sz="2600" dirty="0" smtClean="0"/>
              <a:t>(Response-URI)</a:t>
            </a:r>
          </a:p>
          <a:p>
            <a:pPr marL="514350" indent="-457200" algn="just">
              <a:buFont typeface="Wingdings" panose="05000000000000000000" pitchFamily="2" charset="2"/>
              <a:buChar char="u"/>
            </a:pPr>
            <a:r>
              <a:rPr lang="zh-TW" altLang="en-US" sz="2800" dirty="0">
                <a:solidFill>
                  <a:srgbClr val="FFC000"/>
                </a:solidFill>
              </a:rPr>
              <a:t>訊息標</a:t>
            </a:r>
            <a:r>
              <a:rPr lang="zh-TW" altLang="en-US" sz="2800" dirty="0" smtClean="0">
                <a:solidFill>
                  <a:srgbClr val="FFC000"/>
                </a:solidFill>
              </a:rPr>
              <a:t>頭</a:t>
            </a:r>
            <a:r>
              <a:rPr lang="en-US" altLang="zh-TW" sz="2800" dirty="0" smtClean="0">
                <a:solidFill>
                  <a:srgbClr val="FFC000"/>
                </a:solidFill>
              </a:rPr>
              <a:t>(Message Header)</a:t>
            </a:r>
          </a:p>
          <a:p>
            <a:pPr marL="914400" lvl="1" indent="-457200" algn="just">
              <a:buFont typeface="Wingdings" panose="05000000000000000000" pitchFamily="2" charset="2"/>
              <a:buChar char="u"/>
            </a:pPr>
            <a:r>
              <a:rPr lang="zh-TW" altLang="en-US" sz="2600" dirty="0"/>
              <a:t>用來</a:t>
            </a:r>
            <a:r>
              <a:rPr lang="zh-TW" altLang="en-US" sz="2600" dirty="0">
                <a:solidFill>
                  <a:srgbClr val="FF0000"/>
                </a:solidFill>
              </a:rPr>
              <a:t>傳遞訊息</a:t>
            </a:r>
            <a:r>
              <a:rPr lang="zh-TW" altLang="en-US" sz="2600" dirty="0" smtClean="0">
                <a:solidFill>
                  <a:srgbClr val="FF0000"/>
                </a:solidFill>
              </a:rPr>
              <a:t>屬性</a:t>
            </a:r>
            <a:r>
              <a:rPr lang="zh-TW" altLang="en-US" sz="2600" dirty="0" smtClean="0"/>
              <a:t>，</a:t>
            </a:r>
            <a:r>
              <a:rPr lang="zh-TW" altLang="en-US" sz="2600" dirty="0"/>
              <a:t>語法與</a:t>
            </a:r>
            <a:r>
              <a:rPr lang="en-US" altLang="zh-TW" sz="2600" dirty="0"/>
              <a:t>HTTP</a:t>
            </a:r>
            <a:r>
              <a:rPr lang="zh-TW" altLang="en-US" sz="2600" dirty="0"/>
              <a:t>標頭</a:t>
            </a:r>
            <a:r>
              <a:rPr lang="zh-TW" altLang="en-US" sz="2600" dirty="0" smtClean="0"/>
              <a:t>相同</a:t>
            </a:r>
            <a:endParaRPr lang="en-US" altLang="zh-TW" sz="2600" dirty="0" smtClean="0"/>
          </a:p>
          <a:p>
            <a:pPr marL="514350" indent="-457200" algn="just">
              <a:buFont typeface="Wingdings" panose="05000000000000000000" pitchFamily="2" charset="2"/>
              <a:buChar char="p"/>
            </a:pPr>
            <a:r>
              <a:rPr lang="zh-TW" altLang="en-US" sz="2800" dirty="0">
                <a:solidFill>
                  <a:srgbClr val="FFC000"/>
                </a:solidFill>
              </a:rPr>
              <a:t>訊息主體</a:t>
            </a:r>
            <a:r>
              <a:rPr lang="en-US" altLang="zh-TW" sz="2800" dirty="0">
                <a:solidFill>
                  <a:srgbClr val="FFC000"/>
                </a:solidFill>
              </a:rPr>
              <a:t>(Message body</a:t>
            </a:r>
            <a:r>
              <a:rPr lang="en-US" altLang="zh-TW" sz="2800" dirty="0" smtClean="0">
                <a:solidFill>
                  <a:srgbClr val="FFC000"/>
                </a:solidFill>
              </a:rPr>
              <a:t>)</a:t>
            </a:r>
          </a:p>
          <a:p>
            <a:pPr marL="914400" lvl="1" indent="-457200" algn="just">
              <a:buFont typeface="Wingdings" panose="05000000000000000000" pitchFamily="2" charset="2"/>
              <a:buChar char="p"/>
            </a:pPr>
            <a:r>
              <a:rPr lang="zh-TW" altLang="en-US" sz="2600" dirty="0"/>
              <a:t>用來</a:t>
            </a:r>
            <a:r>
              <a:rPr lang="zh-TW" altLang="en-US" sz="2600" dirty="0">
                <a:solidFill>
                  <a:srgbClr val="FF0000"/>
                </a:solidFill>
              </a:rPr>
              <a:t>描述被初始的</a:t>
            </a:r>
            <a:r>
              <a:rPr lang="zh-TW" altLang="en-US" sz="2600" dirty="0" smtClean="0">
                <a:solidFill>
                  <a:srgbClr val="FF0000"/>
                </a:solidFill>
              </a:rPr>
              <a:t>會話</a:t>
            </a:r>
            <a:r>
              <a:rPr lang="en-US" altLang="zh-TW" sz="2600" dirty="0" smtClean="0"/>
              <a:t>(</a:t>
            </a:r>
            <a:r>
              <a:rPr lang="zh-TW" altLang="en-US" sz="2600" dirty="0" smtClean="0"/>
              <a:t>如聲音與視訊的編碼類型</a:t>
            </a:r>
            <a:r>
              <a:rPr lang="zh-TW" altLang="en-US" sz="2400" dirty="0" smtClean="0"/>
              <a:t>、取樣率等</a:t>
            </a:r>
            <a:r>
              <a:rPr lang="en-US" altLang="zh-TW" sz="2400" dirty="0" smtClean="0"/>
              <a:t>)</a:t>
            </a:r>
          </a:p>
          <a:p>
            <a:pPr marL="914400" lvl="1" indent="-457200" algn="just">
              <a:buFont typeface="Wingdings" panose="05000000000000000000" pitchFamily="2" charset="2"/>
              <a:buChar char="p"/>
            </a:pPr>
            <a:r>
              <a:rPr lang="zh-TW" altLang="en-US" sz="2400" dirty="0"/>
              <a:t>訊息主體能顯示在</a:t>
            </a:r>
            <a:r>
              <a:rPr lang="zh-TW" altLang="en-US" sz="2400" dirty="0" smtClean="0"/>
              <a:t>請求或回應</a:t>
            </a:r>
            <a:r>
              <a:rPr lang="zh-TW" altLang="en-US" sz="2400" dirty="0"/>
              <a:t>之中</a:t>
            </a:r>
            <a:endParaRPr lang="zh-TW" altLang="en-US" sz="2600" dirty="0"/>
          </a:p>
        </p:txBody>
      </p:sp>
    </p:spTree>
    <p:extLst>
      <p:ext uri="{BB962C8B-B14F-4D97-AF65-F5344CB8AC3E}">
        <p14:creationId xmlns:p14="http://schemas.microsoft.com/office/powerpoint/2010/main" val="422838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57988" y="628073"/>
            <a:ext cx="8596668" cy="1320800"/>
          </a:xfrm>
        </p:spPr>
        <p:txBody>
          <a:bodyPr/>
          <a:lstStyle/>
          <a:p>
            <a:pPr algn="ctr"/>
            <a:r>
              <a:rPr lang="en-US" altLang="zh-TW" dirty="0" smtClean="0"/>
              <a:t>SIP</a:t>
            </a:r>
            <a:r>
              <a:rPr lang="zh-TW" altLang="en-US" dirty="0" smtClean="0"/>
              <a:t>請求 </a:t>
            </a:r>
            <a:r>
              <a:rPr lang="en-US" altLang="zh-TW" dirty="0" smtClean="0"/>
              <a:t>-</a:t>
            </a:r>
            <a:r>
              <a:rPr lang="en-US" altLang="zh-TW" dirty="0"/>
              <a:t> </a:t>
            </a:r>
            <a:r>
              <a:rPr lang="en-US" altLang="zh-TW" dirty="0" smtClean="0"/>
              <a:t>Request </a:t>
            </a:r>
            <a:r>
              <a:rPr lang="en-US" altLang="zh-TW" dirty="0"/>
              <a:t>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80343" y="1288473"/>
            <a:ext cx="10151957" cy="4738974"/>
          </a:xfrm>
        </p:spPr>
        <p:txBody>
          <a:bodyPr>
            <a:noAutofit/>
          </a:bodyPr>
          <a:lstStyle/>
          <a:p>
            <a:pPr algn="just"/>
            <a:r>
              <a:rPr lang="en-US" altLang="zh-TW" sz="2800" dirty="0" smtClean="0"/>
              <a:t>RFC3261</a:t>
            </a:r>
            <a:r>
              <a:rPr lang="zh-TW" altLang="en-US" sz="2800" dirty="0" smtClean="0"/>
              <a:t>定義了</a:t>
            </a:r>
            <a:r>
              <a:rPr lang="en-US" altLang="zh-TW" sz="2800" dirty="0" smtClean="0"/>
              <a:t>SIP</a:t>
            </a:r>
            <a:r>
              <a:rPr lang="zh-TW" altLang="en-US" sz="2800" dirty="0" smtClean="0"/>
              <a:t>封包的第一行稱為起始行</a:t>
            </a:r>
            <a:r>
              <a:rPr lang="en-US" altLang="zh-TW" sz="2800" dirty="0"/>
              <a:t>(Start </a:t>
            </a:r>
            <a:r>
              <a:rPr lang="en-US" altLang="zh-TW" sz="2800" dirty="0" smtClean="0"/>
              <a:t>Line)</a:t>
            </a:r>
          </a:p>
          <a:p>
            <a:pPr algn="just"/>
            <a:r>
              <a:rPr lang="zh-TW" altLang="en-US" sz="2800" dirty="0"/>
              <a:t>其格式為</a:t>
            </a:r>
            <a:r>
              <a:rPr lang="zh-TW" altLang="en-US" sz="2800" dirty="0" smtClean="0"/>
              <a:t>下列</a:t>
            </a:r>
            <a:r>
              <a:rPr lang="en-US" altLang="zh-TW" sz="2800" dirty="0" smtClean="0"/>
              <a:t>:</a:t>
            </a:r>
          </a:p>
          <a:p>
            <a:pPr lvl="1" algn="just"/>
            <a:r>
              <a:rPr lang="en-US" altLang="zh-TW" sz="2600" dirty="0" smtClean="0">
                <a:solidFill>
                  <a:srgbClr val="FFC000"/>
                </a:solidFill>
              </a:rPr>
              <a:t>Method</a:t>
            </a:r>
            <a:r>
              <a:rPr lang="en-US" altLang="zh-TW" sz="2600" dirty="0" smtClean="0"/>
              <a:t> &lt;SP&gt; </a:t>
            </a:r>
            <a:r>
              <a:rPr lang="en-US" altLang="zh-TW" sz="2600" dirty="0" smtClean="0">
                <a:solidFill>
                  <a:srgbClr val="92D050"/>
                </a:solidFill>
              </a:rPr>
              <a:t>Request-URI</a:t>
            </a:r>
            <a:r>
              <a:rPr lang="en-US" altLang="zh-TW" sz="2600" dirty="0" smtClean="0"/>
              <a:t> &lt;SP&gt; </a:t>
            </a:r>
            <a:r>
              <a:rPr lang="en-US" altLang="zh-TW" sz="2600" dirty="0" smtClean="0">
                <a:solidFill>
                  <a:srgbClr val="00B0F0"/>
                </a:solidFill>
              </a:rPr>
              <a:t>SIP-Version</a:t>
            </a:r>
            <a:r>
              <a:rPr lang="en-US" altLang="zh-TW" sz="2600" dirty="0" smtClean="0"/>
              <a:t> &lt;CR+LF&gt;</a:t>
            </a:r>
          </a:p>
          <a:p>
            <a:pPr lvl="2" algn="just">
              <a:buFont typeface="Wingdings" panose="05000000000000000000" pitchFamily="2" charset="2"/>
              <a:buChar char="l"/>
            </a:pPr>
            <a:r>
              <a:rPr lang="zh-TW" altLang="en-US" sz="2400" dirty="0" smtClean="0"/>
              <a:t>例如</a:t>
            </a:r>
            <a:r>
              <a:rPr lang="en-US" altLang="zh-TW" sz="2400" dirty="0" smtClean="0"/>
              <a:t>:</a:t>
            </a:r>
            <a:r>
              <a:rPr lang="en-US" altLang="zh-TW" sz="2200" dirty="0"/>
              <a:t> INVITE </a:t>
            </a:r>
            <a:r>
              <a:rPr lang="en-US" altLang="zh-TW" sz="2200" dirty="0" err="1"/>
              <a:t>sips:Bob@TMC.com</a:t>
            </a:r>
            <a:r>
              <a:rPr lang="en-US" altLang="zh-TW" sz="2200" dirty="0"/>
              <a:t> SIP/2.0 </a:t>
            </a:r>
            <a:endParaRPr lang="en-US" altLang="zh-TW" sz="2400" dirty="0"/>
          </a:p>
          <a:p>
            <a:pPr lvl="1" algn="just"/>
            <a:r>
              <a:rPr lang="zh-TW" altLang="en-US" sz="2600" dirty="0" smtClean="0"/>
              <a:t>解釋</a:t>
            </a:r>
            <a:r>
              <a:rPr lang="en-US" altLang="zh-TW" sz="2600" dirty="0" smtClean="0"/>
              <a:t>:</a:t>
            </a:r>
          </a:p>
          <a:p>
            <a:pPr lvl="2" algn="just"/>
            <a:r>
              <a:rPr lang="en-US" altLang="zh-TW" sz="2400" dirty="0" smtClean="0">
                <a:solidFill>
                  <a:srgbClr val="FFC000"/>
                </a:solidFill>
              </a:rPr>
              <a:t>Method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請求方法</a:t>
            </a:r>
            <a:r>
              <a:rPr lang="en-US" altLang="zh-TW" sz="2400" dirty="0" smtClean="0"/>
              <a:t>):</a:t>
            </a:r>
            <a:r>
              <a:rPr lang="zh-TW" altLang="en-US" sz="2400" dirty="0" smtClean="0"/>
              <a:t>也可稱為分類如</a:t>
            </a:r>
            <a:endParaRPr lang="en-US" altLang="zh-TW" sz="2400" dirty="0" smtClean="0"/>
          </a:p>
          <a:p>
            <a:pPr marL="1371600" lvl="3" indent="0" algn="just">
              <a:buNone/>
            </a:pPr>
            <a:r>
              <a:rPr lang="en-US" altLang="zh-TW" sz="2200" dirty="0" smtClean="0"/>
              <a:t>1.INVITE(</a:t>
            </a:r>
            <a:r>
              <a:rPr lang="zh-TW" altLang="en-US" sz="2200" dirty="0" smtClean="0"/>
              <a:t>邀請</a:t>
            </a:r>
            <a:r>
              <a:rPr lang="en-US" altLang="zh-TW" sz="2200" dirty="0" smtClean="0"/>
              <a:t>)	   2.ACK(</a:t>
            </a:r>
            <a:r>
              <a:rPr lang="zh-TW" altLang="en-US" sz="2200" dirty="0" smtClean="0"/>
              <a:t>確認</a:t>
            </a:r>
            <a:r>
              <a:rPr lang="en-US" altLang="zh-TW" sz="2200" dirty="0" smtClean="0"/>
              <a:t>)</a:t>
            </a:r>
            <a:r>
              <a:rPr lang="zh-TW" altLang="en-US" sz="2200" dirty="0" smtClean="0"/>
              <a:t>          </a:t>
            </a:r>
            <a:r>
              <a:rPr lang="en-US" altLang="zh-TW" sz="2200" dirty="0" smtClean="0"/>
              <a:t>3.CANCEL(</a:t>
            </a:r>
            <a:r>
              <a:rPr lang="zh-TW" altLang="en-US" sz="2200" dirty="0" smtClean="0"/>
              <a:t>取消</a:t>
            </a:r>
            <a:r>
              <a:rPr lang="en-US" altLang="zh-TW" sz="2200" dirty="0" smtClean="0"/>
              <a:t>)</a:t>
            </a:r>
          </a:p>
          <a:p>
            <a:pPr marL="1371600" lvl="3" indent="0" algn="just">
              <a:buNone/>
            </a:pPr>
            <a:r>
              <a:rPr lang="en-US" altLang="zh-TW" sz="2200" dirty="0" smtClean="0"/>
              <a:t>4.BYE(</a:t>
            </a:r>
            <a:r>
              <a:rPr lang="zh-TW" altLang="en-US" sz="2200" dirty="0" smtClean="0"/>
              <a:t>結束</a:t>
            </a:r>
            <a:r>
              <a:rPr lang="en-US" altLang="zh-TW" sz="2200" dirty="0" smtClean="0"/>
              <a:t>)</a:t>
            </a:r>
            <a:r>
              <a:rPr lang="zh-TW" altLang="en-US" sz="2200" dirty="0" smtClean="0"/>
              <a:t>       </a:t>
            </a:r>
            <a:r>
              <a:rPr lang="en-US" altLang="zh-TW" sz="2200" dirty="0" smtClean="0"/>
              <a:t>5.REGISTER(</a:t>
            </a:r>
            <a:r>
              <a:rPr lang="zh-TW" altLang="en-US" sz="2200" dirty="0" smtClean="0"/>
              <a:t>註冊</a:t>
            </a:r>
            <a:r>
              <a:rPr lang="en-US" altLang="zh-TW" sz="2200" dirty="0" smtClean="0"/>
              <a:t>)</a:t>
            </a:r>
            <a:r>
              <a:rPr lang="zh-TW" altLang="en-US" sz="2200" dirty="0" smtClean="0"/>
              <a:t>  </a:t>
            </a:r>
            <a:r>
              <a:rPr lang="en-US" altLang="zh-TW" sz="2200" dirty="0" smtClean="0"/>
              <a:t>6.OPTIONS(</a:t>
            </a:r>
            <a:r>
              <a:rPr lang="zh-TW" altLang="en-US" sz="2200" dirty="0" smtClean="0"/>
              <a:t>選擇</a:t>
            </a:r>
            <a:r>
              <a:rPr lang="en-US" altLang="zh-TW" sz="2200" dirty="0" smtClean="0"/>
              <a:t>)</a:t>
            </a:r>
          </a:p>
          <a:p>
            <a:pPr lvl="2" algn="just">
              <a:buFont typeface="Wingdings" panose="05000000000000000000" pitchFamily="2" charset="2"/>
              <a:buChar char="u"/>
            </a:pPr>
            <a:r>
              <a:rPr lang="en-US" altLang="zh-TW" sz="2400" dirty="0" smtClean="0">
                <a:solidFill>
                  <a:srgbClr val="92D050"/>
                </a:solidFill>
              </a:rPr>
              <a:t>Request-URI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被呼叫端的地址</a:t>
            </a:r>
            <a:endParaRPr lang="en-US" altLang="zh-TW" sz="2400" dirty="0" smtClean="0"/>
          </a:p>
          <a:p>
            <a:pPr lvl="2" algn="just">
              <a:buFont typeface="Wingdings" panose="05000000000000000000" pitchFamily="2" charset="2"/>
              <a:buChar char="u"/>
            </a:pPr>
            <a:r>
              <a:rPr lang="en-US" altLang="zh-TW" sz="2400" dirty="0" smtClean="0">
                <a:solidFill>
                  <a:srgbClr val="00B0F0"/>
                </a:solidFill>
              </a:rPr>
              <a:t>SIP-Version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SIP</a:t>
            </a:r>
            <a:r>
              <a:rPr lang="zh-TW" altLang="en-US" sz="2400" dirty="0" smtClean="0"/>
              <a:t>版本編號</a:t>
            </a:r>
            <a:endParaRPr lang="en-US" altLang="zh-TW" sz="2400" dirty="0" smtClean="0"/>
          </a:p>
          <a:p>
            <a:pPr lvl="2" algn="just">
              <a:buFont typeface="Wingdings" panose="05000000000000000000" pitchFamily="2" charset="2"/>
              <a:buChar char="u"/>
            </a:pPr>
            <a:r>
              <a:rPr lang="en-US" altLang="zh-TW" sz="2400" dirty="0" smtClean="0"/>
              <a:t>&lt;SP&gt;:</a:t>
            </a:r>
            <a:r>
              <a:rPr lang="zh-TW" altLang="en-US" sz="2400" dirty="0" smtClean="0"/>
              <a:t>空白鍵 </a:t>
            </a:r>
            <a:r>
              <a:rPr lang="en-US" altLang="zh-TW" sz="2400" dirty="0" smtClean="0"/>
              <a:t>&lt;CR+LF&gt;:</a:t>
            </a:r>
            <a:r>
              <a:rPr lang="zh-TW" altLang="en-US" sz="2400" dirty="0" smtClean="0"/>
              <a:t>換行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5496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57988" y="628073"/>
            <a:ext cx="8596668" cy="1320800"/>
          </a:xfrm>
        </p:spPr>
        <p:txBody>
          <a:bodyPr/>
          <a:lstStyle/>
          <a:p>
            <a:pPr algn="ctr"/>
            <a:r>
              <a:rPr lang="en-US" altLang="zh-TW" dirty="0" smtClean="0"/>
              <a:t>SIP-</a:t>
            </a:r>
            <a:r>
              <a:rPr lang="zh-TW" altLang="en-US" dirty="0" smtClean="0"/>
              <a:t>訊息 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t="1" r="50101" b="719"/>
          <a:stretch/>
        </p:blipFill>
        <p:spPr>
          <a:xfrm>
            <a:off x="3789502" y="1306767"/>
            <a:ext cx="4294942" cy="518190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85686" y="6488668"/>
            <a:ext cx="11502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Reference: https://www.slideserve.com/marek/voip-powerpoint-ppt-presentation </a:t>
            </a:r>
          </a:p>
        </p:txBody>
      </p:sp>
    </p:spTree>
    <p:extLst>
      <p:ext uri="{BB962C8B-B14F-4D97-AF65-F5344CB8AC3E}">
        <p14:creationId xmlns:p14="http://schemas.microsoft.com/office/powerpoint/2010/main" val="84490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57988" y="628073"/>
            <a:ext cx="8596668" cy="1320800"/>
          </a:xfrm>
        </p:spPr>
        <p:txBody>
          <a:bodyPr/>
          <a:lstStyle/>
          <a:p>
            <a:pPr algn="ctr"/>
            <a:r>
              <a:rPr lang="en-US" altLang="zh-TW" dirty="0" smtClean="0"/>
              <a:t>SIP</a:t>
            </a:r>
            <a:r>
              <a:rPr lang="zh-TW" altLang="en-US" dirty="0" smtClean="0"/>
              <a:t> 訊息標頭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9243" y="1504808"/>
            <a:ext cx="10151957" cy="4738974"/>
          </a:xfrm>
        </p:spPr>
        <p:txBody>
          <a:bodyPr>
            <a:noAutofit/>
          </a:bodyPr>
          <a:lstStyle/>
          <a:p>
            <a:pPr algn="just"/>
            <a:r>
              <a:rPr lang="zh-TW" altLang="en-US" sz="2800" dirty="0" smtClean="0"/>
              <a:t>起始行後緊接著是</a:t>
            </a:r>
            <a:r>
              <a:rPr lang="en-US" altLang="zh-TW" sz="2800" dirty="0" smtClean="0"/>
              <a:t>SIP</a:t>
            </a:r>
            <a:r>
              <a:rPr lang="zh-TW" altLang="en-US" sz="2800" dirty="0" smtClean="0"/>
              <a:t>訊息表頭的部分，</a:t>
            </a:r>
            <a:r>
              <a:rPr lang="en-US" altLang="zh-TW" sz="2800" dirty="0" smtClean="0"/>
              <a:t>RFC3261</a:t>
            </a:r>
            <a:r>
              <a:rPr lang="zh-TW" altLang="en-US" sz="2800" dirty="0" smtClean="0"/>
              <a:t>定義了以下</a:t>
            </a:r>
            <a:endParaRPr lang="en-US" altLang="zh-TW" sz="2800" dirty="0" smtClean="0"/>
          </a:p>
          <a:p>
            <a:pPr lvl="1" algn="just">
              <a:buFont typeface="Wingdings" panose="05000000000000000000" pitchFamily="2" charset="2"/>
              <a:buChar char="u"/>
            </a:pPr>
            <a:r>
              <a:rPr lang="en-US" altLang="zh-TW" sz="2600" dirty="0" smtClean="0"/>
              <a:t>Via:</a:t>
            </a:r>
            <a:r>
              <a:rPr lang="zh-TW" altLang="en-US" sz="2600" dirty="0" smtClean="0"/>
              <a:t> </a:t>
            </a:r>
            <a:r>
              <a:rPr lang="zh-TW" altLang="en-US" sz="2600" dirty="0"/>
              <a:t> </a:t>
            </a:r>
            <a:r>
              <a:rPr lang="zh-TW" altLang="en-US" sz="2600" dirty="0" smtClean="0"/>
              <a:t>經過了那些位址，由</a:t>
            </a:r>
            <a:r>
              <a:rPr lang="en-US" altLang="zh-TW" sz="2600" dirty="0" smtClean="0"/>
              <a:t>Proxy Server</a:t>
            </a:r>
            <a:r>
              <a:rPr lang="zh-TW" altLang="en-US" sz="2600" dirty="0" smtClean="0"/>
              <a:t>加在前面</a:t>
            </a:r>
            <a:endParaRPr lang="en-US" altLang="zh-TW" sz="2600" dirty="0" smtClean="0"/>
          </a:p>
          <a:p>
            <a:pPr lvl="1" algn="just">
              <a:buFont typeface="Wingdings" panose="05000000000000000000" pitchFamily="2" charset="2"/>
              <a:buChar char="u"/>
            </a:pPr>
            <a:r>
              <a:rPr lang="en-US" altLang="zh-TW" sz="2600" dirty="0" smtClean="0"/>
              <a:t>From:	</a:t>
            </a:r>
            <a:r>
              <a:rPr lang="zh-TW" altLang="en-US" sz="2600" dirty="0" smtClean="0"/>
              <a:t>發話端的</a:t>
            </a:r>
            <a:r>
              <a:rPr lang="en-US" altLang="zh-TW" sz="2600" dirty="0" smtClean="0"/>
              <a:t>URI</a:t>
            </a:r>
          </a:p>
          <a:p>
            <a:pPr lvl="1" algn="just">
              <a:buFont typeface="Wingdings" panose="05000000000000000000" pitchFamily="2" charset="2"/>
              <a:buChar char="u"/>
            </a:pPr>
            <a:r>
              <a:rPr lang="en-US" altLang="zh-TW" sz="2600" dirty="0" smtClean="0"/>
              <a:t>To:	</a:t>
            </a:r>
            <a:r>
              <a:rPr lang="zh-TW" altLang="en-US" sz="2600" dirty="0" smtClean="0"/>
              <a:t>受話端的</a:t>
            </a:r>
            <a:r>
              <a:rPr lang="en-US" altLang="zh-TW" sz="2600" dirty="0" smtClean="0"/>
              <a:t>URI</a:t>
            </a:r>
          </a:p>
          <a:p>
            <a:pPr lvl="1" algn="just">
              <a:buFont typeface="Wingdings" panose="05000000000000000000" pitchFamily="2" charset="2"/>
              <a:buChar char="u"/>
            </a:pPr>
            <a:r>
              <a:rPr lang="en-US" altLang="zh-TW" sz="2600" dirty="0" smtClean="0"/>
              <a:t>Call-ID:</a:t>
            </a:r>
            <a:r>
              <a:rPr lang="zh-TW" altLang="en-US" sz="2600" dirty="0" smtClean="0"/>
              <a:t>  標示特定邀請或某個客戶端的註冊請求</a:t>
            </a:r>
            <a:endParaRPr lang="en-US" altLang="zh-TW" sz="2600" dirty="0" smtClean="0"/>
          </a:p>
          <a:p>
            <a:pPr lvl="1" algn="just">
              <a:buFont typeface="Wingdings" panose="05000000000000000000" pitchFamily="2" charset="2"/>
              <a:buChar char="u"/>
            </a:pPr>
            <a:r>
              <a:rPr lang="en-US" altLang="zh-TW" sz="2600" dirty="0" err="1" smtClean="0"/>
              <a:t>Cseq</a:t>
            </a:r>
            <a:r>
              <a:rPr lang="en-US" altLang="zh-TW" sz="2600" dirty="0" smtClean="0"/>
              <a:t>:</a:t>
            </a:r>
            <a:r>
              <a:rPr lang="zh-TW" altLang="en-US" sz="2600" dirty="0" smtClean="0"/>
              <a:t>  </a:t>
            </a:r>
            <a:r>
              <a:rPr lang="en-US" altLang="zh-TW" sz="2600" dirty="0" smtClean="0"/>
              <a:t>sequence number </a:t>
            </a:r>
            <a:r>
              <a:rPr lang="zh-TW" altLang="en-US" sz="2600" dirty="0" smtClean="0"/>
              <a:t>識別目前的回覆是屬於哪一次呼叫</a:t>
            </a:r>
            <a:endParaRPr lang="en-US" altLang="zh-TW" sz="2600" dirty="0" smtClean="0"/>
          </a:p>
          <a:p>
            <a:pPr lvl="1" algn="just">
              <a:buFont typeface="Wingdings" panose="05000000000000000000" pitchFamily="2" charset="2"/>
              <a:buChar char="u"/>
            </a:pPr>
            <a:r>
              <a:rPr lang="en-US" altLang="zh-TW" sz="2600" dirty="0" smtClean="0"/>
              <a:t>Contact:</a:t>
            </a:r>
            <a:r>
              <a:rPr lang="zh-TW" altLang="en-US" sz="2600" dirty="0" smtClean="0"/>
              <a:t>  發話端主動宣告的聯繫方式，</a:t>
            </a:r>
            <a:r>
              <a:rPr lang="zh-TW" altLang="en-US" sz="2600" dirty="0"/>
              <a:t>以</a:t>
            </a:r>
            <a:r>
              <a:rPr lang="en-US" altLang="zh-TW" sz="2600" dirty="0"/>
              <a:t>URI</a:t>
            </a:r>
            <a:r>
              <a:rPr lang="zh-TW" altLang="en-US" sz="2600" dirty="0" smtClean="0"/>
              <a:t>呈現，不限一筆</a:t>
            </a:r>
            <a:endParaRPr lang="en-US" altLang="zh-TW" sz="2600" dirty="0" smtClean="0"/>
          </a:p>
          <a:p>
            <a:pPr lvl="1" algn="just">
              <a:buFont typeface="Wingdings" panose="05000000000000000000" pitchFamily="2" charset="2"/>
              <a:buChar char="u"/>
            </a:pPr>
            <a:r>
              <a:rPr lang="en-US" altLang="zh-TW" sz="2600" dirty="0" smtClean="0"/>
              <a:t>Content-Length:</a:t>
            </a:r>
            <a:r>
              <a:rPr lang="zh-TW" altLang="en-US" sz="2600" dirty="0" smtClean="0"/>
              <a:t>  </a:t>
            </a:r>
            <a:r>
              <a:rPr lang="en-US" altLang="zh-TW" sz="2600" dirty="0" smtClean="0"/>
              <a:t>SIP</a:t>
            </a:r>
            <a:r>
              <a:rPr lang="zh-TW" altLang="en-US" sz="2600" dirty="0" smtClean="0"/>
              <a:t>訊息主體部分</a:t>
            </a:r>
            <a:r>
              <a:rPr lang="en-US" altLang="zh-TW" sz="2600" dirty="0" smtClean="0"/>
              <a:t>(SDP)</a:t>
            </a:r>
            <a:r>
              <a:rPr lang="zh-TW" altLang="en-US" sz="2600" dirty="0" smtClean="0"/>
              <a:t>的資料長度</a:t>
            </a:r>
            <a:endParaRPr lang="en-US" altLang="zh-TW" sz="2600" dirty="0" smtClean="0"/>
          </a:p>
          <a:p>
            <a:pPr lvl="1" algn="just">
              <a:buFont typeface="Wingdings" panose="05000000000000000000" pitchFamily="2" charset="2"/>
              <a:buChar char="u"/>
            </a:pPr>
            <a:r>
              <a:rPr lang="en-US" altLang="zh-TW" sz="2600" dirty="0" smtClean="0"/>
              <a:t>Content-Type:  </a:t>
            </a:r>
            <a:r>
              <a:rPr lang="zh-TW" altLang="en-US" sz="2600" dirty="0" smtClean="0"/>
              <a:t>表示訊息主體</a:t>
            </a:r>
            <a:r>
              <a:rPr lang="en-US" altLang="zh-TW" sz="2600" dirty="0" smtClean="0"/>
              <a:t>(SDP)</a:t>
            </a:r>
            <a:r>
              <a:rPr lang="zh-TW" altLang="en-US" sz="2600" dirty="0" smtClean="0"/>
              <a:t>的資料特性</a:t>
            </a:r>
            <a:r>
              <a:rPr lang="en-US" altLang="zh-TW" sz="2600" dirty="0" smtClean="0"/>
              <a:t>(HTTP</a:t>
            </a:r>
            <a:r>
              <a:rPr lang="zh-TW" altLang="en-US" sz="2600" dirty="0" smtClean="0"/>
              <a:t>表示法</a:t>
            </a:r>
            <a:r>
              <a:rPr lang="en-US" altLang="zh-TW" sz="2600" dirty="0" smtClean="0"/>
              <a:t>)</a:t>
            </a:r>
          </a:p>
          <a:p>
            <a:pPr lvl="1" algn="just">
              <a:buFont typeface="Wingdings" panose="05000000000000000000" pitchFamily="2" charset="2"/>
              <a:buChar char="u"/>
            </a:pPr>
            <a:r>
              <a:rPr lang="zh-TW" altLang="en-US" sz="2600" dirty="0" smtClean="0"/>
              <a:t>等等</a:t>
            </a:r>
            <a:r>
              <a:rPr lang="en-US" altLang="zh-TW" sz="2600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7827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57988" y="628073"/>
            <a:ext cx="8596668" cy="1320800"/>
          </a:xfrm>
        </p:spPr>
        <p:txBody>
          <a:bodyPr/>
          <a:lstStyle/>
          <a:p>
            <a:pPr algn="ctr"/>
            <a:r>
              <a:rPr lang="en-US" altLang="zh-TW" dirty="0" smtClean="0"/>
              <a:t>SIP-</a:t>
            </a:r>
            <a:r>
              <a:rPr lang="zh-TW" altLang="en-US" dirty="0" smtClean="0"/>
              <a:t>訊息 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r="49524" b="1291"/>
          <a:stretch/>
        </p:blipFill>
        <p:spPr>
          <a:xfrm>
            <a:off x="3686181" y="1288473"/>
            <a:ext cx="4344638" cy="5152084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85686" y="6488668"/>
            <a:ext cx="11502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Reference: https://www.slideserve.com/marek/voip-powerpoint-ppt-presentation </a:t>
            </a:r>
          </a:p>
        </p:txBody>
      </p:sp>
    </p:spTree>
    <p:extLst>
      <p:ext uri="{BB962C8B-B14F-4D97-AF65-F5344CB8AC3E}">
        <p14:creationId xmlns:p14="http://schemas.microsoft.com/office/powerpoint/2010/main" val="92181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57988" y="628073"/>
            <a:ext cx="8596668" cy="1320800"/>
          </a:xfrm>
        </p:spPr>
        <p:txBody>
          <a:bodyPr/>
          <a:lstStyle/>
          <a:p>
            <a:pPr algn="ctr"/>
            <a:r>
              <a:rPr lang="zh-TW" altLang="en-US" dirty="0"/>
              <a:t>會議描述</a:t>
            </a:r>
            <a:r>
              <a:rPr lang="zh-TW" altLang="en-US" dirty="0" smtClean="0"/>
              <a:t>協議</a:t>
            </a:r>
            <a:r>
              <a:rPr lang="en-US" altLang="zh-TW" dirty="0" smtClean="0"/>
              <a:t>(SDP)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9243" y="1504808"/>
            <a:ext cx="10151957" cy="4738974"/>
          </a:xfrm>
        </p:spPr>
        <p:txBody>
          <a:bodyPr>
            <a:noAutofit/>
          </a:bodyPr>
          <a:lstStyle/>
          <a:p>
            <a:pPr algn="just"/>
            <a:r>
              <a:rPr lang="zh-TW" altLang="en-US" sz="2800" dirty="0" smtClean="0"/>
              <a:t>會議描述協議</a:t>
            </a:r>
            <a:r>
              <a:rPr lang="en-US" altLang="zh-TW" sz="2800" dirty="0" smtClean="0"/>
              <a:t>(Session Description Protocol)</a:t>
            </a:r>
          </a:p>
          <a:p>
            <a:pPr lvl="1" algn="just"/>
            <a:r>
              <a:rPr lang="zh-TW" altLang="en-US" sz="2600" dirty="0" smtClean="0"/>
              <a:t>主要目的是用來讓通話雙方可以藉由</a:t>
            </a:r>
            <a:r>
              <a:rPr lang="en-US" altLang="zh-TW" sz="2600" dirty="0" smtClean="0"/>
              <a:t>SDP</a:t>
            </a:r>
            <a:r>
              <a:rPr lang="zh-TW" altLang="en-US" sz="2600" dirty="0"/>
              <a:t>封包</a:t>
            </a:r>
            <a:r>
              <a:rPr lang="zh-TW" altLang="en-US" sz="2600" dirty="0" smtClean="0"/>
              <a:t>知道建立交談時</a:t>
            </a:r>
            <a:r>
              <a:rPr lang="zh-TW" altLang="en-US" sz="2600" dirty="0" smtClean="0">
                <a:solidFill>
                  <a:srgbClr val="FF0000"/>
                </a:solidFill>
              </a:rPr>
              <a:t>所需要的資訊</a:t>
            </a:r>
            <a:r>
              <a:rPr lang="zh-TW" altLang="en-US" sz="2600" dirty="0" smtClean="0"/>
              <a:t>。</a:t>
            </a:r>
            <a:endParaRPr lang="en-US" altLang="zh-TW" sz="2600" dirty="0" smtClean="0"/>
          </a:p>
          <a:p>
            <a:pPr lvl="1" algn="just"/>
            <a:r>
              <a:rPr lang="zh-TW" altLang="en-US" sz="2600" dirty="0"/>
              <a:t>包含</a:t>
            </a:r>
            <a:r>
              <a:rPr lang="zh-TW" altLang="en-US" sz="2600" dirty="0" smtClean="0"/>
              <a:t>了</a:t>
            </a:r>
            <a:r>
              <a:rPr lang="en-US" altLang="zh-TW" sz="2600" dirty="0" smtClean="0"/>
              <a:t>IP Address </a:t>
            </a:r>
            <a:r>
              <a:rPr lang="zh-TW" altLang="en-US" sz="2600" dirty="0" smtClean="0"/>
              <a:t>、</a:t>
            </a:r>
            <a:r>
              <a:rPr lang="en-US" altLang="zh-TW" sz="2600" dirty="0" smtClean="0"/>
              <a:t>Port number</a:t>
            </a:r>
            <a:r>
              <a:rPr lang="zh-TW" altLang="en-US" sz="2600" dirty="0" smtClean="0"/>
              <a:t>、語音資料要用哪種協議傳輸等資訊。</a:t>
            </a:r>
            <a:endParaRPr lang="en-US" altLang="zh-TW" sz="2600" dirty="0" smtClean="0"/>
          </a:p>
          <a:p>
            <a:pPr lvl="1" algn="just"/>
            <a:r>
              <a:rPr lang="zh-TW" altLang="en-US" sz="2600" dirty="0" smtClean="0"/>
              <a:t>因此</a:t>
            </a:r>
            <a:r>
              <a:rPr lang="en-US" altLang="zh-TW" sz="2600" dirty="0" smtClean="0"/>
              <a:t>SDP</a:t>
            </a:r>
            <a:r>
              <a:rPr lang="zh-TW" altLang="en-US" sz="2600" dirty="0" smtClean="0"/>
              <a:t>可以視為</a:t>
            </a:r>
            <a:r>
              <a:rPr lang="zh-TW" altLang="en-US" sz="2600" dirty="0" smtClean="0">
                <a:solidFill>
                  <a:srgbClr val="FF0000"/>
                </a:solidFill>
              </a:rPr>
              <a:t>表達層協定</a:t>
            </a:r>
            <a:r>
              <a:rPr lang="zh-TW" altLang="en-US" sz="2600" dirty="0" smtClean="0"/>
              <a:t>，用於解釋會談建立訊息的內容格式。</a:t>
            </a:r>
            <a:endParaRPr lang="en-US" altLang="zh-TW" sz="2600" dirty="0" smtClean="0"/>
          </a:p>
          <a:p>
            <a:pPr lvl="1" algn="just"/>
            <a:r>
              <a:rPr lang="en-US" altLang="zh-TW" sz="2600" dirty="0" smtClean="0"/>
              <a:t>SIP</a:t>
            </a:r>
            <a:r>
              <a:rPr lang="zh-TW" altLang="en-US" sz="2600" dirty="0" smtClean="0"/>
              <a:t>在 </a:t>
            </a:r>
            <a:r>
              <a:rPr lang="en-US" altLang="zh-TW" sz="2600" dirty="0" smtClean="0">
                <a:solidFill>
                  <a:srgbClr val="FF0000"/>
                </a:solidFill>
              </a:rPr>
              <a:t>message body </a:t>
            </a:r>
            <a:r>
              <a:rPr lang="zh-TW" altLang="en-US" sz="2600" dirty="0" smtClean="0"/>
              <a:t>中的資訊便為</a:t>
            </a:r>
            <a:r>
              <a:rPr lang="en-US" altLang="zh-TW" sz="2600" dirty="0" smtClean="0"/>
              <a:t>SDP</a:t>
            </a:r>
            <a:r>
              <a:rPr lang="zh-TW" altLang="en-US" sz="2600" dirty="0" smtClean="0"/>
              <a:t>格式之訊息。</a:t>
            </a:r>
            <a:endParaRPr lang="zh-TW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66374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57988" y="628073"/>
            <a:ext cx="8596668" cy="1320800"/>
          </a:xfrm>
        </p:spPr>
        <p:txBody>
          <a:bodyPr/>
          <a:lstStyle/>
          <a:p>
            <a:pPr algn="ctr"/>
            <a:r>
              <a:rPr lang="en-US" altLang="zh-TW" dirty="0" smtClean="0"/>
              <a:t>SIP-</a:t>
            </a:r>
            <a:r>
              <a:rPr lang="zh-TW" altLang="en-US" dirty="0" smtClean="0"/>
              <a:t>訊息 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r="49524" b="1291"/>
          <a:stretch/>
        </p:blipFill>
        <p:spPr>
          <a:xfrm>
            <a:off x="3686181" y="1288473"/>
            <a:ext cx="4344638" cy="5152084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85686" y="6488668"/>
            <a:ext cx="11502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Reference: https://www.slideserve.com/marek/voip-powerpoint-ppt-presentation </a:t>
            </a:r>
          </a:p>
        </p:txBody>
      </p:sp>
    </p:spTree>
    <p:extLst>
      <p:ext uri="{BB962C8B-B14F-4D97-AF65-F5344CB8AC3E}">
        <p14:creationId xmlns:p14="http://schemas.microsoft.com/office/powerpoint/2010/main" val="19371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57988" y="628073"/>
            <a:ext cx="8596668" cy="1320800"/>
          </a:xfrm>
        </p:spPr>
        <p:txBody>
          <a:bodyPr/>
          <a:lstStyle/>
          <a:p>
            <a:pPr algn="ctr"/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9243" y="1504808"/>
            <a:ext cx="10151957" cy="4738974"/>
          </a:xfrm>
        </p:spPr>
        <p:txBody>
          <a:bodyPr>
            <a:noAutofit/>
          </a:bodyPr>
          <a:lstStyle/>
          <a:p>
            <a:r>
              <a:rPr lang="en-US" altLang="zh-TW" sz="2800" dirty="0" smtClean="0"/>
              <a:t>SIPP</a:t>
            </a:r>
            <a:r>
              <a:rPr lang="zh-TW" altLang="en-US" sz="2800" dirty="0" smtClean="0"/>
              <a:t> </a:t>
            </a:r>
            <a:r>
              <a:rPr lang="en-US" altLang="zh-TW" sz="2800" dirty="0"/>
              <a:t>I</a:t>
            </a:r>
            <a:r>
              <a:rPr lang="en-US" altLang="zh-TW" sz="2800" dirty="0" smtClean="0"/>
              <a:t>ntroduction</a:t>
            </a:r>
          </a:p>
          <a:p>
            <a:pPr lvl="1"/>
            <a:r>
              <a:rPr lang="en-US" altLang="zh-TW" sz="2600" dirty="0" smtClean="0"/>
              <a:t>SIPP </a:t>
            </a:r>
            <a:r>
              <a:rPr lang="zh-TW" altLang="en-US" sz="2600" dirty="0" smtClean="0"/>
              <a:t>的安裝 </a:t>
            </a:r>
            <a:r>
              <a:rPr lang="en-US" altLang="zh-TW" sz="2600" dirty="0" smtClean="0"/>
              <a:t>Ubuntu(Linux)</a:t>
            </a:r>
          </a:p>
          <a:p>
            <a:pPr lvl="1"/>
            <a:r>
              <a:rPr lang="en-US" altLang="zh-TW" sz="2600" dirty="0" smtClean="0"/>
              <a:t>SIPP </a:t>
            </a:r>
            <a:r>
              <a:rPr lang="zh-TW" altLang="en-US" sz="2600" dirty="0" smtClean="0"/>
              <a:t>的測試 </a:t>
            </a:r>
            <a:r>
              <a:rPr lang="en-US" altLang="zh-TW" sz="2600" dirty="0" smtClean="0"/>
              <a:t>Test example</a:t>
            </a:r>
          </a:p>
          <a:p>
            <a:pPr lvl="1"/>
            <a:r>
              <a:rPr lang="en-US" altLang="zh-TW" sz="2600" dirty="0" smtClean="0"/>
              <a:t>SIPP XML Introduction</a:t>
            </a:r>
          </a:p>
          <a:p>
            <a:pPr lvl="1"/>
            <a:r>
              <a:rPr lang="en-US" altLang="zh-TW" sz="2600" dirty="0" smtClean="0"/>
              <a:t>SIPP</a:t>
            </a:r>
            <a:r>
              <a:rPr lang="zh-TW" altLang="en-US" sz="2600" dirty="0" smtClean="0"/>
              <a:t> </a:t>
            </a:r>
            <a:r>
              <a:rPr lang="zh-TW" altLang="en-US" sz="2600" dirty="0"/>
              <a:t>命令參數</a:t>
            </a:r>
            <a:r>
              <a:rPr lang="en-US" altLang="zh-TW" sz="2600" dirty="0" smtClean="0"/>
              <a:t> </a:t>
            </a:r>
            <a:endParaRPr lang="en-US" altLang="zh-TW" sz="2600" dirty="0"/>
          </a:p>
          <a:p>
            <a:pPr marL="457200" lvl="1" indent="0">
              <a:buNone/>
            </a:pPr>
            <a:r>
              <a:rPr lang="en-US" altLang="zh-TW" sz="2600" dirty="0" smtClean="0"/>
              <a:t> </a:t>
            </a:r>
          </a:p>
          <a:p>
            <a:pPr lvl="1"/>
            <a:endParaRPr lang="en-US" altLang="zh-TW" sz="2600" dirty="0" smtClean="0"/>
          </a:p>
        </p:txBody>
      </p:sp>
    </p:spTree>
    <p:extLst>
      <p:ext uri="{BB962C8B-B14F-4D97-AF65-F5344CB8AC3E}">
        <p14:creationId xmlns:p14="http://schemas.microsoft.com/office/powerpoint/2010/main" val="321305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57988" y="628073"/>
            <a:ext cx="8596668" cy="1320800"/>
          </a:xfrm>
        </p:spPr>
        <p:txBody>
          <a:bodyPr/>
          <a:lstStyle/>
          <a:p>
            <a:pPr algn="ctr"/>
            <a:r>
              <a:rPr lang="en-US" altLang="zh-TW" dirty="0" smtClean="0"/>
              <a:t>SDP</a:t>
            </a:r>
            <a:r>
              <a:rPr lang="zh-TW" altLang="en-US" dirty="0" smtClean="0"/>
              <a:t>格式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59609" y="1288473"/>
            <a:ext cx="10151957" cy="4738974"/>
          </a:xfrm>
        </p:spPr>
        <p:txBody>
          <a:bodyPr>
            <a:noAutofit/>
          </a:bodyPr>
          <a:lstStyle/>
          <a:p>
            <a:pPr algn="just"/>
            <a:r>
              <a:rPr lang="zh-TW" altLang="en-US" sz="2800" dirty="0" smtClean="0"/>
              <a:t>右圖為</a:t>
            </a:r>
            <a:r>
              <a:rPr lang="en-US" altLang="zh-TW" sz="2800" dirty="0" smtClean="0"/>
              <a:t>SDP</a:t>
            </a:r>
            <a:r>
              <a:rPr lang="zh-TW" altLang="en-US" sz="2800" dirty="0" smtClean="0"/>
              <a:t>格式的資料，並進一步說明</a:t>
            </a:r>
            <a:endParaRPr lang="en-US" altLang="zh-TW" sz="2800" dirty="0" smtClean="0"/>
          </a:p>
          <a:p>
            <a:pPr lvl="1" algn="just"/>
            <a:r>
              <a:rPr lang="en-US" altLang="zh-TW" sz="2600" dirty="0" smtClean="0"/>
              <a:t>v:</a:t>
            </a:r>
            <a:r>
              <a:rPr lang="zh-TW" altLang="en-US" sz="2600" dirty="0" smtClean="0"/>
              <a:t>為目前傳送的</a:t>
            </a:r>
            <a:r>
              <a:rPr lang="en-US" altLang="zh-TW" sz="2600" dirty="0" smtClean="0"/>
              <a:t>SDP</a:t>
            </a:r>
            <a:r>
              <a:rPr lang="zh-TW" altLang="en-US" sz="2600" dirty="0" smtClean="0"/>
              <a:t>版本</a:t>
            </a:r>
            <a:endParaRPr lang="en-US" altLang="zh-TW" sz="2600" dirty="0" smtClean="0"/>
          </a:p>
          <a:p>
            <a:pPr lvl="2" algn="just"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rgbClr val="FFC000"/>
                </a:solidFill>
              </a:rPr>
              <a:t>v</a:t>
            </a:r>
            <a:r>
              <a:rPr lang="en-US" altLang="zh-TW" sz="2400" dirty="0" smtClean="0">
                <a:solidFill>
                  <a:srgbClr val="FFC000"/>
                </a:solidFill>
              </a:rPr>
              <a:t>=0 </a:t>
            </a:r>
            <a:r>
              <a:rPr lang="zh-TW" altLang="en-US" sz="2400" dirty="0" smtClean="0">
                <a:solidFill>
                  <a:srgbClr val="FFC000"/>
                </a:solidFill>
              </a:rPr>
              <a:t>則表示</a:t>
            </a:r>
            <a:r>
              <a:rPr lang="en-US" altLang="zh-TW" sz="2400" dirty="0" smtClean="0">
                <a:solidFill>
                  <a:srgbClr val="FFC000"/>
                </a:solidFill>
              </a:rPr>
              <a:t>SDP</a:t>
            </a:r>
            <a:r>
              <a:rPr lang="zh-TW" altLang="en-US" sz="2400" dirty="0" smtClean="0">
                <a:solidFill>
                  <a:srgbClr val="FFC000"/>
                </a:solidFill>
              </a:rPr>
              <a:t> </a:t>
            </a:r>
            <a:r>
              <a:rPr lang="en-US" altLang="zh-TW" sz="2400" dirty="0" smtClean="0">
                <a:solidFill>
                  <a:srgbClr val="FFC000"/>
                </a:solidFill>
              </a:rPr>
              <a:t>Version 0</a:t>
            </a:r>
          </a:p>
          <a:p>
            <a:pPr lvl="1" algn="just"/>
            <a:r>
              <a:rPr lang="en-US" altLang="zh-TW" sz="2600" dirty="0"/>
              <a:t>o</a:t>
            </a:r>
            <a:r>
              <a:rPr lang="en-US" altLang="zh-TW" sz="2600" dirty="0" smtClean="0"/>
              <a:t>:</a:t>
            </a:r>
            <a:r>
              <a:rPr lang="zh-TW" altLang="en-US" sz="2600" dirty="0" smtClean="0"/>
              <a:t>描述連線的來源端資訊</a:t>
            </a:r>
            <a:endParaRPr lang="en-US" altLang="zh-TW" sz="2600" dirty="0" smtClean="0"/>
          </a:p>
          <a:p>
            <a:pPr lvl="2" algn="just"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rgbClr val="FFC000"/>
                </a:solidFill>
              </a:rPr>
              <a:t>o</a:t>
            </a:r>
            <a:r>
              <a:rPr lang="en-US" altLang="zh-TW" sz="2400" dirty="0" smtClean="0">
                <a:solidFill>
                  <a:srgbClr val="FFC000"/>
                </a:solidFill>
              </a:rPr>
              <a:t> = &lt;user name&gt; &lt;session id&gt; &lt;version&gt; </a:t>
            </a:r>
          </a:p>
          <a:p>
            <a:pPr lvl="2" algn="just">
              <a:buFont typeface="Wingdings" panose="05000000000000000000" pitchFamily="2" charset="2"/>
              <a:buChar char="l"/>
            </a:pPr>
            <a:r>
              <a:rPr lang="en-US" altLang="zh-TW" sz="2400" dirty="0" smtClean="0">
                <a:solidFill>
                  <a:srgbClr val="FFC000"/>
                </a:solidFill>
              </a:rPr>
              <a:t>&lt;network type&gt;  &lt;address type&gt; &lt;address&gt;</a:t>
            </a:r>
            <a:endParaRPr lang="en-US" altLang="zh-TW" sz="2600" dirty="0" smtClean="0">
              <a:solidFill>
                <a:srgbClr val="FFC000"/>
              </a:solidFill>
            </a:endParaRPr>
          </a:p>
          <a:p>
            <a:pPr lvl="1" algn="just"/>
            <a:r>
              <a:rPr lang="en-US" altLang="zh-TW" sz="2600" dirty="0" smtClean="0"/>
              <a:t>s:</a:t>
            </a:r>
            <a:r>
              <a:rPr lang="zh-TW" altLang="en-US" sz="2600" dirty="0" smtClean="0"/>
              <a:t>用來描述</a:t>
            </a:r>
            <a:r>
              <a:rPr lang="en-US" altLang="zh-TW" sz="2600" dirty="0" smtClean="0"/>
              <a:t>Session</a:t>
            </a:r>
            <a:r>
              <a:rPr lang="zh-TW" altLang="en-US" sz="2600" dirty="0" smtClean="0"/>
              <a:t>名稱</a:t>
            </a:r>
            <a:endParaRPr lang="en-US" altLang="zh-TW" sz="2600" dirty="0"/>
          </a:p>
          <a:p>
            <a:pPr lvl="2" algn="just">
              <a:buFont typeface="Wingdings" panose="05000000000000000000" pitchFamily="2" charset="2"/>
              <a:buChar char="l"/>
            </a:pPr>
            <a:r>
              <a:rPr lang="en-US" altLang="zh-TW" sz="2400" dirty="0" smtClean="0">
                <a:solidFill>
                  <a:srgbClr val="FFC000"/>
                </a:solidFill>
              </a:rPr>
              <a:t>s = &lt;Session name&gt;</a:t>
            </a:r>
          </a:p>
          <a:p>
            <a:pPr lvl="1" algn="just"/>
            <a:r>
              <a:rPr lang="en-US" altLang="zh-TW" sz="2800" dirty="0"/>
              <a:t>c</a:t>
            </a:r>
            <a:r>
              <a:rPr lang="en-US" altLang="zh-TW" sz="2600" dirty="0" smtClean="0"/>
              <a:t>:</a:t>
            </a:r>
            <a:r>
              <a:rPr lang="zh-TW" altLang="en-US" sz="2600" dirty="0"/>
              <a:t>用來</a:t>
            </a:r>
            <a:r>
              <a:rPr lang="zh-TW" altLang="en-US" sz="2600" dirty="0" smtClean="0"/>
              <a:t>描述</a:t>
            </a:r>
            <a:r>
              <a:rPr lang="zh-TW" altLang="en-US" sz="2600" dirty="0"/>
              <a:t>連線</a:t>
            </a:r>
            <a:r>
              <a:rPr lang="zh-TW" altLang="en-US" sz="2600" dirty="0" smtClean="0"/>
              <a:t>訊息</a:t>
            </a:r>
            <a:r>
              <a:rPr lang="en-US" altLang="zh-TW" sz="2600" dirty="0" smtClean="0"/>
              <a:t>(Connection address)</a:t>
            </a:r>
            <a:endParaRPr lang="en-US" altLang="zh-TW" sz="2600" dirty="0"/>
          </a:p>
          <a:p>
            <a:pPr lvl="2" algn="just">
              <a:buFont typeface="Wingdings" panose="05000000000000000000" pitchFamily="2" charset="2"/>
              <a:buChar char="l"/>
            </a:pPr>
            <a:r>
              <a:rPr lang="en-US" altLang="zh-TW" sz="2400" dirty="0" smtClean="0">
                <a:solidFill>
                  <a:srgbClr val="FFC000"/>
                </a:solidFill>
              </a:rPr>
              <a:t>c = &lt;network type&gt; &lt;address type&gt; &lt;connection address&gt; / &lt;</a:t>
            </a:r>
            <a:r>
              <a:rPr lang="en-US" altLang="zh-TW" sz="2400" dirty="0" err="1" smtClean="0">
                <a:solidFill>
                  <a:srgbClr val="FFC000"/>
                </a:solidFill>
              </a:rPr>
              <a:t>ttl</a:t>
            </a:r>
            <a:r>
              <a:rPr lang="en-US" altLang="zh-TW" sz="2400" dirty="0" smtClean="0">
                <a:solidFill>
                  <a:srgbClr val="FFC000"/>
                </a:solidFill>
              </a:rPr>
              <a:t>&gt; / &lt;number of  address&gt;</a:t>
            </a:r>
            <a:endParaRPr lang="en-US" altLang="zh-TW" sz="2400" dirty="0">
              <a:solidFill>
                <a:srgbClr val="FFC000"/>
              </a:solidFill>
            </a:endParaRPr>
          </a:p>
          <a:p>
            <a:pPr lvl="1" algn="just">
              <a:buFont typeface="Wingdings" panose="05000000000000000000" pitchFamily="2" charset="2"/>
              <a:buChar char="l"/>
            </a:pPr>
            <a:endParaRPr lang="zh-TW" altLang="en-US" sz="30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7084" y="1451116"/>
            <a:ext cx="4696480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19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57988" y="628073"/>
            <a:ext cx="8596668" cy="1320800"/>
          </a:xfrm>
        </p:spPr>
        <p:txBody>
          <a:bodyPr/>
          <a:lstStyle/>
          <a:p>
            <a:pPr algn="ctr"/>
            <a:r>
              <a:rPr lang="en-US" altLang="zh-TW" dirty="0" smtClean="0"/>
              <a:t>SDP</a:t>
            </a:r>
            <a:r>
              <a:rPr lang="zh-TW" altLang="en-US" dirty="0" smtClean="0"/>
              <a:t>格式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59609" y="1288473"/>
            <a:ext cx="10151957" cy="4738974"/>
          </a:xfrm>
        </p:spPr>
        <p:txBody>
          <a:bodyPr>
            <a:noAutofit/>
          </a:bodyPr>
          <a:lstStyle/>
          <a:p>
            <a:pPr algn="just"/>
            <a:r>
              <a:rPr lang="zh-TW" altLang="en-US" sz="2800" dirty="0" smtClean="0"/>
              <a:t>右圖為</a:t>
            </a:r>
            <a:r>
              <a:rPr lang="en-US" altLang="zh-TW" sz="2800" dirty="0" smtClean="0"/>
              <a:t>SDP</a:t>
            </a:r>
            <a:r>
              <a:rPr lang="zh-TW" altLang="en-US" sz="2800" dirty="0" smtClean="0"/>
              <a:t>格式的資料，並進一步說明</a:t>
            </a:r>
            <a:endParaRPr lang="en-US" altLang="zh-TW" sz="2800" dirty="0" smtClean="0"/>
          </a:p>
          <a:p>
            <a:pPr lvl="1" algn="just"/>
            <a:r>
              <a:rPr lang="en-US" altLang="zh-TW" sz="2600" dirty="0"/>
              <a:t>b</a:t>
            </a:r>
            <a:r>
              <a:rPr lang="en-US" altLang="zh-TW" sz="2600" dirty="0" smtClean="0"/>
              <a:t>:</a:t>
            </a:r>
            <a:r>
              <a:rPr lang="zh-TW" altLang="en-US" sz="2600" dirty="0" smtClean="0"/>
              <a:t>代表</a:t>
            </a:r>
            <a:r>
              <a:rPr lang="en-US" altLang="zh-TW" sz="2600" dirty="0" smtClean="0"/>
              <a:t>bandwidth </a:t>
            </a:r>
          </a:p>
          <a:p>
            <a:pPr lvl="2" algn="just">
              <a:buFont typeface="Wingdings" panose="05000000000000000000" pitchFamily="2" charset="2"/>
              <a:buChar char="l"/>
            </a:pPr>
            <a:r>
              <a:rPr lang="en-US" altLang="zh-TW" sz="2400" dirty="0" smtClean="0">
                <a:solidFill>
                  <a:srgbClr val="FFC000"/>
                </a:solidFill>
              </a:rPr>
              <a:t>b = &lt;modifier&gt; : &lt;bandwidth-value&gt;</a:t>
            </a:r>
          </a:p>
          <a:p>
            <a:pPr lvl="1" algn="just"/>
            <a:r>
              <a:rPr lang="en-US" altLang="zh-TW" sz="2600" dirty="0"/>
              <a:t>t</a:t>
            </a:r>
            <a:r>
              <a:rPr lang="en-US" altLang="zh-TW" sz="2600" dirty="0" smtClean="0"/>
              <a:t>:</a:t>
            </a:r>
            <a:r>
              <a:rPr lang="zh-TW" altLang="en-US" sz="2600" dirty="0" smtClean="0"/>
              <a:t>描述</a:t>
            </a:r>
            <a:r>
              <a:rPr lang="zh-TW" altLang="en-US" sz="2600" dirty="0"/>
              <a:t>訊息發送後</a:t>
            </a:r>
            <a:r>
              <a:rPr lang="zh-TW" altLang="en-US" sz="2600" dirty="0" smtClean="0"/>
              <a:t>的一段有效時間</a:t>
            </a:r>
            <a:endParaRPr lang="en-US" altLang="zh-TW" sz="2600" dirty="0" smtClean="0"/>
          </a:p>
          <a:p>
            <a:pPr lvl="2" algn="just">
              <a:buFont typeface="Wingdings" panose="05000000000000000000" pitchFamily="2" charset="2"/>
              <a:buChar char="l"/>
            </a:pPr>
            <a:r>
              <a:rPr lang="en-US" altLang="zh-TW" sz="2400" dirty="0" smtClean="0">
                <a:solidFill>
                  <a:srgbClr val="FFC000"/>
                </a:solidFill>
              </a:rPr>
              <a:t>t = &lt;start time&gt; &lt;stop time&gt; </a:t>
            </a:r>
            <a:endParaRPr lang="en-US" altLang="zh-TW" sz="2600" dirty="0" smtClean="0">
              <a:solidFill>
                <a:srgbClr val="FFC000"/>
              </a:solidFill>
            </a:endParaRPr>
          </a:p>
          <a:p>
            <a:pPr lvl="1" algn="just"/>
            <a:r>
              <a:rPr lang="en-US" altLang="zh-TW" sz="2600" dirty="0" smtClean="0"/>
              <a:t>m:</a:t>
            </a:r>
            <a:r>
              <a:rPr lang="zh-TW" altLang="en-US" sz="2600" dirty="0" smtClean="0"/>
              <a:t>媒體階層用來描述</a:t>
            </a:r>
            <a:r>
              <a:rPr lang="en-US" altLang="zh-TW" sz="2600" dirty="0" smtClean="0"/>
              <a:t>media information </a:t>
            </a:r>
            <a:endParaRPr lang="en-US" altLang="zh-TW" sz="2600" dirty="0"/>
          </a:p>
          <a:p>
            <a:pPr lvl="2" algn="just"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rgbClr val="FFC000"/>
                </a:solidFill>
              </a:rPr>
              <a:t>m</a:t>
            </a:r>
            <a:r>
              <a:rPr lang="en-US" altLang="zh-TW" sz="2400" dirty="0" smtClean="0">
                <a:solidFill>
                  <a:srgbClr val="FFC000"/>
                </a:solidFill>
              </a:rPr>
              <a:t> = &lt;media&gt; &lt;port&gt; &lt;transport&gt; &lt;</a:t>
            </a:r>
            <a:r>
              <a:rPr lang="en-US" altLang="zh-TW" sz="2400" dirty="0" err="1" smtClean="0">
                <a:solidFill>
                  <a:srgbClr val="FFC000"/>
                </a:solidFill>
              </a:rPr>
              <a:t>fmt</a:t>
            </a:r>
            <a:r>
              <a:rPr lang="en-US" altLang="zh-TW" sz="2400" dirty="0" smtClean="0">
                <a:solidFill>
                  <a:srgbClr val="FFC000"/>
                </a:solidFill>
              </a:rPr>
              <a:t> list&gt;</a:t>
            </a:r>
          </a:p>
          <a:p>
            <a:pPr lvl="1" algn="just"/>
            <a:r>
              <a:rPr lang="en-US" altLang="zh-TW" sz="2800" dirty="0" smtClean="0"/>
              <a:t>a</a:t>
            </a:r>
            <a:r>
              <a:rPr lang="en-US" altLang="zh-TW" sz="2600" dirty="0" smtClean="0"/>
              <a:t>:</a:t>
            </a:r>
            <a:r>
              <a:rPr lang="zh-TW" altLang="en-US" sz="2600" dirty="0" smtClean="0"/>
              <a:t>通常在</a:t>
            </a:r>
            <a:r>
              <a:rPr lang="en-US" altLang="zh-TW" sz="2600" dirty="0" smtClean="0"/>
              <a:t>m</a:t>
            </a:r>
            <a:r>
              <a:rPr lang="zh-TW" altLang="en-US" sz="2600" dirty="0" smtClean="0"/>
              <a:t>行的下一行會跟著</a:t>
            </a:r>
            <a:r>
              <a:rPr lang="en-US" altLang="zh-TW" sz="2600" dirty="0" smtClean="0"/>
              <a:t>a</a:t>
            </a:r>
            <a:r>
              <a:rPr lang="zh-TW" altLang="en-US" sz="2600" dirty="0" smtClean="0"/>
              <a:t>行，</a:t>
            </a:r>
            <a:r>
              <a:rPr lang="en-US" altLang="zh-TW" sz="2600" dirty="0" smtClean="0"/>
              <a:t>attribute Line</a:t>
            </a:r>
            <a:r>
              <a:rPr lang="zh-TW" altLang="en-US" sz="2600" dirty="0" smtClean="0"/>
              <a:t>，用來加強描述</a:t>
            </a:r>
            <a:r>
              <a:rPr lang="en-US" altLang="zh-TW" sz="2600" dirty="0" smtClean="0"/>
              <a:t>m</a:t>
            </a:r>
            <a:r>
              <a:rPr lang="zh-TW" altLang="en-US" sz="2600" dirty="0" smtClean="0"/>
              <a:t>行的資訊</a:t>
            </a:r>
            <a:endParaRPr lang="en-US" altLang="zh-TW" sz="2600" dirty="0"/>
          </a:p>
          <a:p>
            <a:pPr lvl="1" algn="just">
              <a:buFont typeface="Wingdings" panose="05000000000000000000" pitchFamily="2" charset="2"/>
              <a:buChar char="l"/>
            </a:pPr>
            <a:endParaRPr lang="zh-TW" altLang="en-US" sz="30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7084" y="1451116"/>
            <a:ext cx="4696480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05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57988" y="628074"/>
            <a:ext cx="8596668" cy="660399"/>
          </a:xfrm>
        </p:spPr>
        <p:txBody>
          <a:bodyPr/>
          <a:lstStyle/>
          <a:p>
            <a:pPr algn="ctr"/>
            <a:r>
              <a:rPr lang="en-US" altLang="zh-TW" dirty="0"/>
              <a:t>SIP</a:t>
            </a:r>
            <a:r>
              <a:rPr lang="zh-TW" altLang="en-US" dirty="0" smtClean="0"/>
              <a:t>回應</a:t>
            </a:r>
            <a:r>
              <a:rPr lang="en-US" altLang="zh-TW" dirty="0" smtClean="0"/>
              <a:t>-Response 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80343" y="1288473"/>
            <a:ext cx="10151957" cy="4738974"/>
          </a:xfrm>
        </p:spPr>
        <p:txBody>
          <a:bodyPr>
            <a:noAutofit/>
          </a:bodyPr>
          <a:lstStyle/>
          <a:p>
            <a:pPr algn="just"/>
            <a:r>
              <a:rPr lang="en-US" altLang="zh-TW" sz="2800" dirty="0"/>
              <a:t>RFC3261</a:t>
            </a:r>
            <a:r>
              <a:rPr lang="zh-TW" altLang="en-US" sz="2800" dirty="0"/>
              <a:t>定義</a:t>
            </a:r>
            <a:r>
              <a:rPr lang="en-US" altLang="zh-TW" sz="2800" dirty="0"/>
              <a:t>SIP</a:t>
            </a:r>
            <a:r>
              <a:rPr lang="zh-TW" altLang="en-US" sz="2800" dirty="0"/>
              <a:t>回應封包的第一列叫做狀態列</a:t>
            </a:r>
            <a:r>
              <a:rPr lang="en-US" altLang="zh-TW" sz="2800" dirty="0"/>
              <a:t>(Status-Line)</a:t>
            </a:r>
          </a:p>
          <a:p>
            <a:pPr algn="just"/>
            <a:r>
              <a:rPr lang="zh-TW" altLang="en-US" sz="2800" dirty="0" smtClean="0"/>
              <a:t>其</a:t>
            </a:r>
            <a:r>
              <a:rPr lang="zh-TW" altLang="en-US" sz="2800" dirty="0"/>
              <a:t>格式為</a:t>
            </a:r>
            <a:r>
              <a:rPr lang="zh-TW" altLang="en-US" sz="2800" dirty="0" smtClean="0"/>
              <a:t>下列</a:t>
            </a:r>
            <a:r>
              <a:rPr lang="en-US" altLang="zh-TW" sz="2800" dirty="0" smtClean="0"/>
              <a:t>:</a:t>
            </a:r>
          </a:p>
          <a:p>
            <a:pPr lvl="1" algn="just"/>
            <a:r>
              <a:rPr lang="en-US" altLang="zh-TW" sz="2600" dirty="0">
                <a:solidFill>
                  <a:srgbClr val="FFC000"/>
                </a:solidFill>
              </a:rPr>
              <a:t>SIP-Version</a:t>
            </a:r>
            <a:r>
              <a:rPr lang="en-US" altLang="zh-TW" sz="2600" dirty="0" smtClean="0"/>
              <a:t> &lt;SP&gt; </a:t>
            </a:r>
            <a:r>
              <a:rPr lang="en-US" altLang="zh-TW" sz="2600" dirty="0" smtClean="0">
                <a:solidFill>
                  <a:srgbClr val="92D050"/>
                </a:solidFill>
              </a:rPr>
              <a:t>Status-Code</a:t>
            </a:r>
            <a:r>
              <a:rPr lang="en-US" altLang="zh-TW" sz="2600" dirty="0" smtClean="0"/>
              <a:t> &lt;SP&gt; </a:t>
            </a:r>
            <a:r>
              <a:rPr lang="en-US" altLang="zh-TW" sz="2600" dirty="0" smtClean="0">
                <a:solidFill>
                  <a:srgbClr val="00B0F0"/>
                </a:solidFill>
              </a:rPr>
              <a:t>Reason-Phrase</a:t>
            </a:r>
            <a:r>
              <a:rPr lang="en-US" altLang="zh-TW" sz="2600" dirty="0" smtClean="0"/>
              <a:t> &lt;CR+LF&gt;</a:t>
            </a:r>
          </a:p>
          <a:p>
            <a:pPr lvl="2" algn="just">
              <a:buFont typeface="Wingdings" panose="05000000000000000000" pitchFamily="2" charset="2"/>
              <a:buChar char="l"/>
            </a:pPr>
            <a:r>
              <a:rPr lang="zh-TW" altLang="en-US" sz="2400" dirty="0" smtClean="0"/>
              <a:t>例如</a:t>
            </a:r>
            <a:r>
              <a:rPr lang="en-US" altLang="zh-TW" sz="2400" dirty="0" smtClean="0"/>
              <a:t>:</a:t>
            </a:r>
            <a:r>
              <a:rPr lang="en-US" altLang="zh-TW" sz="2200" dirty="0"/>
              <a:t> INVITE </a:t>
            </a:r>
            <a:r>
              <a:rPr lang="en-US" altLang="zh-TW" sz="2200" dirty="0" err="1"/>
              <a:t>sips:Bob@TMC.com</a:t>
            </a:r>
            <a:r>
              <a:rPr lang="en-US" altLang="zh-TW" sz="2200" dirty="0"/>
              <a:t> SIP/2.0 </a:t>
            </a:r>
            <a:endParaRPr lang="en-US" altLang="zh-TW" sz="2400" dirty="0"/>
          </a:p>
          <a:p>
            <a:pPr lvl="1" algn="just"/>
            <a:r>
              <a:rPr lang="zh-TW" altLang="en-US" sz="2600" dirty="0" smtClean="0"/>
              <a:t>解釋</a:t>
            </a:r>
            <a:r>
              <a:rPr lang="en-US" altLang="zh-TW" sz="2600" dirty="0" smtClean="0"/>
              <a:t>:</a:t>
            </a:r>
          </a:p>
          <a:p>
            <a:pPr lvl="2" algn="just"/>
            <a:r>
              <a:rPr lang="en-US" altLang="zh-TW" sz="2400" dirty="0" err="1" smtClean="0">
                <a:solidFill>
                  <a:srgbClr val="FFC000"/>
                </a:solidFill>
              </a:rPr>
              <a:t>SIP-Version</a:t>
            </a:r>
            <a:r>
              <a:rPr lang="en-US" altLang="zh-TW" sz="2400" dirty="0" err="1" smtClean="0"/>
              <a:t>:SIP</a:t>
            </a:r>
            <a:r>
              <a:rPr lang="zh-TW" altLang="en-US" sz="2400" dirty="0" smtClean="0"/>
              <a:t>版本編號</a:t>
            </a:r>
            <a:endParaRPr lang="en-US" altLang="zh-TW" sz="2200" dirty="0" smtClean="0"/>
          </a:p>
          <a:p>
            <a:pPr lvl="2" algn="just">
              <a:buFont typeface="Wingdings" panose="05000000000000000000" pitchFamily="2" charset="2"/>
              <a:buChar char="u"/>
            </a:pPr>
            <a:r>
              <a:rPr lang="en-US" altLang="zh-TW" sz="2400" dirty="0" smtClean="0">
                <a:solidFill>
                  <a:srgbClr val="92D050"/>
                </a:solidFill>
              </a:rPr>
              <a:t>Status-Code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回覆的狀態編號</a:t>
            </a:r>
            <a:endParaRPr lang="en-US" altLang="zh-TW" sz="2400" dirty="0" smtClean="0"/>
          </a:p>
          <a:p>
            <a:pPr lvl="2" algn="just">
              <a:buFont typeface="Wingdings" panose="05000000000000000000" pitchFamily="2" charset="2"/>
              <a:buChar char="u"/>
            </a:pPr>
            <a:r>
              <a:rPr lang="en-US" altLang="zh-TW" sz="2400" dirty="0" smtClean="0">
                <a:solidFill>
                  <a:srgbClr val="00B0F0"/>
                </a:solidFill>
              </a:rPr>
              <a:t>Reason-Phrase</a:t>
            </a:r>
            <a:r>
              <a:rPr lang="en-US" altLang="zh-TW" sz="2400" dirty="0" smtClean="0">
                <a:solidFill>
                  <a:schemeClr val="tx1"/>
                </a:solidFill>
              </a:rPr>
              <a:t>:</a:t>
            </a:r>
            <a:r>
              <a:rPr lang="zh-TW" altLang="en-US" sz="2400" dirty="0" smtClean="0">
                <a:solidFill>
                  <a:srgbClr val="00B0F0"/>
                </a:solidFill>
              </a:rPr>
              <a:t> </a:t>
            </a:r>
            <a:r>
              <a:rPr lang="zh-TW" altLang="en-US" sz="2400" dirty="0" smtClean="0"/>
              <a:t>狀態編號的說明</a:t>
            </a:r>
            <a:endParaRPr lang="en-US" altLang="zh-TW" sz="2400" dirty="0" smtClean="0"/>
          </a:p>
          <a:p>
            <a:pPr lvl="2" algn="just">
              <a:buFont typeface="Wingdings" panose="05000000000000000000" pitchFamily="2" charset="2"/>
              <a:buChar char="u"/>
            </a:pPr>
            <a:r>
              <a:rPr lang="en-US" altLang="zh-TW" sz="2400" dirty="0" smtClean="0"/>
              <a:t>&lt;SP&gt;:</a:t>
            </a:r>
            <a:r>
              <a:rPr lang="zh-TW" altLang="en-US" sz="2400" dirty="0" smtClean="0"/>
              <a:t>空白鍵 </a:t>
            </a:r>
            <a:r>
              <a:rPr lang="en-US" altLang="zh-TW" sz="2400" dirty="0" smtClean="0"/>
              <a:t>&lt;CR+LF&gt;:</a:t>
            </a:r>
            <a:r>
              <a:rPr lang="zh-TW" altLang="en-US" sz="2400" dirty="0" smtClean="0"/>
              <a:t>換行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0943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57988" y="628073"/>
            <a:ext cx="8596668" cy="1320800"/>
          </a:xfrm>
        </p:spPr>
        <p:txBody>
          <a:bodyPr/>
          <a:lstStyle/>
          <a:p>
            <a:pPr algn="ctr"/>
            <a:r>
              <a:rPr lang="en-US" altLang="zh-TW" dirty="0" smtClean="0"/>
              <a:t>SIP-</a:t>
            </a:r>
            <a:r>
              <a:rPr lang="zh-TW" altLang="en-US" dirty="0" smtClean="0"/>
              <a:t>訊息 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988" y="1288473"/>
            <a:ext cx="8607287" cy="5219459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85686" y="6488668"/>
            <a:ext cx="11502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Reference: https://www.slideserve.com/marek/voip-powerpoint-ppt-presentation </a:t>
            </a:r>
          </a:p>
        </p:txBody>
      </p:sp>
    </p:spTree>
    <p:extLst>
      <p:ext uri="{BB962C8B-B14F-4D97-AF65-F5344CB8AC3E}">
        <p14:creationId xmlns:p14="http://schemas.microsoft.com/office/powerpoint/2010/main" val="190592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57988" y="628073"/>
            <a:ext cx="8596668" cy="1320800"/>
          </a:xfrm>
        </p:spPr>
        <p:txBody>
          <a:bodyPr/>
          <a:lstStyle/>
          <a:p>
            <a:pPr algn="ctr"/>
            <a:r>
              <a:rPr lang="en-US" altLang="zh-TW" dirty="0" smtClean="0"/>
              <a:t>SIP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87234" y="1505467"/>
            <a:ext cx="7538175" cy="462341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871643" y="6396182"/>
            <a:ext cx="571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Reference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https</a:t>
            </a:r>
            <a:r>
              <a:rPr lang="en-US" altLang="zh-TW" dirty="0"/>
              <a:t>://iter01.com/593539.html</a:t>
            </a:r>
          </a:p>
        </p:txBody>
      </p:sp>
    </p:spTree>
    <p:extLst>
      <p:ext uri="{BB962C8B-B14F-4D97-AF65-F5344CB8AC3E}">
        <p14:creationId xmlns:p14="http://schemas.microsoft.com/office/powerpoint/2010/main" val="426052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57988" y="628073"/>
            <a:ext cx="8596668" cy="1320800"/>
          </a:xfrm>
        </p:spPr>
        <p:txBody>
          <a:bodyPr/>
          <a:lstStyle/>
          <a:p>
            <a:pPr algn="ctr"/>
            <a:r>
              <a:rPr lang="en-US" altLang="zh-TW" dirty="0" smtClean="0"/>
              <a:t>SIP</a:t>
            </a:r>
            <a:r>
              <a:rPr lang="zh-TW" altLang="en-US" dirty="0" smtClean="0"/>
              <a:t>的可靠性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59000" y="1288473"/>
            <a:ext cx="10151957" cy="4738974"/>
          </a:xfrm>
        </p:spPr>
        <p:txBody>
          <a:bodyPr>
            <a:noAutofit/>
          </a:bodyPr>
          <a:lstStyle/>
          <a:p>
            <a:pPr algn="just"/>
            <a:r>
              <a:rPr lang="zh-TW" altLang="en-US" sz="2800" dirty="0" smtClean="0"/>
              <a:t>在使用</a:t>
            </a:r>
            <a:r>
              <a:rPr lang="en-US" altLang="zh-TW" sz="2800" dirty="0" smtClean="0">
                <a:solidFill>
                  <a:srgbClr val="FFFF00"/>
                </a:solidFill>
              </a:rPr>
              <a:t>UDP</a:t>
            </a:r>
            <a:r>
              <a:rPr lang="zh-TW" altLang="en-US" sz="2800" dirty="0" smtClean="0">
                <a:solidFill>
                  <a:srgbClr val="FFFF00"/>
                </a:solidFill>
              </a:rPr>
              <a:t>傳送</a:t>
            </a:r>
            <a:r>
              <a:rPr lang="en-US" altLang="zh-TW" sz="2800" dirty="0" smtClean="0"/>
              <a:t>SIP</a:t>
            </a:r>
            <a:r>
              <a:rPr lang="zh-TW" altLang="en-US" sz="2800" dirty="0" smtClean="0"/>
              <a:t>訊息的流程，</a:t>
            </a:r>
            <a:r>
              <a:rPr lang="en-US" altLang="zh-TW" sz="2800" dirty="0" smtClean="0"/>
              <a:t>UDP</a:t>
            </a:r>
            <a:r>
              <a:rPr lang="zh-TW" altLang="en-US" sz="2800" dirty="0" smtClean="0"/>
              <a:t>本身</a:t>
            </a:r>
            <a:r>
              <a:rPr lang="zh-TW" altLang="en-US" sz="2800" dirty="0" smtClean="0">
                <a:solidFill>
                  <a:srgbClr val="FFFF00"/>
                </a:solidFill>
              </a:rPr>
              <a:t>不會檢查資料是否確實送達接收端</a:t>
            </a:r>
            <a:r>
              <a:rPr lang="zh-TW" altLang="en-US" sz="2800" dirty="0"/>
              <a:t>，</a:t>
            </a:r>
            <a:r>
              <a:rPr lang="zh-TW" altLang="en-US" sz="2800" dirty="0" smtClean="0"/>
              <a:t>採用</a:t>
            </a:r>
            <a:r>
              <a:rPr lang="en-US" altLang="zh-TW" sz="2800" dirty="0" smtClean="0"/>
              <a:t> </a:t>
            </a:r>
            <a:r>
              <a:rPr lang="en-US" altLang="zh-TW" sz="2800" dirty="0">
                <a:solidFill>
                  <a:srgbClr val="FF0000"/>
                </a:solidFill>
              </a:rPr>
              <a:t>best effort </a:t>
            </a:r>
            <a:r>
              <a:rPr lang="zh-TW" altLang="en-US" sz="2800" dirty="0" smtClean="0"/>
              <a:t>方式進行傳送，傳送端只管送，接收端不確保能夠收到完整的資料 。</a:t>
            </a:r>
            <a:endParaRPr lang="en-US" altLang="zh-TW" sz="2800" dirty="0" smtClean="0"/>
          </a:p>
          <a:p>
            <a:pPr algn="just"/>
            <a:endParaRPr lang="en-US" altLang="zh-TW" sz="2800" dirty="0"/>
          </a:p>
          <a:p>
            <a:pPr algn="just"/>
            <a:r>
              <a:rPr lang="en-US" altLang="zh-TW" sz="2800" dirty="0" smtClean="0"/>
              <a:t>SIP</a:t>
            </a:r>
            <a:r>
              <a:rPr lang="zh-TW" altLang="en-US" sz="2800" dirty="0" smtClean="0"/>
              <a:t>通過</a:t>
            </a:r>
            <a:r>
              <a:rPr lang="en-US" altLang="zh-TW" sz="2800" dirty="0" smtClean="0">
                <a:solidFill>
                  <a:srgbClr val="FFFF00"/>
                </a:solidFill>
              </a:rPr>
              <a:t>Timer</a:t>
            </a:r>
            <a:r>
              <a:rPr lang="zh-TW" altLang="en-US" sz="2800" dirty="0" smtClean="0"/>
              <a:t>的方式來實現可靠性傳輸，當發送</a:t>
            </a:r>
            <a:r>
              <a:rPr lang="en-US" altLang="zh-TW" sz="2800" dirty="0" smtClean="0"/>
              <a:t>Request</a:t>
            </a:r>
            <a:r>
              <a:rPr lang="zh-TW" altLang="en-US" sz="2800" dirty="0" smtClean="0"/>
              <a:t>訊息時，會</a:t>
            </a:r>
            <a:r>
              <a:rPr lang="zh-TW" altLang="en-US" sz="2800" dirty="0" smtClean="0">
                <a:solidFill>
                  <a:srgbClr val="FFFF00"/>
                </a:solidFill>
              </a:rPr>
              <a:t>啟動</a:t>
            </a:r>
            <a:r>
              <a:rPr lang="en-US" altLang="zh-TW" sz="2800" dirty="0" smtClean="0">
                <a:solidFill>
                  <a:srgbClr val="FFFF00"/>
                </a:solidFill>
              </a:rPr>
              <a:t>Timer</a:t>
            </a:r>
            <a:r>
              <a:rPr lang="zh-TW" altLang="en-US" sz="2800" dirty="0" smtClean="0"/>
              <a:t>，</a:t>
            </a:r>
            <a:r>
              <a:rPr lang="zh-TW" altLang="en-US" sz="2800" dirty="0"/>
              <a:t>而其計時器是</a:t>
            </a:r>
            <a:r>
              <a:rPr lang="zh-TW" altLang="en-US" sz="2800" dirty="0" smtClean="0">
                <a:solidFill>
                  <a:srgbClr val="FFFF00"/>
                </a:solidFill>
              </a:rPr>
              <a:t>有多組的</a:t>
            </a:r>
            <a:r>
              <a:rPr lang="zh-TW" altLang="en-US" sz="2800" dirty="0" smtClean="0"/>
              <a:t>，依照</a:t>
            </a:r>
            <a:r>
              <a:rPr lang="zh-TW" altLang="en-US" sz="2800" dirty="0" smtClean="0">
                <a:solidFill>
                  <a:srgbClr val="FFFF00"/>
                </a:solidFill>
              </a:rPr>
              <a:t>重新傳送的次數來個別啟動</a:t>
            </a:r>
            <a:r>
              <a:rPr lang="zh-TW" altLang="en-US" sz="2800" dirty="0" smtClean="0"/>
              <a:t>各個計時器。</a:t>
            </a:r>
            <a:endParaRPr lang="en-US" altLang="zh-TW" sz="2800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871643" y="6396182"/>
            <a:ext cx="571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Reference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https</a:t>
            </a:r>
            <a:r>
              <a:rPr lang="en-US" altLang="zh-TW" dirty="0"/>
              <a:t>://iter01.com/593539.html</a:t>
            </a:r>
          </a:p>
        </p:txBody>
      </p:sp>
    </p:spTree>
    <p:extLst>
      <p:ext uri="{BB962C8B-B14F-4D97-AF65-F5344CB8AC3E}">
        <p14:creationId xmlns:p14="http://schemas.microsoft.com/office/powerpoint/2010/main" val="230176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57988" y="628073"/>
            <a:ext cx="8596668" cy="1320800"/>
          </a:xfrm>
        </p:spPr>
        <p:txBody>
          <a:bodyPr/>
          <a:lstStyle/>
          <a:p>
            <a:pPr algn="ctr"/>
            <a:r>
              <a:rPr lang="en-US" altLang="zh-TW" dirty="0" smtClean="0"/>
              <a:t>SIP</a:t>
            </a:r>
            <a:r>
              <a:rPr lang="zh-TW" altLang="en-US" dirty="0" smtClean="0"/>
              <a:t>的可靠性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59000" y="1288473"/>
            <a:ext cx="10151957" cy="4738974"/>
          </a:xfrm>
        </p:spPr>
        <p:txBody>
          <a:bodyPr>
            <a:noAutofit/>
          </a:bodyPr>
          <a:lstStyle/>
          <a:p>
            <a:pPr algn="just"/>
            <a:r>
              <a:rPr lang="zh-TW" altLang="en-US" sz="2800" dirty="0"/>
              <a:t>圖</a:t>
            </a:r>
            <a:r>
              <a:rPr lang="zh-TW" altLang="en-US" sz="2800" dirty="0" smtClean="0"/>
              <a:t>中可發現當發出</a:t>
            </a:r>
            <a:r>
              <a:rPr lang="en-US" altLang="zh-TW" sz="2800" dirty="0" smtClean="0"/>
              <a:t>Invite</a:t>
            </a:r>
            <a:r>
              <a:rPr lang="zh-TW" altLang="en-US" sz="2800" dirty="0" smtClean="0"/>
              <a:t>訊息時，</a:t>
            </a:r>
            <a:r>
              <a:rPr lang="en-US" altLang="zh-TW" sz="2800" dirty="0" smtClean="0"/>
              <a:t>Timer 1</a:t>
            </a:r>
            <a:r>
              <a:rPr lang="zh-TW" altLang="en-US" sz="2800" dirty="0" smtClean="0"/>
              <a:t>便啟動計時，而第一次的</a:t>
            </a:r>
            <a:r>
              <a:rPr lang="en-US" altLang="zh-TW" sz="2800" dirty="0" smtClean="0"/>
              <a:t>Invite</a:t>
            </a:r>
            <a:r>
              <a:rPr lang="zh-TW" altLang="en-US" sz="2800" dirty="0" smtClean="0"/>
              <a:t>是失敗的，於是當</a:t>
            </a:r>
            <a:r>
              <a:rPr lang="en-US" altLang="zh-TW" sz="2800" dirty="0" smtClean="0"/>
              <a:t>Timer</a:t>
            </a:r>
            <a:r>
              <a:rPr lang="zh-TW" altLang="en-US" sz="2800" dirty="0" smtClean="0"/>
              <a:t>計數達到設定時間</a:t>
            </a:r>
            <a:r>
              <a:rPr lang="en-US" altLang="zh-TW" sz="2800" dirty="0" smtClean="0"/>
              <a:t>t</a:t>
            </a:r>
            <a:r>
              <a:rPr lang="zh-TW" altLang="en-US" sz="2800" dirty="0" smtClean="0"/>
              <a:t>，便會重新傳送此訊息。</a:t>
            </a:r>
            <a:endParaRPr lang="en-US" altLang="zh-TW" sz="2800" dirty="0" smtClean="0"/>
          </a:p>
          <a:p>
            <a:pPr algn="just"/>
            <a:r>
              <a:rPr lang="en-US" altLang="zh-TW" sz="2800" dirty="0" smtClean="0">
                <a:solidFill>
                  <a:srgbClr val="FFC000"/>
                </a:solidFill>
              </a:rPr>
              <a:t>Timer1~4</a:t>
            </a:r>
            <a:r>
              <a:rPr lang="zh-TW" altLang="en-US" sz="2800" dirty="0" smtClean="0"/>
              <a:t>設置的時間會是倍數成長</a:t>
            </a:r>
            <a:endParaRPr lang="en-US" altLang="zh-TW" sz="2800" dirty="0" smtClean="0"/>
          </a:p>
          <a:p>
            <a:pPr lvl="1" algn="just"/>
            <a:r>
              <a:rPr lang="en-US" altLang="zh-TW" sz="2600" dirty="0" smtClean="0"/>
              <a:t>Ex:</a:t>
            </a:r>
            <a:r>
              <a:rPr lang="en-US" altLang="zh-TW" sz="2600" dirty="0" smtClean="0">
                <a:solidFill>
                  <a:srgbClr val="FFC000"/>
                </a:solidFill>
              </a:rPr>
              <a:t>Timer1~5</a:t>
            </a:r>
            <a:r>
              <a:rPr lang="en-US" altLang="zh-TW" sz="2600" dirty="0" smtClean="0"/>
              <a:t>:</a:t>
            </a:r>
            <a:r>
              <a:rPr lang="en-US" altLang="zh-TW" sz="2600" dirty="0" smtClean="0">
                <a:solidFill>
                  <a:srgbClr val="92D050"/>
                </a:solidFill>
              </a:rPr>
              <a:t>1s,2s,4s,8s</a:t>
            </a:r>
            <a:endParaRPr lang="en-US" altLang="zh-TW" sz="2600" dirty="0" smtClean="0"/>
          </a:p>
          <a:p>
            <a:pPr algn="just"/>
            <a:r>
              <a:rPr lang="en-US" altLang="zh-TW" sz="2800" dirty="0" smtClean="0">
                <a:solidFill>
                  <a:srgbClr val="FFC000"/>
                </a:solidFill>
              </a:rPr>
              <a:t>Timer5</a:t>
            </a:r>
            <a:r>
              <a:rPr lang="zh-TW" altLang="en-US" sz="2800" dirty="0" smtClean="0"/>
              <a:t>以上則穩定</a:t>
            </a:r>
            <a:r>
              <a:rPr lang="en-US" altLang="zh-TW" sz="2800" dirty="0" smtClean="0">
                <a:solidFill>
                  <a:srgbClr val="92D050"/>
                </a:solidFill>
              </a:rPr>
              <a:t>+4</a:t>
            </a:r>
            <a:r>
              <a:rPr lang="zh-TW" altLang="en-US" sz="2800" dirty="0" smtClean="0">
                <a:solidFill>
                  <a:srgbClr val="92D050"/>
                </a:solidFill>
              </a:rPr>
              <a:t>秒</a:t>
            </a:r>
            <a:endParaRPr lang="en-US" altLang="zh-TW" sz="2800" dirty="0" smtClean="0">
              <a:solidFill>
                <a:srgbClr val="92D050"/>
              </a:solidFill>
            </a:endParaRPr>
          </a:p>
          <a:p>
            <a:pPr algn="just"/>
            <a:endParaRPr lang="en-US" altLang="zh-TW" sz="2800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205721" y="6488668"/>
            <a:ext cx="9643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Reference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/>
              <a:t>https://kknews.cc/zh-tw/tech/ngaxr33.html</a:t>
            </a:r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r="1105" b="8787"/>
          <a:stretch/>
        </p:blipFill>
        <p:spPr>
          <a:xfrm>
            <a:off x="5834978" y="3339712"/>
            <a:ext cx="5409752" cy="324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96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57988" y="628073"/>
            <a:ext cx="8596668" cy="1320800"/>
          </a:xfrm>
        </p:spPr>
        <p:txBody>
          <a:bodyPr/>
          <a:lstStyle/>
          <a:p>
            <a:pPr algn="ctr"/>
            <a:r>
              <a:rPr lang="en-US" altLang="zh-TW" dirty="0" smtClean="0"/>
              <a:t>RTP </a:t>
            </a:r>
            <a:r>
              <a:rPr lang="zh-TW" altLang="en-US" dirty="0" smtClean="0"/>
              <a:t>即時傳輸協定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9243" y="1504808"/>
            <a:ext cx="10151957" cy="4738974"/>
          </a:xfrm>
        </p:spPr>
        <p:txBody>
          <a:bodyPr>
            <a:noAutofit/>
          </a:bodyPr>
          <a:lstStyle/>
          <a:p>
            <a:r>
              <a:rPr lang="zh-TW" altLang="en-US" sz="2800" dirty="0" smtClean="0"/>
              <a:t>即時傳輸協定</a:t>
            </a:r>
            <a:r>
              <a:rPr lang="en-US" altLang="zh-TW" sz="2800" dirty="0" smtClean="0"/>
              <a:t>(Real-time Transport Protocol, RTP)</a:t>
            </a:r>
          </a:p>
          <a:p>
            <a:pPr lvl="1"/>
            <a:r>
              <a:rPr lang="en-US" altLang="zh-TW" sz="2600" dirty="0" smtClean="0"/>
              <a:t>RTP</a:t>
            </a:r>
            <a:r>
              <a:rPr lang="zh-TW" altLang="en-US" sz="2600" dirty="0" smtClean="0"/>
              <a:t>是為了處理具有</a:t>
            </a:r>
            <a:r>
              <a:rPr lang="zh-TW" altLang="en-US" sz="2600" dirty="0" smtClean="0">
                <a:solidFill>
                  <a:srgbClr val="FF0000"/>
                </a:solidFill>
              </a:rPr>
              <a:t>即時特性</a:t>
            </a:r>
            <a:r>
              <a:rPr lang="zh-TW" altLang="en-US" sz="2600" dirty="0" smtClean="0"/>
              <a:t>的資料而訂定的一個屬於</a:t>
            </a:r>
            <a:r>
              <a:rPr lang="zh-TW" altLang="en-US" sz="2600" dirty="0" smtClean="0">
                <a:solidFill>
                  <a:srgbClr val="FF0000"/>
                </a:solidFill>
              </a:rPr>
              <a:t>應用層</a:t>
            </a:r>
            <a:r>
              <a:rPr lang="zh-TW" altLang="en-US" sz="2600" dirty="0" smtClean="0"/>
              <a:t>的</a:t>
            </a:r>
            <a:r>
              <a:rPr lang="zh-TW" altLang="en-US" sz="2600" dirty="0" smtClean="0">
                <a:solidFill>
                  <a:srgbClr val="FF0000"/>
                </a:solidFill>
              </a:rPr>
              <a:t>點對點</a:t>
            </a:r>
            <a:r>
              <a:rPr lang="en-US" altLang="zh-TW" sz="2600" dirty="0" smtClean="0"/>
              <a:t>(End to End)</a:t>
            </a:r>
            <a:r>
              <a:rPr lang="zh-TW" altLang="en-US" sz="2600" dirty="0" smtClean="0"/>
              <a:t>通訊協定。</a:t>
            </a:r>
            <a:endParaRPr lang="en-US" altLang="zh-TW" sz="2600" dirty="0" smtClean="0"/>
          </a:p>
          <a:p>
            <a:pPr lvl="1"/>
            <a:r>
              <a:rPr lang="zh-TW" altLang="en-US" sz="2600" dirty="0" smtClean="0"/>
              <a:t>用來支援在單目標廣播和多目標廣播網路服務中傳輸即時資料</a:t>
            </a:r>
            <a:endParaRPr lang="en-US" altLang="zh-TW" sz="2600" dirty="0" smtClean="0"/>
          </a:p>
          <a:p>
            <a:pPr lvl="1"/>
            <a:endParaRPr lang="en-US" altLang="zh-TW" sz="2600" dirty="0" smtClean="0"/>
          </a:p>
          <a:p>
            <a:r>
              <a:rPr lang="en-US" altLang="zh-TW" sz="2800" dirty="0" smtClean="0"/>
              <a:t>RTP</a:t>
            </a:r>
            <a:r>
              <a:rPr lang="zh-TW" altLang="en-US" sz="2800" dirty="0" smtClean="0"/>
              <a:t>主要包含兩大部分</a:t>
            </a:r>
            <a:endParaRPr lang="en-US" altLang="zh-TW" sz="2800" dirty="0" smtClean="0"/>
          </a:p>
          <a:p>
            <a:pPr lvl="1"/>
            <a:r>
              <a:rPr lang="en-US" altLang="zh-TW" sz="2600" dirty="0" smtClean="0"/>
              <a:t>RTP:</a:t>
            </a:r>
            <a:r>
              <a:rPr lang="zh-TW" altLang="en-US" sz="2600" dirty="0" smtClean="0">
                <a:solidFill>
                  <a:srgbClr val="FFC000"/>
                </a:solidFill>
              </a:rPr>
              <a:t>負責內容的傳輸</a:t>
            </a:r>
            <a:endParaRPr lang="en-US" altLang="zh-TW" sz="2600" dirty="0" smtClean="0">
              <a:solidFill>
                <a:srgbClr val="FFC000"/>
              </a:solidFill>
            </a:endParaRPr>
          </a:p>
          <a:p>
            <a:pPr lvl="1"/>
            <a:r>
              <a:rPr lang="en-US" altLang="zh-TW" sz="2600" dirty="0" smtClean="0"/>
              <a:t>RTCP(Real-time</a:t>
            </a:r>
            <a:r>
              <a:rPr lang="zh-TW" altLang="en-US" sz="2600" dirty="0" smtClean="0"/>
              <a:t> </a:t>
            </a:r>
            <a:r>
              <a:rPr lang="en-US" altLang="zh-TW" sz="2600" dirty="0" smtClean="0"/>
              <a:t>Control Protocol):</a:t>
            </a:r>
            <a:r>
              <a:rPr lang="zh-TW" altLang="en-US" sz="2600" dirty="0" smtClean="0">
                <a:solidFill>
                  <a:srgbClr val="FFC000"/>
                </a:solidFill>
              </a:rPr>
              <a:t>負責對該</a:t>
            </a:r>
            <a:r>
              <a:rPr lang="en-US" altLang="zh-TW" sz="2600" dirty="0" smtClean="0">
                <a:solidFill>
                  <a:srgbClr val="FFC000"/>
                </a:solidFill>
              </a:rPr>
              <a:t>RTP</a:t>
            </a:r>
            <a:r>
              <a:rPr lang="zh-TW" altLang="en-US" sz="2600" dirty="0" smtClean="0">
                <a:solidFill>
                  <a:srgbClr val="FFC000"/>
                </a:solidFill>
              </a:rPr>
              <a:t> </a:t>
            </a:r>
            <a:r>
              <a:rPr lang="en-US" altLang="zh-TW" sz="2600" dirty="0" smtClean="0">
                <a:solidFill>
                  <a:srgbClr val="FFC000"/>
                </a:solidFill>
              </a:rPr>
              <a:t>session</a:t>
            </a:r>
            <a:r>
              <a:rPr lang="zh-TW" altLang="en-US" sz="2600" dirty="0" smtClean="0">
                <a:solidFill>
                  <a:srgbClr val="FFC000"/>
                </a:solidFill>
              </a:rPr>
              <a:t>提供傳輸品質相關</a:t>
            </a:r>
            <a:r>
              <a:rPr lang="en-US" altLang="zh-TW" sz="2600" dirty="0" smtClean="0">
                <a:solidFill>
                  <a:srgbClr val="FFC000"/>
                </a:solidFill>
              </a:rPr>
              <a:t>(or </a:t>
            </a:r>
            <a:r>
              <a:rPr lang="en-US" altLang="zh-TW" sz="2600" dirty="0" err="1" smtClean="0">
                <a:solidFill>
                  <a:srgbClr val="FFC000"/>
                </a:solidFill>
              </a:rPr>
              <a:t>QoS</a:t>
            </a:r>
            <a:r>
              <a:rPr lang="en-US" altLang="zh-TW" sz="2600" dirty="0" smtClean="0">
                <a:solidFill>
                  <a:srgbClr val="FFC000"/>
                </a:solidFill>
              </a:rPr>
              <a:t>)</a:t>
            </a:r>
            <a:r>
              <a:rPr lang="zh-TW" altLang="en-US" sz="2600" dirty="0" smtClean="0">
                <a:solidFill>
                  <a:srgbClr val="FFC000"/>
                </a:solidFill>
              </a:rPr>
              <a:t>的控制</a:t>
            </a:r>
            <a:endParaRPr lang="zh-TW" altLang="en-US" sz="2600" dirty="0">
              <a:solidFill>
                <a:srgbClr val="FFC00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71643" y="6396182"/>
            <a:ext cx="571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Reference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https</a:t>
            </a:r>
            <a:r>
              <a:rPr lang="en-US" altLang="zh-TW" dirty="0"/>
              <a:t>://iter01.com/593539.html</a:t>
            </a:r>
          </a:p>
        </p:txBody>
      </p:sp>
    </p:spTree>
    <p:extLst>
      <p:ext uri="{BB962C8B-B14F-4D97-AF65-F5344CB8AC3E}">
        <p14:creationId xmlns:p14="http://schemas.microsoft.com/office/powerpoint/2010/main" val="174249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57988" y="628073"/>
            <a:ext cx="8596668" cy="1320800"/>
          </a:xfrm>
        </p:spPr>
        <p:txBody>
          <a:bodyPr/>
          <a:lstStyle/>
          <a:p>
            <a:pPr algn="ctr"/>
            <a:r>
              <a:rPr lang="en-US" altLang="zh-TW" dirty="0" smtClean="0"/>
              <a:t>SIPP</a:t>
            </a:r>
            <a:r>
              <a:rPr lang="zh-TW" altLang="en-US" dirty="0" smtClean="0"/>
              <a:t> </a:t>
            </a:r>
            <a:r>
              <a:rPr lang="en-US" altLang="zh-TW" dirty="0" smtClean="0"/>
              <a:t>Introduction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9243" y="1465051"/>
            <a:ext cx="10151957" cy="4738974"/>
          </a:xfrm>
        </p:spPr>
        <p:txBody>
          <a:bodyPr>
            <a:noAutofit/>
          </a:bodyPr>
          <a:lstStyle/>
          <a:p>
            <a:r>
              <a:rPr lang="en-US" altLang="zh-TW" sz="3200" dirty="0" smtClean="0">
                <a:solidFill>
                  <a:schemeClr val="tx1"/>
                </a:solidFill>
              </a:rPr>
              <a:t>SIPP</a:t>
            </a:r>
            <a:r>
              <a:rPr lang="zh-TW" altLang="en-US" sz="3200" dirty="0" smtClean="0">
                <a:solidFill>
                  <a:schemeClr val="tx1"/>
                </a:solidFill>
              </a:rPr>
              <a:t> 是一個測試</a:t>
            </a:r>
            <a:r>
              <a:rPr lang="en-US" altLang="zh-TW" sz="3200" dirty="0" smtClean="0">
                <a:solidFill>
                  <a:schemeClr val="tx1"/>
                </a:solidFill>
              </a:rPr>
              <a:t>SIP</a:t>
            </a:r>
            <a:r>
              <a:rPr lang="zh-TW" altLang="en-US" sz="3200" dirty="0" smtClean="0">
                <a:solidFill>
                  <a:schemeClr val="tx1"/>
                </a:solidFill>
              </a:rPr>
              <a:t>協定的工具</a:t>
            </a:r>
            <a:endParaRPr lang="en-US" altLang="zh-TW" sz="3200" dirty="0" smtClean="0">
              <a:solidFill>
                <a:schemeClr val="tx1"/>
              </a:solidFill>
            </a:endParaRPr>
          </a:p>
          <a:p>
            <a:pPr lvl="1"/>
            <a:r>
              <a:rPr lang="zh-TW" altLang="en-US" sz="3000" dirty="0">
                <a:solidFill>
                  <a:srgbClr val="FFC000"/>
                </a:solidFill>
              </a:rPr>
              <a:t>可以使用基本</a:t>
            </a:r>
            <a:r>
              <a:rPr lang="zh-TW" altLang="en-US" sz="3000" dirty="0" smtClean="0">
                <a:solidFill>
                  <a:srgbClr val="FFC000"/>
                </a:solidFill>
              </a:rPr>
              <a:t>的用戶</a:t>
            </a:r>
            <a:r>
              <a:rPr lang="en-US" altLang="zh-TW" sz="3000" dirty="0" smtClean="0">
                <a:solidFill>
                  <a:srgbClr val="FFC000"/>
                </a:solidFill>
              </a:rPr>
              <a:t>(UAC)</a:t>
            </a:r>
            <a:r>
              <a:rPr lang="zh-TW" altLang="en-US" sz="3000" dirty="0" smtClean="0">
                <a:solidFill>
                  <a:srgbClr val="FFC000"/>
                </a:solidFill>
              </a:rPr>
              <a:t>伺服</a:t>
            </a:r>
            <a:r>
              <a:rPr lang="en-US" altLang="zh-TW" sz="3000" dirty="0" smtClean="0">
                <a:solidFill>
                  <a:srgbClr val="FFC000"/>
                </a:solidFill>
              </a:rPr>
              <a:t>(UAS)</a:t>
            </a:r>
            <a:r>
              <a:rPr lang="zh-TW" altLang="en-US" sz="3000" dirty="0" smtClean="0">
                <a:solidFill>
                  <a:srgbClr val="FFC000"/>
                </a:solidFill>
              </a:rPr>
              <a:t>工作流程</a:t>
            </a:r>
            <a:endParaRPr lang="en-US" altLang="zh-TW" sz="3000" dirty="0" smtClean="0">
              <a:solidFill>
                <a:srgbClr val="FFC000"/>
              </a:solidFill>
            </a:endParaRPr>
          </a:p>
          <a:p>
            <a:pPr lvl="1"/>
            <a:r>
              <a:rPr lang="zh-TW" altLang="en-US" sz="3000" dirty="0">
                <a:solidFill>
                  <a:srgbClr val="FFC000"/>
                </a:solidFill>
              </a:rPr>
              <a:t>可</a:t>
            </a:r>
            <a:r>
              <a:rPr lang="zh-TW" altLang="en-US" sz="3000" dirty="0" smtClean="0">
                <a:solidFill>
                  <a:srgbClr val="FFC000"/>
                </a:solidFill>
              </a:rPr>
              <a:t>讀取</a:t>
            </a:r>
            <a:r>
              <a:rPr lang="en-US" altLang="zh-TW" sz="3000" dirty="0" smtClean="0">
                <a:solidFill>
                  <a:srgbClr val="FFC000"/>
                </a:solidFill>
              </a:rPr>
              <a:t>XML</a:t>
            </a:r>
            <a:r>
              <a:rPr lang="zh-TW" altLang="en-US" sz="3000" dirty="0" smtClean="0">
                <a:solidFill>
                  <a:srgbClr val="FFC000"/>
                </a:solidFill>
              </a:rPr>
              <a:t>文件模擬</a:t>
            </a:r>
            <a:r>
              <a:rPr lang="en-US" altLang="zh-TW" sz="3000" dirty="0" smtClean="0">
                <a:solidFill>
                  <a:srgbClr val="FFC000"/>
                </a:solidFill>
              </a:rPr>
              <a:t>SIP</a:t>
            </a:r>
            <a:r>
              <a:rPr lang="zh-TW" altLang="en-US" sz="3000" dirty="0" smtClean="0">
                <a:solidFill>
                  <a:srgbClr val="FFC000"/>
                </a:solidFill>
              </a:rPr>
              <a:t>命令，重現出可能出現的錯誤</a:t>
            </a:r>
            <a:endParaRPr lang="en-US" altLang="zh-TW" sz="3000" dirty="0" smtClean="0">
              <a:solidFill>
                <a:srgbClr val="FFC000"/>
              </a:solidFill>
            </a:endParaRPr>
          </a:p>
          <a:p>
            <a:pPr lvl="1"/>
            <a:r>
              <a:rPr lang="zh-TW" altLang="en-US" sz="3000" dirty="0">
                <a:solidFill>
                  <a:srgbClr val="FFC000"/>
                </a:solidFill>
              </a:rPr>
              <a:t>並且動態</a:t>
            </a:r>
            <a:r>
              <a:rPr lang="zh-TW" altLang="en-US" sz="3000" dirty="0" smtClean="0">
                <a:solidFill>
                  <a:srgbClr val="FFC000"/>
                </a:solidFill>
              </a:rPr>
              <a:t>顯示在測試運行中的統計數據</a:t>
            </a:r>
            <a:endParaRPr lang="zh-TW" altLang="en-US" sz="3000" dirty="0">
              <a:solidFill>
                <a:srgbClr val="FFC000"/>
              </a:solidFill>
            </a:endParaRPr>
          </a:p>
        </p:txBody>
      </p:sp>
      <p:pic>
        <p:nvPicPr>
          <p:cNvPr id="11268" name="Picture 4" descr="Welcome to SIP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4641510"/>
            <a:ext cx="272415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871643" y="6396182"/>
            <a:ext cx="571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Reference: http://</a:t>
            </a:r>
            <a:r>
              <a:rPr lang="en-US" altLang="zh-TW" dirty="0"/>
              <a:t>sipp.sourceforge.net/</a:t>
            </a:r>
          </a:p>
        </p:txBody>
      </p:sp>
    </p:spTree>
    <p:extLst>
      <p:ext uri="{BB962C8B-B14F-4D97-AF65-F5344CB8AC3E}">
        <p14:creationId xmlns:p14="http://schemas.microsoft.com/office/powerpoint/2010/main" val="90102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57988" y="456782"/>
            <a:ext cx="8596668" cy="1320800"/>
          </a:xfrm>
        </p:spPr>
        <p:txBody>
          <a:bodyPr/>
          <a:lstStyle/>
          <a:p>
            <a:pPr algn="ctr"/>
            <a:r>
              <a:rPr lang="en-US" altLang="zh-TW" dirty="0" smtClean="0"/>
              <a:t>SIPP</a:t>
            </a:r>
            <a:r>
              <a:rPr lang="zh-TW" altLang="en-US" dirty="0" smtClean="0"/>
              <a:t> </a:t>
            </a:r>
            <a:r>
              <a:rPr lang="en-US" altLang="zh-TW" dirty="0" smtClean="0"/>
              <a:t>Installation(Ubuntu)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49060" y="1117182"/>
            <a:ext cx="10151957" cy="5074896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2600" dirty="0" smtClean="0">
                <a:solidFill>
                  <a:schemeClr val="tx1"/>
                </a:solidFill>
              </a:rPr>
              <a:t>SIP</a:t>
            </a:r>
            <a:r>
              <a:rPr lang="zh-TW" altLang="en-US" sz="2600" dirty="0" smtClean="0">
                <a:solidFill>
                  <a:schemeClr val="tx1"/>
                </a:solidFill>
              </a:rPr>
              <a:t>安裝 會需要以下的函式庫支援</a:t>
            </a:r>
            <a:endParaRPr lang="en-US" altLang="zh-TW" sz="2600" dirty="0" smtClean="0">
              <a:solidFill>
                <a:schemeClr val="tx1"/>
              </a:solidFill>
            </a:endParaRPr>
          </a:p>
          <a:p>
            <a:pPr lvl="2"/>
            <a:r>
              <a:rPr lang="en-US" altLang="zh-TW" sz="1800" dirty="0" smtClean="0">
                <a:solidFill>
                  <a:srgbClr val="FFC000"/>
                </a:solidFill>
              </a:rPr>
              <a:t>apt install make ||</a:t>
            </a:r>
            <a:r>
              <a:rPr lang="zh-TW" altLang="en-US" sz="1800" dirty="0" smtClean="0">
                <a:solidFill>
                  <a:srgbClr val="FFC000"/>
                </a:solidFill>
              </a:rPr>
              <a:t> </a:t>
            </a:r>
            <a:r>
              <a:rPr lang="en-US" altLang="zh-TW" sz="1800" dirty="0" smtClean="0">
                <a:solidFill>
                  <a:srgbClr val="FFC000"/>
                </a:solidFill>
              </a:rPr>
              <a:t>apt install </a:t>
            </a:r>
            <a:r>
              <a:rPr lang="en-US" altLang="zh-TW" sz="1800" dirty="0" err="1" smtClean="0">
                <a:solidFill>
                  <a:srgbClr val="FFC000"/>
                </a:solidFill>
              </a:rPr>
              <a:t>gcc</a:t>
            </a:r>
            <a:endParaRPr lang="en-US" altLang="zh-TW" sz="1800" dirty="0" smtClean="0">
              <a:solidFill>
                <a:srgbClr val="FFC000"/>
              </a:solidFill>
            </a:endParaRPr>
          </a:p>
          <a:p>
            <a:pPr lvl="2"/>
            <a:r>
              <a:rPr lang="en-US" altLang="zh-TW" sz="1800" dirty="0" smtClean="0">
                <a:solidFill>
                  <a:srgbClr val="FFC000"/>
                </a:solidFill>
              </a:rPr>
              <a:t>apt install bison flex</a:t>
            </a:r>
            <a:r>
              <a:rPr lang="zh-TW" altLang="en-US" sz="1800" dirty="0" smtClean="0">
                <a:solidFill>
                  <a:srgbClr val="FFC000"/>
                </a:solidFill>
              </a:rPr>
              <a:t> </a:t>
            </a:r>
            <a:r>
              <a:rPr lang="en-US" altLang="zh-TW" sz="1800" dirty="0" smtClean="0">
                <a:solidFill>
                  <a:srgbClr val="FFC000"/>
                </a:solidFill>
              </a:rPr>
              <a:t>||</a:t>
            </a:r>
            <a:r>
              <a:rPr lang="zh-TW" altLang="en-US" sz="1800" dirty="0" smtClean="0">
                <a:solidFill>
                  <a:srgbClr val="FFC000"/>
                </a:solidFill>
              </a:rPr>
              <a:t> </a:t>
            </a:r>
            <a:r>
              <a:rPr lang="en-US" altLang="zh-TW" sz="1800" dirty="0" smtClean="0">
                <a:solidFill>
                  <a:srgbClr val="FFC000"/>
                </a:solidFill>
              </a:rPr>
              <a:t>apt install build-essential</a:t>
            </a:r>
          </a:p>
          <a:p>
            <a:pPr lvl="2"/>
            <a:r>
              <a:rPr lang="en-US" altLang="zh-TW" sz="1800" dirty="0" smtClean="0">
                <a:solidFill>
                  <a:srgbClr val="FFC000"/>
                </a:solidFill>
              </a:rPr>
              <a:t>apt install </a:t>
            </a:r>
            <a:r>
              <a:rPr lang="en-US" altLang="zh-TW" sz="1800" dirty="0" err="1" smtClean="0">
                <a:solidFill>
                  <a:srgbClr val="FFC000"/>
                </a:solidFill>
              </a:rPr>
              <a:t>libncurses</a:t>
            </a:r>
            <a:r>
              <a:rPr lang="en-US" altLang="zh-TW" sz="1800" dirty="0" smtClean="0">
                <a:solidFill>
                  <a:srgbClr val="FFC000"/>
                </a:solidFill>
              </a:rPr>
              <a:t>-dev</a:t>
            </a:r>
            <a:r>
              <a:rPr lang="zh-TW" altLang="en-US" sz="1800" dirty="0" smtClean="0">
                <a:solidFill>
                  <a:srgbClr val="FFC000"/>
                </a:solidFill>
              </a:rPr>
              <a:t> </a:t>
            </a:r>
            <a:r>
              <a:rPr lang="en-US" altLang="zh-TW" sz="1800" dirty="0" smtClean="0">
                <a:solidFill>
                  <a:srgbClr val="FFC000"/>
                </a:solidFill>
              </a:rPr>
              <a:t>||</a:t>
            </a:r>
            <a:r>
              <a:rPr lang="zh-TW" altLang="en-US" sz="1800" dirty="0" smtClean="0">
                <a:solidFill>
                  <a:srgbClr val="FFC000"/>
                </a:solidFill>
              </a:rPr>
              <a:t> </a:t>
            </a:r>
            <a:r>
              <a:rPr lang="en-US" altLang="zh-TW" sz="1800" dirty="0" smtClean="0">
                <a:solidFill>
                  <a:srgbClr val="FFC000"/>
                </a:solidFill>
              </a:rPr>
              <a:t>apt install </a:t>
            </a:r>
            <a:r>
              <a:rPr lang="en-US" altLang="zh-TW" sz="1800" dirty="0" err="1" smtClean="0">
                <a:solidFill>
                  <a:srgbClr val="FFC000"/>
                </a:solidFill>
              </a:rPr>
              <a:t>libssl</a:t>
            </a:r>
            <a:r>
              <a:rPr lang="en-US" altLang="zh-TW" sz="1800" dirty="0" smtClean="0">
                <a:solidFill>
                  <a:srgbClr val="FFC000"/>
                </a:solidFill>
              </a:rPr>
              <a:t>-dev</a:t>
            </a:r>
          </a:p>
          <a:p>
            <a:pPr lvl="2"/>
            <a:r>
              <a:rPr lang="en-US" altLang="zh-TW" sz="1800" dirty="0" smtClean="0">
                <a:solidFill>
                  <a:srgbClr val="FFC000"/>
                </a:solidFill>
              </a:rPr>
              <a:t>apt install </a:t>
            </a:r>
            <a:r>
              <a:rPr lang="en-US" altLang="zh-TW" sz="1800" dirty="0" err="1" smtClean="0">
                <a:solidFill>
                  <a:srgbClr val="FFC000"/>
                </a:solidFill>
              </a:rPr>
              <a:t>libpcap</a:t>
            </a:r>
            <a:r>
              <a:rPr lang="en-US" altLang="zh-TW" sz="1800" dirty="0" smtClean="0">
                <a:solidFill>
                  <a:srgbClr val="FFC000"/>
                </a:solidFill>
              </a:rPr>
              <a:t>-dev</a:t>
            </a:r>
            <a:r>
              <a:rPr lang="zh-TW" altLang="en-US" sz="1800" dirty="0" smtClean="0">
                <a:solidFill>
                  <a:srgbClr val="FFC000"/>
                </a:solidFill>
              </a:rPr>
              <a:t> </a:t>
            </a:r>
            <a:r>
              <a:rPr lang="en-US" altLang="zh-TW" sz="1800" dirty="0" smtClean="0">
                <a:solidFill>
                  <a:srgbClr val="FFC000"/>
                </a:solidFill>
              </a:rPr>
              <a:t>||</a:t>
            </a:r>
            <a:r>
              <a:rPr lang="zh-TW" altLang="en-US" sz="1800" dirty="0" smtClean="0">
                <a:solidFill>
                  <a:srgbClr val="FFC000"/>
                </a:solidFill>
              </a:rPr>
              <a:t> </a:t>
            </a:r>
            <a:r>
              <a:rPr lang="en-US" altLang="zh-TW" sz="1800" dirty="0" err="1" smtClean="0">
                <a:solidFill>
                  <a:srgbClr val="FFC000"/>
                </a:solidFill>
              </a:rPr>
              <a:t>atp</a:t>
            </a:r>
            <a:r>
              <a:rPr lang="en-US" altLang="zh-TW" sz="1800" dirty="0" smtClean="0">
                <a:solidFill>
                  <a:srgbClr val="FFC000"/>
                </a:solidFill>
              </a:rPr>
              <a:t> install </a:t>
            </a:r>
            <a:r>
              <a:rPr lang="en-US" altLang="zh-TW" sz="1800" dirty="0" err="1" smtClean="0">
                <a:solidFill>
                  <a:srgbClr val="FFC000"/>
                </a:solidFill>
              </a:rPr>
              <a:t>openssl</a:t>
            </a:r>
            <a:endParaRPr lang="en-US" altLang="zh-TW" sz="1800" dirty="0" smtClean="0">
              <a:solidFill>
                <a:srgbClr val="FFC000"/>
              </a:solidFill>
            </a:endParaRPr>
          </a:p>
          <a:p>
            <a:pPr lvl="2"/>
            <a:r>
              <a:rPr lang="en-US" altLang="zh-TW" sz="1800" dirty="0" smtClean="0">
                <a:solidFill>
                  <a:srgbClr val="FFC000"/>
                </a:solidFill>
              </a:rPr>
              <a:t>apt install sip-tester</a:t>
            </a:r>
            <a:r>
              <a:rPr lang="zh-TW" altLang="en-US" sz="1800" dirty="0" smtClean="0">
                <a:solidFill>
                  <a:srgbClr val="FFC000"/>
                </a:solidFill>
              </a:rPr>
              <a:t> </a:t>
            </a:r>
            <a:r>
              <a:rPr lang="en-US" altLang="zh-TW" sz="1800" dirty="0" smtClean="0">
                <a:solidFill>
                  <a:srgbClr val="FFC000"/>
                </a:solidFill>
              </a:rPr>
              <a:t>||</a:t>
            </a:r>
            <a:r>
              <a:rPr lang="zh-TW" altLang="en-US" sz="1800" dirty="0" smtClean="0">
                <a:solidFill>
                  <a:srgbClr val="FFC000"/>
                </a:solidFill>
              </a:rPr>
              <a:t>  </a:t>
            </a:r>
            <a:r>
              <a:rPr lang="en-US" altLang="zh-TW" sz="1800" dirty="0" smtClean="0">
                <a:solidFill>
                  <a:srgbClr val="FFC000"/>
                </a:solidFill>
              </a:rPr>
              <a:t>apt install </a:t>
            </a:r>
            <a:r>
              <a:rPr lang="en-US" altLang="zh-TW" sz="1800" dirty="0" err="1" smtClean="0">
                <a:solidFill>
                  <a:srgbClr val="FFC000"/>
                </a:solidFill>
              </a:rPr>
              <a:t>ssh</a:t>
            </a:r>
            <a:endParaRPr lang="en-US" altLang="zh-TW" sz="1800" dirty="0" smtClean="0">
              <a:solidFill>
                <a:srgbClr val="FFC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2600" dirty="0" smtClean="0">
                <a:solidFill>
                  <a:schemeClr val="tx1"/>
                </a:solidFill>
              </a:rPr>
              <a:t>至</a:t>
            </a:r>
            <a:r>
              <a:rPr lang="en-US" altLang="zh-TW" sz="2600" dirty="0" smtClean="0">
                <a:solidFill>
                  <a:schemeClr val="tx1"/>
                </a:solidFill>
              </a:rPr>
              <a:t>SIPP</a:t>
            </a:r>
            <a:r>
              <a:rPr lang="zh-TW" altLang="en-US" sz="2600" dirty="0" smtClean="0">
                <a:solidFill>
                  <a:schemeClr val="tx1"/>
                </a:solidFill>
              </a:rPr>
              <a:t>官方網站下載</a:t>
            </a:r>
            <a:r>
              <a:rPr lang="en-US" altLang="zh-TW" sz="2600" dirty="0" smtClean="0">
                <a:solidFill>
                  <a:schemeClr val="tx1"/>
                </a:solidFill>
              </a:rPr>
              <a:t>SIPP</a:t>
            </a:r>
          </a:p>
          <a:p>
            <a:pPr lvl="1"/>
            <a:r>
              <a:rPr lang="en-US" altLang="zh-TW" dirty="0">
                <a:hlinkClick r:id="rId2"/>
              </a:rPr>
              <a:t>https://sourceforge.net/projects/sipp/files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z="2600" dirty="0">
                <a:solidFill>
                  <a:schemeClr val="tx1"/>
                </a:solidFill>
              </a:rPr>
              <a:t>解</a:t>
            </a:r>
            <a:r>
              <a:rPr lang="zh-TW" altLang="en-US" sz="2600" dirty="0" smtClean="0">
                <a:solidFill>
                  <a:schemeClr val="tx1"/>
                </a:solidFill>
              </a:rPr>
              <a:t>壓縮 </a:t>
            </a:r>
            <a:r>
              <a:rPr lang="en-US" altLang="zh-TW" sz="2600" dirty="0" smtClean="0">
                <a:solidFill>
                  <a:schemeClr val="tx1"/>
                </a:solidFill>
              </a:rPr>
              <a:t>sipp-3.3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zh-TW" dirty="0" smtClean="0"/>
              <a:t>tar -</a:t>
            </a:r>
            <a:r>
              <a:rPr lang="en-US" altLang="zh-TW" dirty="0" err="1" smtClean="0"/>
              <a:t>xvf</a:t>
            </a:r>
            <a:r>
              <a:rPr lang="en-US" altLang="zh-TW" dirty="0"/>
              <a:t> </a:t>
            </a:r>
            <a:r>
              <a:rPr lang="en-US" altLang="zh-TW" dirty="0" smtClean="0"/>
              <a:t>sipp-3.3.tar.gz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2600" dirty="0" smtClean="0">
                <a:solidFill>
                  <a:schemeClr val="tx1"/>
                </a:solidFill>
              </a:rPr>
              <a:t>進行</a:t>
            </a:r>
            <a:r>
              <a:rPr lang="en-US" altLang="zh-TW" sz="2600" dirty="0" smtClean="0">
                <a:solidFill>
                  <a:schemeClr val="tx1"/>
                </a:solidFill>
              </a:rPr>
              <a:t>build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zh-TW" sz="2000" dirty="0">
                <a:solidFill>
                  <a:schemeClr val="tx1"/>
                </a:solidFill>
              </a:rPr>
              <a:t>make </a:t>
            </a:r>
            <a:r>
              <a:rPr lang="en-US" altLang="zh-TW" sz="2000" dirty="0" smtClean="0">
                <a:solidFill>
                  <a:schemeClr val="tx1"/>
                </a:solidFill>
              </a:rPr>
              <a:t>clean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zh-TW" sz="2000" dirty="0">
                <a:solidFill>
                  <a:schemeClr val="tx1"/>
                </a:solidFill>
              </a:rPr>
              <a:t>make </a:t>
            </a:r>
            <a:r>
              <a:rPr lang="en-US" altLang="zh-TW" sz="2000" dirty="0" err="1">
                <a:solidFill>
                  <a:schemeClr val="tx1"/>
                </a:solidFill>
              </a:rPr>
              <a:t>pcapplay_ossl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86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57988" y="628073"/>
            <a:ext cx="8596668" cy="1320800"/>
          </a:xfrm>
        </p:spPr>
        <p:txBody>
          <a:bodyPr/>
          <a:lstStyle/>
          <a:p>
            <a:pPr algn="ctr"/>
            <a:r>
              <a:rPr lang="en-US" altLang="zh-TW" dirty="0" smtClean="0"/>
              <a:t>SIP(Session </a:t>
            </a:r>
            <a:r>
              <a:rPr lang="en-US" altLang="zh-TW" dirty="0"/>
              <a:t>I</a:t>
            </a:r>
            <a:r>
              <a:rPr lang="en-US" altLang="zh-TW" dirty="0" smtClean="0"/>
              <a:t>nitiation Protocol)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9243" y="1504808"/>
            <a:ext cx="10151957" cy="4738974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u"/>
            </a:pPr>
            <a:r>
              <a:rPr lang="zh-TW" altLang="en-US" sz="2800" dirty="0"/>
              <a:t>會議起始協議</a:t>
            </a:r>
            <a:r>
              <a:rPr lang="en-US" altLang="zh-TW" sz="2800" dirty="0" smtClean="0"/>
              <a:t>(Session </a:t>
            </a:r>
            <a:r>
              <a:rPr lang="en-US" altLang="zh-TW" sz="2800" dirty="0"/>
              <a:t>Initiation </a:t>
            </a:r>
            <a:r>
              <a:rPr lang="en-US" altLang="zh-TW" sz="2800" dirty="0" smtClean="0"/>
              <a:t>Protocol,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SIP)</a:t>
            </a:r>
          </a:p>
          <a:p>
            <a:pPr lvl="1" algn="just"/>
            <a:r>
              <a:rPr lang="zh-TW" altLang="en-US" sz="2600" dirty="0" smtClean="0"/>
              <a:t>最初建立在</a:t>
            </a:r>
            <a:r>
              <a:rPr lang="zh-TW" altLang="en-US" sz="2600" dirty="0"/>
              <a:t>網際網路</a:t>
            </a:r>
            <a:r>
              <a:rPr lang="zh-TW" altLang="en-US" sz="2600" dirty="0" smtClean="0"/>
              <a:t>工程</a:t>
            </a:r>
            <a:r>
              <a:rPr lang="zh-TW" altLang="en-US" sz="2600" dirty="0"/>
              <a:t>認證組</a:t>
            </a:r>
            <a:r>
              <a:rPr lang="en-US" altLang="zh-TW" sz="2600" dirty="0" smtClean="0"/>
              <a:t>(Internet </a:t>
            </a:r>
            <a:r>
              <a:rPr lang="en-US" altLang="zh-TW" sz="2600" dirty="0"/>
              <a:t>Engineering </a:t>
            </a:r>
            <a:r>
              <a:rPr lang="en-US" altLang="zh-TW" sz="2600" dirty="0" smtClean="0"/>
              <a:t>Task Force, IETF)</a:t>
            </a:r>
            <a:r>
              <a:rPr lang="zh-TW" altLang="en-US" sz="2600" dirty="0" smtClean="0"/>
              <a:t>之標準</a:t>
            </a:r>
            <a:r>
              <a:rPr lang="en-US" altLang="zh-TW" sz="2600" dirty="0" smtClean="0">
                <a:solidFill>
                  <a:srgbClr val="FF0000"/>
                </a:solidFill>
              </a:rPr>
              <a:t>RFC2543</a:t>
            </a:r>
            <a:r>
              <a:rPr lang="zh-TW" altLang="en-US" sz="2600" dirty="0" smtClean="0"/>
              <a:t>。</a:t>
            </a:r>
            <a:endParaRPr lang="en-US" altLang="zh-TW" sz="2600" dirty="0"/>
          </a:p>
          <a:p>
            <a:pPr lvl="1" algn="just"/>
            <a:r>
              <a:rPr lang="zh-TW" altLang="en-US" sz="2600" dirty="0" smtClean="0"/>
              <a:t>而後</a:t>
            </a:r>
            <a:r>
              <a:rPr lang="en-US" altLang="zh-TW" sz="2600" dirty="0" smtClean="0"/>
              <a:t>IEFT</a:t>
            </a:r>
            <a:r>
              <a:rPr lang="zh-TW" altLang="en-US" sz="2600" dirty="0" smtClean="0"/>
              <a:t>更新了</a:t>
            </a:r>
            <a:r>
              <a:rPr lang="en-US" altLang="zh-TW" sz="2600" dirty="0" smtClean="0"/>
              <a:t>SIPv2</a:t>
            </a:r>
            <a:r>
              <a:rPr lang="zh-TW" altLang="en-US" sz="2600" dirty="0" smtClean="0"/>
              <a:t>，發行了</a:t>
            </a:r>
            <a:r>
              <a:rPr lang="en-US" altLang="zh-TW" sz="2600" dirty="0" smtClean="0">
                <a:solidFill>
                  <a:srgbClr val="FF0000"/>
                </a:solidFill>
              </a:rPr>
              <a:t>RFC3261</a:t>
            </a:r>
            <a:r>
              <a:rPr lang="en-US" altLang="zh-TW" sz="2600" dirty="0" smtClean="0"/>
              <a:t>(or RFC3261-3265)</a:t>
            </a:r>
          </a:p>
          <a:p>
            <a:pPr marL="457200" lvl="1" indent="0" algn="just">
              <a:buNone/>
            </a:pPr>
            <a:r>
              <a:rPr lang="zh-TW" altLang="en-US" sz="2600" dirty="0"/>
              <a:t> </a:t>
            </a:r>
            <a:r>
              <a:rPr lang="zh-TW" altLang="en-US" sz="2600" dirty="0" smtClean="0"/>
              <a:t>  將</a:t>
            </a:r>
            <a:r>
              <a:rPr lang="zh-TW" altLang="en-US" sz="2600" dirty="0"/>
              <a:t>規範定義的更加</a:t>
            </a:r>
            <a:r>
              <a:rPr lang="zh-TW" altLang="en-US" sz="2600" dirty="0" smtClean="0"/>
              <a:t>明確，以及加強網路安全。</a:t>
            </a:r>
            <a:endParaRPr lang="en-US" altLang="zh-TW" sz="2600" dirty="0" smtClean="0"/>
          </a:p>
          <a:p>
            <a:pPr lvl="1" algn="just"/>
            <a:endParaRPr lang="en-US" altLang="zh-TW" sz="2600" dirty="0" smtClean="0"/>
          </a:p>
          <a:p>
            <a:pPr algn="just"/>
            <a:r>
              <a:rPr lang="en-US" altLang="zh-TW" sz="2800" dirty="0"/>
              <a:t>SIP</a:t>
            </a:r>
            <a:r>
              <a:rPr lang="zh-TW" altLang="en-US" sz="2800" dirty="0"/>
              <a:t>是</a:t>
            </a:r>
            <a:r>
              <a:rPr lang="en-US" altLang="zh-TW" sz="2800" dirty="0">
                <a:solidFill>
                  <a:srgbClr val="FF0000"/>
                </a:solidFill>
              </a:rPr>
              <a:t>VoIP</a:t>
            </a:r>
            <a:r>
              <a:rPr lang="zh-TW" altLang="en-US" sz="2800" dirty="0">
                <a:solidFill>
                  <a:srgbClr val="FF0000"/>
                </a:solidFill>
              </a:rPr>
              <a:t>技術</a:t>
            </a:r>
            <a:r>
              <a:rPr lang="zh-TW" altLang="en-US" sz="2800" dirty="0"/>
              <a:t>最常使用的協議，它是一種</a:t>
            </a:r>
            <a:r>
              <a:rPr lang="zh-TW" altLang="en-US" sz="2800" dirty="0">
                <a:solidFill>
                  <a:srgbClr val="FF0000"/>
                </a:solidFill>
              </a:rPr>
              <a:t>應用程式層</a:t>
            </a:r>
            <a:r>
              <a:rPr lang="zh-TW" altLang="en-US" sz="2800" dirty="0"/>
              <a:t>協議，可與其他應用程式層協議配合使用，以控制</a:t>
            </a:r>
            <a:r>
              <a:rPr lang="en-US" altLang="zh-TW" sz="2800" dirty="0"/>
              <a:t>Internet</a:t>
            </a:r>
            <a:r>
              <a:rPr lang="zh-TW" altLang="en-US" sz="2800" dirty="0"/>
              <a:t>上的多媒體通訊會話。</a:t>
            </a:r>
          </a:p>
        </p:txBody>
      </p:sp>
    </p:spTree>
    <p:extLst>
      <p:ext uri="{BB962C8B-B14F-4D97-AF65-F5344CB8AC3E}">
        <p14:creationId xmlns:p14="http://schemas.microsoft.com/office/powerpoint/2010/main" val="43358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57988" y="628073"/>
            <a:ext cx="8596668" cy="1320800"/>
          </a:xfrm>
        </p:spPr>
        <p:txBody>
          <a:bodyPr/>
          <a:lstStyle/>
          <a:p>
            <a:pPr algn="ctr"/>
            <a:r>
              <a:rPr lang="en-US" altLang="zh-TW" dirty="0" smtClean="0"/>
              <a:t>SIPP</a:t>
            </a:r>
            <a:r>
              <a:rPr lang="zh-TW" altLang="en-US" dirty="0" smtClean="0"/>
              <a:t> </a:t>
            </a:r>
            <a:r>
              <a:rPr lang="en-US" altLang="zh-TW" dirty="0" smtClean="0"/>
              <a:t>Simple example 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9243" y="1504808"/>
            <a:ext cx="10151957" cy="4738974"/>
          </a:xfrm>
        </p:spPr>
        <p:txBody>
          <a:bodyPr>
            <a:noAutofit/>
          </a:bodyPr>
          <a:lstStyle/>
          <a:p>
            <a:r>
              <a:rPr lang="nn-NO" altLang="zh-TW" sz="2800" dirty="0"/>
              <a:t>sipp -sn </a:t>
            </a:r>
            <a:r>
              <a:rPr lang="nn-NO" altLang="zh-TW" sz="2800" dirty="0" smtClean="0"/>
              <a:t>uac  Remote_IP   (UAC)</a:t>
            </a:r>
          </a:p>
          <a:p>
            <a:r>
              <a:rPr lang="nn-NO" altLang="zh-TW" sz="2800" dirty="0" smtClean="0"/>
              <a:t>sipp -sn uas   (-i Local_IP) (UAS)</a:t>
            </a:r>
          </a:p>
          <a:p>
            <a:r>
              <a:rPr lang="nn-NO" altLang="zh-TW" sz="2800" dirty="0" smtClean="0">
                <a:solidFill>
                  <a:srgbClr val="FFC000"/>
                </a:solidFill>
              </a:rPr>
              <a:t>-sn:</a:t>
            </a:r>
            <a:r>
              <a:rPr lang="zh-TW" altLang="en-US" sz="2800" dirty="0" smtClean="0">
                <a:solidFill>
                  <a:srgbClr val="FFC000"/>
                </a:solidFill>
              </a:rPr>
              <a:t>使用內建</a:t>
            </a:r>
            <a:r>
              <a:rPr lang="en-US" altLang="zh-TW" sz="2800" dirty="0" smtClean="0">
                <a:solidFill>
                  <a:srgbClr val="FFC000"/>
                </a:solidFill>
              </a:rPr>
              <a:t>XML</a:t>
            </a:r>
            <a:r>
              <a:rPr lang="zh-TW" altLang="en-US" sz="2800" dirty="0" smtClean="0">
                <a:solidFill>
                  <a:srgbClr val="FFC000"/>
                </a:solidFill>
              </a:rPr>
              <a:t>腳本</a:t>
            </a:r>
            <a:endParaRPr lang="zh-TW" altLang="en-US" sz="2600" dirty="0">
              <a:solidFill>
                <a:srgbClr val="FFC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0721" y="2599016"/>
            <a:ext cx="7122341" cy="3644766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 flipH="1">
            <a:off x="8001708" y="6357078"/>
            <a:ext cx="3085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UAC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0015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57988" y="628073"/>
            <a:ext cx="8596668" cy="1320800"/>
          </a:xfrm>
        </p:spPr>
        <p:txBody>
          <a:bodyPr/>
          <a:lstStyle/>
          <a:p>
            <a:pPr algn="ctr"/>
            <a:r>
              <a:rPr lang="en-US" altLang="zh-TW" dirty="0" smtClean="0"/>
              <a:t>SIPP</a:t>
            </a:r>
            <a:r>
              <a:rPr lang="zh-TW" altLang="en-US" dirty="0" smtClean="0"/>
              <a:t> </a:t>
            </a:r>
            <a:r>
              <a:rPr lang="en-US" altLang="zh-TW" dirty="0" smtClean="0"/>
              <a:t>XML</a:t>
            </a:r>
            <a:r>
              <a:rPr lang="zh-TW" altLang="en-US" dirty="0" smtClean="0"/>
              <a:t> </a:t>
            </a:r>
            <a:r>
              <a:rPr lang="en-US" altLang="zh-TW" dirty="0" smtClean="0"/>
              <a:t>introduction 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9243" y="1504808"/>
            <a:ext cx="10151957" cy="4738974"/>
          </a:xfrm>
        </p:spPr>
        <p:txBody>
          <a:bodyPr>
            <a:noAutofit/>
          </a:bodyPr>
          <a:lstStyle/>
          <a:p>
            <a:r>
              <a:rPr lang="en-US" altLang="zh-TW" sz="2600" dirty="0" smtClean="0">
                <a:solidFill>
                  <a:schemeClr val="tx1"/>
                </a:solidFill>
              </a:rPr>
              <a:t>SIPP </a:t>
            </a:r>
            <a:r>
              <a:rPr lang="zh-TW" altLang="en-US" sz="2600" dirty="0">
                <a:solidFill>
                  <a:schemeClr val="tx1"/>
                </a:solidFill>
              </a:rPr>
              <a:t>支援了</a:t>
            </a:r>
            <a:r>
              <a:rPr lang="zh-TW" altLang="en-US" sz="2600" dirty="0" smtClean="0">
                <a:solidFill>
                  <a:schemeClr val="tx1"/>
                </a:solidFill>
              </a:rPr>
              <a:t>自訂義腳本，使用了</a:t>
            </a:r>
            <a:r>
              <a:rPr lang="en-US" altLang="zh-TW" sz="2600" dirty="0" smtClean="0">
                <a:solidFill>
                  <a:schemeClr val="tx1"/>
                </a:solidFill>
              </a:rPr>
              <a:t>XML</a:t>
            </a:r>
            <a:r>
              <a:rPr lang="zh-TW" altLang="en-US" sz="2600" dirty="0" smtClean="0">
                <a:solidFill>
                  <a:schemeClr val="tx1"/>
                </a:solidFill>
              </a:rPr>
              <a:t>文件形式來進行設計，讓測試人員可以進行某一情況的</a:t>
            </a:r>
            <a:r>
              <a:rPr lang="en-US" altLang="zh-TW" sz="2600" dirty="0" smtClean="0">
                <a:solidFill>
                  <a:schemeClr val="tx1"/>
                </a:solidFill>
              </a:rPr>
              <a:t>SIP</a:t>
            </a:r>
            <a:r>
              <a:rPr lang="zh-TW" altLang="en-US" sz="2600" dirty="0" smtClean="0">
                <a:solidFill>
                  <a:schemeClr val="tx1"/>
                </a:solidFill>
              </a:rPr>
              <a:t>對話進行模擬與除錯。</a:t>
            </a:r>
            <a:endParaRPr lang="en-US" altLang="zh-TW" sz="2600" dirty="0" smtClean="0">
              <a:solidFill>
                <a:schemeClr val="tx1"/>
              </a:solidFill>
            </a:endParaRPr>
          </a:p>
          <a:p>
            <a:r>
              <a:rPr lang="zh-TW" altLang="en-US" sz="2600" dirty="0">
                <a:solidFill>
                  <a:schemeClr val="tx1"/>
                </a:solidFill>
              </a:rPr>
              <a:t>以下</a:t>
            </a:r>
            <a:r>
              <a:rPr lang="zh-TW" altLang="en-US" sz="2600" dirty="0" smtClean="0">
                <a:solidFill>
                  <a:schemeClr val="tx1"/>
                </a:solidFill>
              </a:rPr>
              <a:t>是</a:t>
            </a:r>
            <a:r>
              <a:rPr lang="en-US" altLang="zh-TW" sz="2600" dirty="0" smtClean="0">
                <a:solidFill>
                  <a:schemeClr val="tx1"/>
                </a:solidFill>
              </a:rPr>
              <a:t>SIP</a:t>
            </a:r>
            <a:r>
              <a:rPr lang="zh-TW" altLang="en-US" sz="2600" dirty="0" smtClean="0">
                <a:solidFill>
                  <a:schemeClr val="tx1"/>
                </a:solidFill>
              </a:rPr>
              <a:t> </a:t>
            </a:r>
            <a:r>
              <a:rPr lang="en-US" altLang="zh-TW" sz="2600" dirty="0" smtClean="0">
                <a:solidFill>
                  <a:schemeClr val="tx1"/>
                </a:solidFill>
              </a:rPr>
              <a:t>XML</a:t>
            </a:r>
            <a:r>
              <a:rPr lang="zh-TW" altLang="en-US" sz="2600" dirty="0" smtClean="0">
                <a:solidFill>
                  <a:schemeClr val="tx1"/>
                </a:solidFill>
              </a:rPr>
              <a:t>的開頭與結尾</a:t>
            </a:r>
            <a:endParaRPr lang="en-US" altLang="zh-TW" sz="2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sz="2600" dirty="0">
                <a:solidFill>
                  <a:schemeClr val="tx1"/>
                </a:solidFill>
              </a:rPr>
              <a:t>&lt;?xml version="1.0" encoding="ISO-8859-1" </a:t>
            </a:r>
            <a:r>
              <a:rPr lang="en-US" altLang="zh-TW" sz="2600" dirty="0" smtClean="0">
                <a:solidFill>
                  <a:schemeClr val="tx1"/>
                </a:solidFill>
              </a:rPr>
              <a:t>?&gt;    </a:t>
            </a:r>
            <a:r>
              <a:rPr lang="en-US" altLang="zh-TW" sz="2600" dirty="0" smtClean="0">
                <a:solidFill>
                  <a:srgbClr val="FFFF00"/>
                </a:solidFill>
              </a:rPr>
              <a:t>XML</a:t>
            </a:r>
            <a:r>
              <a:rPr lang="zh-TW" altLang="en-US" sz="2600" dirty="0" smtClean="0">
                <a:solidFill>
                  <a:srgbClr val="FFFF00"/>
                </a:solidFill>
              </a:rPr>
              <a:t>版本與編碼格式</a:t>
            </a:r>
            <a:endParaRPr lang="en-US" altLang="zh-TW" sz="2600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altLang="zh-TW" sz="2400" dirty="0">
                <a:solidFill>
                  <a:schemeClr val="tx1"/>
                </a:solidFill>
              </a:rPr>
              <a:t>&lt;scenario name="Basic </a:t>
            </a:r>
            <a:r>
              <a:rPr lang="en-US" altLang="zh-TW" sz="2400" dirty="0" err="1">
                <a:solidFill>
                  <a:schemeClr val="tx1"/>
                </a:solidFill>
              </a:rPr>
              <a:t>Sipstone</a:t>
            </a:r>
            <a:r>
              <a:rPr lang="en-US" altLang="zh-TW" sz="2400" dirty="0">
                <a:solidFill>
                  <a:schemeClr val="tx1"/>
                </a:solidFill>
              </a:rPr>
              <a:t> UAC</a:t>
            </a:r>
            <a:r>
              <a:rPr lang="en-US" altLang="zh-TW" sz="2400" dirty="0" smtClean="0">
                <a:solidFill>
                  <a:schemeClr val="tx1"/>
                </a:solidFill>
              </a:rPr>
              <a:t>"&gt;</a:t>
            </a:r>
            <a:r>
              <a:rPr lang="zh-TW" altLang="en-US" sz="2400" dirty="0" smtClean="0">
                <a:solidFill>
                  <a:schemeClr val="tx1"/>
                </a:solidFill>
              </a:rPr>
              <a:t>      </a:t>
            </a:r>
            <a:r>
              <a:rPr lang="zh-TW" altLang="en-US" sz="2400" dirty="0" smtClean="0">
                <a:solidFill>
                  <a:srgbClr val="FFFF00"/>
                </a:solidFill>
              </a:rPr>
              <a:t>表示該</a:t>
            </a:r>
            <a:r>
              <a:rPr lang="en-US" altLang="zh-TW" sz="2400" dirty="0" smtClean="0">
                <a:solidFill>
                  <a:srgbClr val="FFFF00"/>
                </a:solidFill>
              </a:rPr>
              <a:t>SIP</a:t>
            </a:r>
            <a:r>
              <a:rPr lang="zh-TW" altLang="en-US" sz="2400" dirty="0" smtClean="0">
                <a:solidFill>
                  <a:srgbClr val="FFFF00"/>
                </a:solidFill>
              </a:rPr>
              <a:t>腳本的 </a:t>
            </a:r>
            <a:r>
              <a:rPr lang="en-US" altLang="zh-TW" sz="2400" dirty="0" smtClean="0">
                <a:solidFill>
                  <a:srgbClr val="FFFF00"/>
                </a:solidFill>
              </a:rPr>
              <a:t>name</a:t>
            </a:r>
          </a:p>
          <a:p>
            <a:pPr marL="457200" lvl="1" indent="0">
              <a:buNone/>
            </a:pPr>
            <a:r>
              <a:rPr lang="en-US" altLang="zh-TW" sz="2400" dirty="0" smtClean="0">
                <a:solidFill>
                  <a:srgbClr val="FFC000"/>
                </a:solidFill>
              </a:rPr>
              <a:t>&lt;SIP</a:t>
            </a:r>
            <a:r>
              <a:rPr lang="zh-TW" altLang="en-US" sz="2400" dirty="0">
                <a:solidFill>
                  <a:srgbClr val="FFC000"/>
                </a:solidFill>
              </a:rPr>
              <a:t>腳本</a:t>
            </a:r>
            <a:r>
              <a:rPr lang="en-US" altLang="zh-TW" sz="2400" dirty="0" smtClean="0">
                <a:solidFill>
                  <a:srgbClr val="FFC000"/>
                </a:solidFill>
              </a:rPr>
              <a:t>&gt;</a:t>
            </a:r>
            <a:endParaRPr lang="en-US" altLang="zh-TW" sz="24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altLang="zh-TW" sz="2600" dirty="0" smtClean="0">
                <a:solidFill>
                  <a:schemeClr val="tx1"/>
                </a:solidFill>
              </a:rPr>
              <a:t>&lt;/</a:t>
            </a:r>
            <a:r>
              <a:rPr lang="en-US" altLang="zh-TW" sz="2600" dirty="0">
                <a:solidFill>
                  <a:schemeClr val="tx1"/>
                </a:solidFill>
              </a:rPr>
              <a:t>scenario</a:t>
            </a:r>
            <a:r>
              <a:rPr lang="en-US" altLang="zh-TW" sz="2600" dirty="0" smtClean="0">
                <a:solidFill>
                  <a:schemeClr val="tx1"/>
                </a:solidFill>
              </a:rPr>
              <a:t>&gt;</a:t>
            </a:r>
            <a:r>
              <a:rPr lang="zh-TW" altLang="en-US" sz="2600" dirty="0" smtClean="0">
                <a:solidFill>
                  <a:schemeClr val="tx1"/>
                </a:solidFill>
              </a:rPr>
              <a:t>      </a:t>
            </a:r>
            <a:r>
              <a:rPr lang="zh-TW" altLang="en-US" sz="2600" dirty="0" smtClean="0">
                <a:solidFill>
                  <a:srgbClr val="FFFF00"/>
                </a:solidFill>
              </a:rPr>
              <a:t>結尾</a:t>
            </a:r>
            <a:endParaRPr lang="en-US" altLang="zh-TW" sz="2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75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57988" y="628073"/>
            <a:ext cx="8596668" cy="1320800"/>
          </a:xfrm>
        </p:spPr>
        <p:txBody>
          <a:bodyPr/>
          <a:lstStyle/>
          <a:p>
            <a:pPr algn="ctr"/>
            <a:r>
              <a:rPr lang="en-US" altLang="zh-TW" dirty="0" smtClean="0"/>
              <a:t>SIPP</a:t>
            </a:r>
            <a:r>
              <a:rPr lang="zh-TW" altLang="en-US" dirty="0" smtClean="0"/>
              <a:t> </a:t>
            </a:r>
            <a:r>
              <a:rPr lang="en-US" altLang="zh-TW" dirty="0" smtClean="0"/>
              <a:t>XML</a:t>
            </a:r>
            <a:r>
              <a:rPr lang="zh-TW" altLang="en-US" dirty="0" smtClean="0"/>
              <a:t> </a:t>
            </a:r>
            <a:r>
              <a:rPr lang="en-US" altLang="zh-TW" dirty="0" smtClean="0"/>
              <a:t>introduction 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9243" y="1504808"/>
            <a:ext cx="10151957" cy="4738974"/>
          </a:xfrm>
        </p:spPr>
        <p:txBody>
          <a:bodyPr>
            <a:noAutofit/>
          </a:bodyPr>
          <a:lstStyle/>
          <a:p>
            <a:r>
              <a:rPr lang="en-US" altLang="zh-TW" sz="2600" dirty="0" smtClean="0">
                <a:solidFill>
                  <a:schemeClr val="tx1"/>
                </a:solidFill>
              </a:rPr>
              <a:t>SIPP</a:t>
            </a:r>
            <a:r>
              <a:rPr lang="zh-TW" altLang="en-US" sz="2600" dirty="0" smtClean="0">
                <a:solidFill>
                  <a:schemeClr val="tx1"/>
                </a:solidFill>
              </a:rPr>
              <a:t>腳本中有各種命令</a:t>
            </a:r>
            <a:endParaRPr lang="en-US" altLang="zh-TW" sz="2600" dirty="0" smtClean="0">
              <a:solidFill>
                <a:schemeClr val="tx1"/>
              </a:solidFill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altLang="zh-TW" sz="2400" dirty="0">
                <a:solidFill>
                  <a:schemeClr val="tx1"/>
                </a:solidFill>
              </a:rPr>
              <a:t>s</a:t>
            </a:r>
            <a:r>
              <a:rPr lang="en-US" altLang="zh-TW" sz="2400" dirty="0" smtClean="0">
                <a:solidFill>
                  <a:schemeClr val="tx1"/>
                </a:solidFill>
              </a:rPr>
              <a:t>end: </a:t>
            </a:r>
            <a:r>
              <a:rPr lang="zh-TW" altLang="en-US" sz="2400" dirty="0" smtClean="0">
                <a:solidFill>
                  <a:srgbClr val="FFC000"/>
                </a:solidFill>
              </a:rPr>
              <a:t>發送對話訊息、定義重傳時間等等參數</a:t>
            </a:r>
            <a:endParaRPr lang="en-US" altLang="zh-TW" sz="2200" dirty="0" smtClean="0">
              <a:solidFill>
                <a:srgbClr val="FFC000"/>
              </a:solidFill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altLang="zh-TW" sz="2400" dirty="0" err="1" smtClean="0">
                <a:solidFill>
                  <a:schemeClr val="tx1"/>
                </a:solidFill>
              </a:rPr>
              <a:t>recv</a:t>
            </a:r>
            <a:r>
              <a:rPr lang="en-US" altLang="zh-TW" sz="2400" dirty="0" smtClean="0">
                <a:solidFill>
                  <a:schemeClr val="tx1"/>
                </a:solidFill>
              </a:rPr>
              <a:t>: </a:t>
            </a:r>
            <a:r>
              <a:rPr lang="zh-TW" altLang="en-US" sz="2400" dirty="0" smtClean="0">
                <a:solidFill>
                  <a:srgbClr val="FFC000"/>
                </a:solidFill>
              </a:rPr>
              <a:t>指定</a:t>
            </a:r>
            <a:r>
              <a:rPr lang="en-US" altLang="zh-TW" sz="2400" dirty="0" smtClean="0">
                <a:solidFill>
                  <a:srgbClr val="FFC000"/>
                </a:solidFill>
              </a:rPr>
              <a:t>SIPP</a:t>
            </a:r>
            <a:r>
              <a:rPr lang="zh-TW" altLang="en-US" sz="2400" dirty="0" smtClean="0">
                <a:solidFill>
                  <a:srgbClr val="FFC000"/>
                </a:solidFill>
              </a:rPr>
              <a:t>期望收到的訊息</a:t>
            </a:r>
            <a:endParaRPr lang="en-US" altLang="zh-TW" sz="2400" dirty="0" smtClean="0">
              <a:solidFill>
                <a:srgbClr val="FFC000"/>
              </a:solidFill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altLang="zh-TW" sz="2400" dirty="0" smtClean="0">
                <a:solidFill>
                  <a:schemeClr val="tx1"/>
                </a:solidFill>
              </a:rPr>
              <a:t>pause: </a:t>
            </a:r>
            <a:r>
              <a:rPr lang="zh-TW" altLang="en-US" sz="2400" dirty="0" smtClean="0">
                <a:solidFill>
                  <a:srgbClr val="FFC000"/>
                </a:solidFill>
              </a:rPr>
              <a:t>指定腳本暫停的時間</a:t>
            </a:r>
            <a:endParaRPr lang="en-US" altLang="zh-TW" sz="2400" dirty="0" smtClean="0">
              <a:solidFill>
                <a:srgbClr val="FFC000"/>
              </a:solidFill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altLang="zh-TW" sz="2400" dirty="0" err="1" smtClean="0">
                <a:solidFill>
                  <a:schemeClr val="tx1"/>
                </a:solidFill>
              </a:rPr>
              <a:t>Nop</a:t>
            </a:r>
            <a:r>
              <a:rPr lang="en-US" altLang="zh-TW" sz="2400" dirty="0" smtClean="0">
                <a:solidFill>
                  <a:schemeClr val="tx1"/>
                </a:solidFill>
              </a:rPr>
              <a:t>:</a:t>
            </a:r>
            <a:r>
              <a:rPr lang="zh-TW" altLang="en-US" sz="2400" dirty="0" smtClean="0">
                <a:solidFill>
                  <a:schemeClr val="tx1"/>
                </a:solidFill>
              </a:rPr>
              <a:t> </a:t>
            </a:r>
            <a:r>
              <a:rPr lang="zh-TW" altLang="en-US" sz="2400" dirty="0" smtClean="0">
                <a:solidFill>
                  <a:srgbClr val="FFC000"/>
                </a:solidFill>
              </a:rPr>
              <a:t>執行命令</a:t>
            </a:r>
            <a:r>
              <a:rPr lang="en-US" altLang="zh-TW" sz="2400" dirty="0" smtClean="0">
                <a:solidFill>
                  <a:srgbClr val="FFC000"/>
                </a:solidFill>
              </a:rPr>
              <a:t>(</a:t>
            </a:r>
            <a:r>
              <a:rPr lang="zh-TW" altLang="en-US" sz="2400" dirty="0" smtClean="0">
                <a:solidFill>
                  <a:srgbClr val="FFC000"/>
                </a:solidFill>
              </a:rPr>
              <a:t>如執行播放聲音或者影像的命令</a:t>
            </a:r>
            <a:r>
              <a:rPr lang="en-US" altLang="zh-TW" sz="2400" dirty="0" smtClean="0">
                <a:solidFill>
                  <a:srgbClr val="FFC000"/>
                </a:solidFill>
              </a:rPr>
              <a:t>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zh-TW" sz="2400" dirty="0" err="1" smtClean="0">
                <a:solidFill>
                  <a:schemeClr val="tx1"/>
                </a:solidFill>
              </a:rPr>
              <a:t>sendCmd</a:t>
            </a:r>
            <a:r>
              <a:rPr lang="en-US" altLang="zh-TW" sz="2400" dirty="0" smtClean="0">
                <a:solidFill>
                  <a:schemeClr val="tx1"/>
                </a:solidFill>
              </a:rPr>
              <a:t>: </a:t>
            </a:r>
            <a:r>
              <a:rPr lang="zh-TW" altLang="en-US" sz="2400" dirty="0" smtClean="0">
                <a:solidFill>
                  <a:srgbClr val="FFC000"/>
                </a:solidFill>
              </a:rPr>
              <a:t>用於第三方呼叫控制</a:t>
            </a:r>
            <a:endParaRPr lang="en-US" altLang="zh-TW" sz="2400" dirty="0" smtClean="0">
              <a:solidFill>
                <a:srgbClr val="FFC000"/>
              </a:solidFill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altLang="zh-TW" sz="2400" dirty="0" err="1" smtClean="0">
                <a:solidFill>
                  <a:schemeClr val="tx1"/>
                </a:solidFill>
              </a:rPr>
              <a:t>recvCmd</a:t>
            </a:r>
            <a:r>
              <a:rPr lang="en-US" altLang="zh-TW" sz="2400" dirty="0" smtClean="0">
                <a:solidFill>
                  <a:schemeClr val="tx1"/>
                </a:solidFill>
              </a:rPr>
              <a:t>: </a:t>
            </a:r>
            <a:r>
              <a:rPr lang="zh-TW" altLang="en-US" sz="2400" dirty="0" smtClean="0">
                <a:solidFill>
                  <a:srgbClr val="FFC000"/>
                </a:solidFill>
              </a:rPr>
              <a:t>收到訊息時的控制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zh-TW" sz="2400" dirty="0" err="1" smtClean="0">
                <a:solidFill>
                  <a:schemeClr val="tx1"/>
                </a:solidFill>
              </a:rPr>
              <a:t>ResponseTimeRepartition</a:t>
            </a:r>
            <a:r>
              <a:rPr lang="en-US" altLang="zh-TW" sz="2400" dirty="0" smtClean="0">
                <a:solidFill>
                  <a:schemeClr val="tx1"/>
                </a:solidFill>
              </a:rPr>
              <a:t>: </a:t>
            </a:r>
            <a:r>
              <a:rPr lang="zh-TW" altLang="en-US" sz="2400" dirty="0" smtClean="0">
                <a:solidFill>
                  <a:srgbClr val="FFC000"/>
                </a:solidFill>
              </a:rPr>
              <a:t>重傳</a:t>
            </a:r>
            <a:r>
              <a:rPr lang="en-US" altLang="zh-TW" sz="2400" dirty="0" smtClean="0">
                <a:solidFill>
                  <a:srgbClr val="FFC000"/>
                </a:solidFill>
              </a:rPr>
              <a:t>response</a:t>
            </a:r>
            <a:r>
              <a:rPr lang="zh-TW" altLang="en-US" sz="2400" dirty="0" smtClean="0">
                <a:solidFill>
                  <a:srgbClr val="FFC000"/>
                </a:solidFill>
              </a:rPr>
              <a:t>的時間分布</a:t>
            </a:r>
            <a:endParaRPr lang="en-US" altLang="zh-TW" sz="2400" dirty="0" smtClean="0">
              <a:solidFill>
                <a:srgbClr val="FFC000"/>
              </a:solidFill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altLang="zh-TW" sz="2400" dirty="0" err="1" smtClean="0">
                <a:solidFill>
                  <a:schemeClr val="tx1"/>
                </a:solidFill>
              </a:rPr>
              <a:t>CallLengthRepartition</a:t>
            </a:r>
            <a:r>
              <a:rPr lang="en-US" altLang="zh-TW" sz="2400" dirty="0" smtClean="0">
                <a:solidFill>
                  <a:schemeClr val="tx1"/>
                </a:solidFill>
              </a:rPr>
              <a:t>: </a:t>
            </a:r>
            <a:r>
              <a:rPr lang="zh-TW" altLang="en-US" sz="2400" dirty="0" smtClean="0">
                <a:solidFill>
                  <a:srgbClr val="FFC000"/>
                </a:solidFill>
              </a:rPr>
              <a:t>重傳</a:t>
            </a:r>
            <a:r>
              <a:rPr lang="en-US" altLang="zh-TW" sz="2400" dirty="0" smtClean="0">
                <a:solidFill>
                  <a:srgbClr val="FFC000"/>
                </a:solidFill>
              </a:rPr>
              <a:t>Call</a:t>
            </a:r>
            <a:r>
              <a:rPr lang="zh-TW" altLang="en-US" sz="2400" dirty="0" smtClean="0">
                <a:solidFill>
                  <a:srgbClr val="FFC000"/>
                </a:solidFill>
              </a:rPr>
              <a:t>的時間分布</a:t>
            </a:r>
            <a:endParaRPr lang="en-US" altLang="zh-TW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00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1757988" y="628073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dirty="0" smtClean="0"/>
              <a:t>SIPP</a:t>
            </a:r>
            <a:r>
              <a:rPr lang="zh-TW" altLang="en-US" dirty="0" smtClean="0"/>
              <a:t> </a:t>
            </a:r>
            <a:r>
              <a:rPr lang="en-US" altLang="zh-TW" dirty="0" smtClean="0"/>
              <a:t>XML</a:t>
            </a:r>
            <a:r>
              <a:rPr lang="zh-TW" altLang="en-US" dirty="0" smtClean="0"/>
              <a:t> </a:t>
            </a:r>
            <a:r>
              <a:rPr lang="en-US" altLang="zh-TW" dirty="0" smtClean="0"/>
              <a:t>introduction 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9243" y="1504808"/>
            <a:ext cx="10151957" cy="4738974"/>
          </a:xfrm>
        </p:spPr>
        <p:txBody>
          <a:bodyPr>
            <a:noAutofit/>
          </a:bodyPr>
          <a:lstStyle/>
          <a:p>
            <a:r>
              <a:rPr lang="en-US" altLang="zh-TW" sz="2600" dirty="0" smtClean="0">
                <a:solidFill>
                  <a:schemeClr val="tx1"/>
                </a:solidFill>
              </a:rPr>
              <a:t>Send </a:t>
            </a:r>
            <a:r>
              <a:rPr lang="zh-TW" altLang="en-US" sz="2600" dirty="0" smtClean="0">
                <a:solidFill>
                  <a:schemeClr val="tx1"/>
                </a:solidFill>
              </a:rPr>
              <a:t>命令範例</a:t>
            </a:r>
            <a:endParaRPr lang="en-US" altLang="zh-TW" sz="2600" dirty="0" smtClean="0">
              <a:solidFill>
                <a:schemeClr val="tx1"/>
              </a:solidFill>
            </a:endParaRPr>
          </a:p>
          <a:p>
            <a:pPr lvl="1"/>
            <a:r>
              <a:rPr lang="en-US" altLang="zh-TW" sz="2400" dirty="0">
                <a:solidFill>
                  <a:schemeClr val="tx1"/>
                </a:solidFill>
              </a:rPr>
              <a:t>&lt;</a:t>
            </a:r>
            <a:r>
              <a:rPr lang="en-US" altLang="zh-TW" sz="2400" dirty="0" smtClean="0">
                <a:solidFill>
                  <a:schemeClr val="tx1"/>
                </a:solidFill>
              </a:rPr>
              <a:t>send </a:t>
            </a:r>
            <a:r>
              <a:rPr lang="en-US" altLang="zh-TW" sz="2400" dirty="0" err="1">
                <a:solidFill>
                  <a:schemeClr val="tx1"/>
                </a:solidFill>
              </a:rPr>
              <a:t>retrans</a:t>
            </a:r>
            <a:r>
              <a:rPr lang="en-US" altLang="zh-TW" sz="2400" dirty="0">
                <a:solidFill>
                  <a:schemeClr val="tx1"/>
                </a:solidFill>
              </a:rPr>
              <a:t>="500</a:t>
            </a:r>
            <a:r>
              <a:rPr lang="en-US" altLang="zh-TW" sz="2400" dirty="0" smtClean="0">
                <a:solidFill>
                  <a:schemeClr val="tx1"/>
                </a:solidFill>
              </a:rPr>
              <a:t>"&gt;</a:t>
            </a:r>
          </a:p>
          <a:p>
            <a:pPr lvl="1"/>
            <a:r>
              <a:rPr lang="zh-TW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TW" sz="2400" dirty="0">
                <a:solidFill>
                  <a:srgbClr val="92D050"/>
                </a:solidFill>
              </a:rPr>
              <a:t>&lt;![CDATA</a:t>
            </a:r>
            <a:r>
              <a:rPr lang="en-US" altLang="zh-TW" sz="2400" dirty="0" smtClean="0">
                <a:solidFill>
                  <a:srgbClr val="92D050"/>
                </a:solidFill>
              </a:rPr>
              <a:t>[    </a:t>
            </a:r>
            <a:r>
              <a:rPr lang="zh-TW" altLang="en-US" sz="2400" dirty="0" smtClean="0">
                <a:solidFill>
                  <a:srgbClr val="FFC000"/>
                </a:solidFill>
              </a:rPr>
              <a:t>訊息傳遞的開頭</a:t>
            </a:r>
            <a:endParaRPr lang="en-US" altLang="zh-TW" sz="2400" dirty="0" smtClean="0">
              <a:solidFill>
                <a:srgbClr val="FFC000"/>
              </a:solidFill>
            </a:endParaRPr>
          </a:p>
          <a:p>
            <a:pPr marL="457200" lvl="1" indent="0">
              <a:buNone/>
            </a:pPr>
            <a:r>
              <a:rPr lang="en-US" altLang="zh-TW" sz="2400" dirty="0" smtClean="0">
                <a:solidFill>
                  <a:schemeClr val="tx1"/>
                </a:solidFill>
              </a:rPr>
              <a:t>	request line</a:t>
            </a:r>
            <a:r>
              <a:rPr lang="zh-TW" altLang="en-US" sz="2400" dirty="0" smtClean="0">
                <a:solidFill>
                  <a:schemeClr val="tx1"/>
                </a:solidFill>
              </a:rPr>
              <a:t>       </a:t>
            </a:r>
            <a:r>
              <a:rPr lang="zh-TW" altLang="en-US" sz="2400" dirty="0">
                <a:solidFill>
                  <a:srgbClr val="FFC000"/>
                </a:solidFill>
              </a:rPr>
              <a:t>請求行</a:t>
            </a:r>
            <a:endParaRPr lang="en-US" altLang="zh-TW" sz="2400" dirty="0" smtClean="0">
              <a:solidFill>
                <a:srgbClr val="FFC000"/>
              </a:solidFill>
            </a:endParaRPr>
          </a:p>
          <a:p>
            <a:pPr marL="457200" lvl="1" indent="0">
              <a:buNone/>
            </a:pPr>
            <a:r>
              <a:rPr lang="en-US" altLang="zh-TW" sz="2400" dirty="0" smtClean="0">
                <a:solidFill>
                  <a:schemeClr val="tx1"/>
                </a:solidFill>
              </a:rPr>
              <a:t>	message header</a:t>
            </a:r>
            <a:r>
              <a:rPr lang="zh-TW" altLang="en-US" sz="2400" dirty="0" smtClean="0">
                <a:solidFill>
                  <a:schemeClr val="tx1"/>
                </a:solidFill>
              </a:rPr>
              <a:t> </a:t>
            </a:r>
            <a:r>
              <a:rPr lang="zh-TW" altLang="en-US" sz="2400" dirty="0" smtClean="0">
                <a:solidFill>
                  <a:srgbClr val="FFC000"/>
                </a:solidFill>
              </a:rPr>
              <a:t>訊息標頭</a:t>
            </a:r>
            <a:endParaRPr lang="en-US" altLang="zh-TW" sz="2400" dirty="0" smtClean="0">
              <a:solidFill>
                <a:srgbClr val="FFC000"/>
              </a:solidFill>
            </a:endParaRPr>
          </a:p>
          <a:p>
            <a:pPr marL="457200" lvl="1" indent="0">
              <a:buNone/>
            </a:pPr>
            <a:r>
              <a:rPr lang="en-US" altLang="zh-TW" sz="2400" dirty="0" smtClean="0">
                <a:solidFill>
                  <a:schemeClr val="tx1"/>
                </a:solidFill>
              </a:rPr>
              <a:t>	message body</a:t>
            </a:r>
            <a:r>
              <a:rPr lang="zh-TW" altLang="en-US" sz="2400" dirty="0" smtClean="0">
                <a:solidFill>
                  <a:schemeClr val="tx1"/>
                </a:solidFill>
              </a:rPr>
              <a:t>    </a:t>
            </a:r>
            <a:r>
              <a:rPr lang="zh-TW" altLang="en-US" sz="2400" dirty="0" smtClean="0">
                <a:solidFill>
                  <a:srgbClr val="FFC000"/>
                </a:solidFill>
              </a:rPr>
              <a:t>訊息主體</a:t>
            </a:r>
            <a:endParaRPr lang="en-US" altLang="zh-TW" sz="2400" dirty="0" smtClean="0">
              <a:solidFill>
                <a:srgbClr val="FFC000"/>
              </a:solidFill>
            </a:endParaRPr>
          </a:p>
          <a:p>
            <a:pPr lvl="1"/>
            <a:r>
              <a:rPr lang="zh-TW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TW" sz="2400" dirty="0" smtClean="0">
                <a:solidFill>
                  <a:srgbClr val="92D050"/>
                </a:solidFill>
              </a:rPr>
              <a:t>]]&gt;			</a:t>
            </a:r>
            <a:r>
              <a:rPr lang="zh-TW" altLang="en-US" sz="2400" dirty="0" smtClean="0">
                <a:solidFill>
                  <a:srgbClr val="92D050"/>
                </a:solidFill>
              </a:rPr>
              <a:t>  </a:t>
            </a:r>
            <a:r>
              <a:rPr lang="zh-TW" altLang="en-US" sz="2400" dirty="0" smtClean="0">
                <a:solidFill>
                  <a:srgbClr val="FFC000"/>
                </a:solidFill>
              </a:rPr>
              <a:t>訊息傳遞的結尾</a:t>
            </a:r>
            <a:endParaRPr lang="zh-TW" altLang="en-US" sz="2400" dirty="0">
              <a:solidFill>
                <a:srgbClr val="FFC000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529" y="19878"/>
            <a:ext cx="5994888" cy="682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365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1757988" y="628073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dirty="0" smtClean="0"/>
              <a:t>SIPP</a:t>
            </a:r>
            <a:r>
              <a:rPr lang="zh-TW" altLang="en-US" dirty="0" smtClean="0"/>
              <a:t> </a:t>
            </a:r>
            <a:r>
              <a:rPr lang="en-US" altLang="zh-TW" dirty="0" smtClean="0"/>
              <a:t>XML</a:t>
            </a:r>
            <a:r>
              <a:rPr lang="zh-TW" altLang="en-US" dirty="0" smtClean="0"/>
              <a:t> </a:t>
            </a:r>
            <a:r>
              <a:rPr lang="en-US" altLang="zh-TW" dirty="0" smtClean="0"/>
              <a:t>send </a:t>
            </a:r>
            <a:r>
              <a:rPr lang="zh-TW" altLang="en-US" dirty="0" smtClean="0"/>
              <a:t>命令參數</a:t>
            </a:r>
            <a:r>
              <a:rPr lang="en-US" altLang="zh-TW" dirty="0" smtClean="0"/>
              <a:t>  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18964"/>
              </p:ext>
            </p:extLst>
          </p:nvPr>
        </p:nvGraphicFramePr>
        <p:xfrm>
          <a:off x="1757988" y="1521490"/>
          <a:ext cx="9060070" cy="404976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530035">
                  <a:extLst>
                    <a:ext uri="{9D8B030D-6E8A-4147-A177-3AD203B41FA5}">
                      <a16:colId xmlns:a16="http://schemas.microsoft.com/office/drawing/2014/main" val="3810199024"/>
                    </a:ext>
                  </a:extLst>
                </a:gridCol>
                <a:gridCol w="4530035">
                  <a:extLst>
                    <a:ext uri="{9D8B030D-6E8A-4147-A177-3AD203B41FA5}">
                      <a16:colId xmlns:a16="http://schemas.microsoft.com/office/drawing/2014/main" val="557272291"/>
                    </a:ext>
                  </a:extLst>
                </a:gridCol>
              </a:tblGrid>
              <a:tr h="50622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smtClean="0"/>
                        <a:t>參數名稱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smtClean="0"/>
                        <a:t>描述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377308"/>
                  </a:ext>
                </a:extLst>
              </a:tr>
              <a:tr h="50622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Send</a:t>
                      </a:r>
                      <a:r>
                        <a:rPr lang="zh-TW" altLang="en-US" sz="2400" dirty="0" smtClean="0"/>
                        <a:t>命令參數</a:t>
                      </a:r>
                      <a:endParaRPr lang="zh-TW" alt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055663"/>
                  </a:ext>
                </a:extLst>
              </a:tr>
              <a:tr h="50622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[service] 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由參數</a:t>
                      </a:r>
                      <a:r>
                        <a:rPr lang="en-US" altLang="zh-TW" sz="2400" dirty="0" smtClean="0"/>
                        <a:t>-s</a:t>
                      </a:r>
                      <a:r>
                        <a:rPr lang="zh-TW" altLang="en-US" sz="2400" dirty="0" smtClean="0"/>
                        <a:t>決定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259865"/>
                  </a:ext>
                </a:extLst>
              </a:tr>
              <a:tr h="50622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[</a:t>
                      </a:r>
                      <a:r>
                        <a:rPr lang="en-US" altLang="zh-TW" sz="2400" dirty="0" err="1" smtClean="0"/>
                        <a:t>remote_ip</a:t>
                      </a:r>
                      <a:r>
                        <a:rPr lang="en-US" altLang="zh-TW" sz="2400" dirty="0" smtClean="0"/>
                        <a:t>] 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遠端設備</a:t>
                      </a:r>
                      <a:r>
                        <a:rPr lang="en-US" altLang="zh-TW" sz="2400" dirty="0" smtClean="0"/>
                        <a:t>IP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885149"/>
                  </a:ext>
                </a:extLst>
              </a:tr>
              <a:tr h="50622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[</a:t>
                      </a:r>
                      <a:r>
                        <a:rPr lang="en-US" altLang="zh-TW" sz="2400" dirty="0" err="1" smtClean="0"/>
                        <a:t>remote_port</a:t>
                      </a:r>
                      <a:r>
                        <a:rPr lang="en-US" altLang="zh-TW" sz="2400" dirty="0" smtClean="0"/>
                        <a:t>]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/>
                        <a:t>遠端設備</a:t>
                      </a:r>
                      <a:r>
                        <a:rPr lang="en-US" altLang="zh-TW" sz="2400" dirty="0" smtClean="0"/>
                        <a:t>Port number</a:t>
                      </a:r>
                      <a:endParaRPr lang="zh-TW" altLang="en-US" sz="2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363447"/>
                  </a:ext>
                </a:extLst>
              </a:tr>
              <a:tr h="50622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[transport]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傳輸層模式</a:t>
                      </a:r>
                      <a:r>
                        <a:rPr lang="en-US" altLang="zh-TW" sz="2400" dirty="0" smtClean="0"/>
                        <a:t>(TCP</a:t>
                      </a:r>
                      <a:r>
                        <a:rPr lang="en-US" altLang="zh-TW" sz="2400" baseline="0" dirty="0" smtClean="0"/>
                        <a:t> UDP)</a:t>
                      </a:r>
                      <a:r>
                        <a:rPr lang="zh-TW" altLang="en-US" sz="2400" baseline="0" dirty="0" smtClean="0"/>
                        <a:t> 由</a:t>
                      </a:r>
                      <a:r>
                        <a:rPr lang="en-US" altLang="zh-TW" sz="2400" baseline="0" dirty="0" smtClean="0"/>
                        <a:t>-t</a:t>
                      </a:r>
                      <a:r>
                        <a:rPr lang="zh-TW" altLang="en-US" sz="2400" baseline="0" dirty="0" smtClean="0"/>
                        <a:t>指定</a:t>
                      </a:r>
                      <a:endParaRPr lang="en-US" altLang="zh-TW" sz="2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2779"/>
                  </a:ext>
                </a:extLst>
              </a:tr>
              <a:tr h="50622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[</a:t>
                      </a:r>
                      <a:r>
                        <a:rPr lang="en-US" altLang="zh-TW" sz="2400" dirty="0" err="1" smtClean="0"/>
                        <a:t>local_ip</a:t>
                      </a:r>
                      <a:r>
                        <a:rPr lang="en-US" altLang="zh-TW" sz="2400" dirty="0" smtClean="0"/>
                        <a:t>]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指定</a:t>
                      </a:r>
                      <a:r>
                        <a:rPr lang="en-US" altLang="zh-TW" sz="2400" dirty="0" smtClean="0"/>
                        <a:t>Local</a:t>
                      </a:r>
                      <a:r>
                        <a:rPr lang="zh-TW" altLang="en-US" sz="2400" dirty="0" smtClean="0"/>
                        <a:t> </a:t>
                      </a:r>
                      <a:r>
                        <a:rPr lang="en-US" altLang="zh-TW" sz="2400" dirty="0" smtClean="0"/>
                        <a:t>IP</a:t>
                      </a:r>
                      <a:r>
                        <a:rPr lang="zh-TW" altLang="en-US" sz="2400" dirty="0" smtClean="0"/>
                        <a:t> </a:t>
                      </a:r>
                      <a:r>
                        <a:rPr lang="en-US" altLang="zh-TW" sz="2400" dirty="0" smtClean="0"/>
                        <a:t>address</a:t>
                      </a:r>
                      <a:r>
                        <a:rPr lang="zh-TW" altLang="en-US" sz="2400" dirty="0" smtClean="0"/>
                        <a:t> 由</a:t>
                      </a:r>
                      <a:r>
                        <a:rPr lang="en-US" altLang="zh-TW" sz="2400" dirty="0" smtClean="0"/>
                        <a:t>-</a:t>
                      </a:r>
                      <a:r>
                        <a:rPr lang="en-US" altLang="zh-TW" sz="2400" dirty="0" err="1" smtClean="0"/>
                        <a:t>i</a:t>
                      </a:r>
                      <a:r>
                        <a:rPr lang="zh-TW" altLang="en-US" sz="2400" dirty="0" smtClean="0"/>
                        <a:t>指定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769195"/>
                  </a:ext>
                </a:extLst>
              </a:tr>
              <a:tr h="50622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[</a:t>
                      </a:r>
                      <a:r>
                        <a:rPr lang="en-US" altLang="zh-TW" sz="2400" dirty="0" err="1" smtClean="0"/>
                        <a:t>local_ip_type</a:t>
                      </a:r>
                      <a:r>
                        <a:rPr lang="en-US" altLang="zh-TW" sz="2400" dirty="0" smtClean="0"/>
                        <a:t>]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指定</a:t>
                      </a:r>
                      <a:r>
                        <a:rPr lang="en-US" altLang="zh-TW" sz="2400" dirty="0" smtClean="0"/>
                        <a:t>Local port</a:t>
                      </a:r>
                      <a:r>
                        <a:rPr lang="en-US" altLang="zh-TW" sz="2400" baseline="0" dirty="0" smtClean="0"/>
                        <a:t> number</a:t>
                      </a:r>
                      <a:r>
                        <a:rPr lang="zh-TW" altLang="en-US" sz="2400" baseline="0" dirty="0" smtClean="0"/>
                        <a:t>由</a:t>
                      </a:r>
                      <a:r>
                        <a:rPr lang="en-US" altLang="zh-TW" sz="2400" baseline="0" dirty="0" smtClean="0"/>
                        <a:t>-p</a:t>
                      </a:r>
                      <a:r>
                        <a:rPr lang="zh-TW" altLang="en-US" sz="2400" baseline="0" dirty="0" smtClean="0"/>
                        <a:t>指定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613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697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57988" y="628073"/>
            <a:ext cx="8596668" cy="683892"/>
          </a:xfrm>
        </p:spPr>
        <p:txBody>
          <a:bodyPr/>
          <a:lstStyle/>
          <a:p>
            <a:pPr algn="ctr"/>
            <a:r>
              <a:rPr lang="en-US" altLang="zh-TW" dirty="0" smtClean="0"/>
              <a:t>SIPP</a:t>
            </a:r>
            <a:r>
              <a:rPr lang="zh-TW" altLang="en-US" dirty="0" smtClean="0"/>
              <a:t> </a:t>
            </a:r>
            <a:r>
              <a:rPr lang="en-US" altLang="zh-TW" dirty="0" smtClean="0"/>
              <a:t>UAC</a:t>
            </a:r>
            <a:r>
              <a:rPr lang="zh-TW" altLang="en-US" dirty="0" smtClean="0"/>
              <a:t> </a:t>
            </a:r>
            <a:r>
              <a:rPr lang="en-US" altLang="zh-TW" dirty="0" smtClean="0"/>
              <a:t>XML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0074" y="1697937"/>
            <a:ext cx="3489731" cy="4738688"/>
          </a:xfrm>
          <a:prstGeom prst="rect">
            <a:avLst/>
          </a:prstGeom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719243" y="1504808"/>
            <a:ext cx="10151957" cy="47389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600" dirty="0" err="1" smtClean="0">
                <a:solidFill>
                  <a:schemeClr val="tx1"/>
                </a:solidFill>
              </a:rPr>
              <a:t>sipp</a:t>
            </a:r>
            <a:r>
              <a:rPr lang="en-US" altLang="zh-TW" sz="2600" dirty="0" smtClean="0">
                <a:solidFill>
                  <a:schemeClr val="tx1"/>
                </a:solidFill>
              </a:rPr>
              <a:t> –sf uac.xml </a:t>
            </a:r>
            <a:r>
              <a:rPr lang="en-US" altLang="zh-TW" sz="2600" dirty="0" err="1" smtClean="0">
                <a:solidFill>
                  <a:schemeClr val="tx1"/>
                </a:solidFill>
              </a:rPr>
              <a:t>Remote_IP</a:t>
            </a:r>
            <a:r>
              <a:rPr lang="en-US" altLang="zh-TW" sz="26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altLang="zh-TW" sz="2600" dirty="0" err="1" smtClean="0">
                <a:solidFill>
                  <a:schemeClr val="tx1"/>
                </a:solidFill>
              </a:rPr>
              <a:t>sipp</a:t>
            </a:r>
            <a:r>
              <a:rPr lang="en-US" altLang="zh-TW" sz="2600" dirty="0" smtClean="0">
                <a:solidFill>
                  <a:schemeClr val="tx1"/>
                </a:solidFill>
              </a:rPr>
              <a:t> –sf uas.xml (-</a:t>
            </a:r>
            <a:r>
              <a:rPr lang="en-US" altLang="zh-TW" sz="2600" dirty="0" err="1" smtClean="0">
                <a:solidFill>
                  <a:schemeClr val="tx1"/>
                </a:solidFill>
              </a:rPr>
              <a:t>i</a:t>
            </a:r>
            <a:r>
              <a:rPr lang="en-US" altLang="zh-TW" sz="2600" dirty="0" smtClean="0">
                <a:solidFill>
                  <a:schemeClr val="tx1"/>
                </a:solidFill>
              </a:rPr>
              <a:t> </a:t>
            </a:r>
            <a:r>
              <a:rPr lang="en-US" altLang="zh-TW" sz="2600" dirty="0" err="1" smtClean="0">
                <a:solidFill>
                  <a:schemeClr val="tx1"/>
                </a:solidFill>
              </a:rPr>
              <a:t>Local_IP</a:t>
            </a:r>
            <a:r>
              <a:rPr lang="en-US" altLang="zh-TW" sz="2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zh-TW" sz="2600" dirty="0" smtClean="0">
                <a:solidFill>
                  <a:schemeClr val="tx1"/>
                </a:solidFill>
              </a:rPr>
              <a:t>-sf:</a:t>
            </a:r>
            <a:r>
              <a:rPr lang="zh-TW" altLang="en-US" sz="2600" dirty="0" smtClean="0">
                <a:solidFill>
                  <a:schemeClr val="tx1"/>
                </a:solidFill>
              </a:rPr>
              <a:t>使用自定義</a:t>
            </a:r>
            <a:r>
              <a:rPr lang="en-US" altLang="zh-TW" sz="2600" dirty="0" smtClean="0">
                <a:solidFill>
                  <a:schemeClr val="tx1"/>
                </a:solidFill>
              </a:rPr>
              <a:t>XML</a:t>
            </a:r>
            <a:r>
              <a:rPr lang="zh-TW" altLang="en-US" sz="2600" dirty="0" smtClean="0">
                <a:solidFill>
                  <a:schemeClr val="tx1"/>
                </a:solidFill>
              </a:rPr>
              <a:t>腳本</a:t>
            </a:r>
            <a:endParaRPr lang="zh-TW" altLang="en-US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38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57988" y="628073"/>
            <a:ext cx="8596668" cy="683892"/>
          </a:xfrm>
        </p:spPr>
        <p:txBody>
          <a:bodyPr/>
          <a:lstStyle/>
          <a:p>
            <a:pPr algn="ctr"/>
            <a:r>
              <a:rPr lang="en-US" altLang="zh-TW" dirty="0" smtClean="0"/>
              <a:t>SIPP</a:t>
            </a:r>
            <a:r>
              <a:rPr lang="zh-TW" altLang="en-US" dirty="0" smtClean="0"/>
              <a:t> </a:t>
            </a:r>
            <a:r>
              <a:rPr lang="en-US" altLang="zh-TW" dirty="0" smtClean="0"/>
              <a:t>UAS</a:t>
            </a:r>
            <a:r>
              <a:rPr lang="zh-TW" altLang="en-US" dirty="0" smtClean="0"/>
              <a:t> </a:t>
            </a:r>
            <a:r>
              <a:rPr lang="en-US" altLang="zh-TW" dirty="0" smtClean="0"/>
              <a:t>XML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472" y="1803459"/>
            <a:ext cx="3848637" cy="41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77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57988" y="628073"/>
            <a:ext cx="8596668" cy="683892"/>
          </a:xfrm>
        </p:spPr>
        <p:txBody>
          <a:bodyPr/>
          <a:lstStyle/>
          <a:p>
            <a:pPr algn="ctr"/>
            <a:r>
              <a:rPr lang="en-US" altLang="zh-TW" dirty="0" smtClean="0"/>
              <a:t>SIPP</a:t>
            </a:r>
            <a:r>
              <a:rPr lang="zh-TW" altLang="en-US" dirty="0" smtClean="0"/>
              <a:t> </a:t>
            </a:r>
            <a:r>
              <a:rPr lang="en-US" altLang="zh-TW" dirty="0" smtClean="0"/>
              <a:t>UAC</a:t>
            </a:r>
            <a:r>
              <a:rPr lang="zh-TW" altLang="en-US" dirty="0" smtClean="0"/>
              <a:t> </a:t>
            </a:r>
            <a:r>
              <a:rPr lang="en-US" altLang="zh-TW" dirty="0" smtClean="0"/>
              <a:t>RTP XML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083" y="1311965"/>
            <a:ext cx="3248478" cy="533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71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57988" y="628073"/>
            <a:ext cx="8596668" cy="683892"/>
          </a:xfrm>
        </p:spPr>
        <p:txBody>
          <a:bodyPr/>
          <a:lstStyle/>
          <a:p>
            <a:pPr algn="ctr"/>
            <a:r>
              <a:rPr lang="en-US" altLang="zh-TW" dirty="0" smtClean="0"/>
              <a:t>SIPP</a:t>
            </a:r>
            <a:r>
              <a:rPr lang="zh-TW" altLang="en-US" dirty="0" smtClean="0"/>
              <a:t> </a:t>
            </a:r>
            <a:r>
              <a:rPr lang="en-US" altLang="zh-TW" dirty="0" smtClean="0"/>
              <a:t>Command parameter</a:t>
            </a:r>
            <a:endParaRPr lang="zh-TW" altLang="en-US" dirty="0"/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719243" y="1311965"/>
            <a:ext cx="10151957" cy="4738974"/>
          </a:xfrm>
        </p:spPr>
        <p:txBody>
          <a:bodyPr>
            <a:noAutofit/>
          </a:bodyPr>
          <a:lstStyle/>
          <a:p>
            <a:r>
              <a:rPr lang="en-US" altLang="zh-TW" sz="2600" dirty="0" smtClean="0">
                <a:solidFill>
                  <a:schemeClr val="tx1"/>
                </a:solidFill>
              </a:rPr>
              <a:t>SIPP </a:t>
            </a:r>
            <a:r>
              <a:rPr lang="zh-TW" altLang="en-US" sz="2600" dirty="0" smtClean="0">
                <a:solidFill>
                  <a:schemeClr val="tx1"/>
                </a:solidFill>
              </a:rPr>
              <a:t>常用之命令參數</a:t>
            </a:r>
            <a:endParaRPr lang="en-US" altLang="zh-TW" sz="2600" dirty="0" smtClean="0">
              <a:solidFill>
                <a:schemeClr val="tx1"/>
              </a:solidFill>
            </a:endParaRPr>
          </a:p>
          <a:p>
            <a:endParaRPr lang="en-US" altLang="zh-TW" sz="26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617699"/>
              </p:ext>
            </p:extLst>
          </p:nvPr>
        </p:nvGraphicFramePr>
        <p:xfrm>
          <a:off x="1811130" y="1797147"/>
          <a:ext cx="9060070" cy="504900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530035">
                  <a:extLst>
                    <a:ext uri="{9D8B030D-6E8A-4147-A177-3AD203B41FA5}">
                      <a16:colId xmlns:a16="http://schemas.microsoft.com/office/drawing/2014/main" val="3810199024"/>
                    </a:ext>
                  </a:extLst>
                </a:gridCol>
                <a:gridCol w="4530035">
                  <a:extLst>
                    <a:ext uri="{9D8B030D-6E8A-4147-A177-3AD203B41FA5}">
                      <a16:colId xmlns:a16="http://schemas.microsoft.com/office/drawing/2014/main" val="557272291"/>
                    </a:ext>
                  </a:extLst>
                </a:gridCol>
              </a:tblGrid>
              <a:tr h="50622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參數名稱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描述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377308"/>
                  </a:ext>
                </a:extLst>
              </a:tr>
              <a:tr h="506221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腳本文件參數</a:t>
                      </a:r>
                      <a:endParaRPr lang="zh-TW" alt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055663"/>
                  </a:ext>
                </a:extLst>
              </a:tr>
              <a:tr h="50622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-sn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使用</a:t>
                      </a:r>
                      <a:r>
                        <a:rPr lang="en-US" altLang="zh-TW" sz="2400" dirty="0" smtClean="0"/>
                        <a:t>SIPP</a:t>
                      </a:r>
                      <a:r>
                        <a:rPr lang="zh-TW" altLang="en-US" sz="2400" dirty="0" smtClean="0"/>
                        <a:t>內鍵</a:t>
                      </a:r>
                      <a:r>
                        <a:rPr lang="en-US" altLang="zh-TW" sz="2400" dirty="0" smtClean="0"/>
                        <a:t>XML</a:t>
                      </a:r>
                      <a:r>
                        <a:rPr lang="zh-TW" altLang="en-US" sz="2400" dirty="0" smtClean="0"/>
                        <a:t>腳本 </a:t>
                      </a:r>
                      <a:endParaRPr lang="en-US" altLang="zh-TW" sz="2400" dirty="0" smtClean="0"/>
                    </a:p>
                    <a:p>
                      <a:pPr algn="ctr"/>
                      <a:r>
                        <a:rPr lang="zh-TW" altLang="en-US" sz="2400" dirty="0" smtClean="0"/>
                        <a:t>如</a:t>
                      </a:r>
                      <a:r>
                        <a:rPr lang="en-US" altLang="zh-TW" sz="2400" dirty="0" smtClean="0"/>
                        <a:t>UAC</a:t>
                      </a:r>
                      <a:r>
                        <a:rPr lang="zh-TW" altLang="en-US" sz="2400" dirty="0" smtClean="0"/>
                        <a:t> </a:t>
                      </a:r>
                      <a:r>
                        <a:rPr lang="en-US" altLang="zh-TW" sz="2400" dirty="0" smtClean="0"/>
                        <a:t>;</a:t>
                      </a:r>
                      <a:r>
                        <a:rPr lang="zh-TW" altLang="en-US" sz="2400" dirty="0" smtClean="0"/>
                        <a:t> </a:t>
                      </a:r>
                      <a:r>
                        <a:rPr lang="en-US" altLang="zh-TW" sz="2400" dirty="0" smtClean="0"/>
                        <a:t>UAS </a:t>
                      </a:r>
                      <a:r>
                        <a:rPr lang="zh-TW" altLang="en-US" sz="2400" dirty="0" smtClean="0"/>
                        <a:t>等基本腳本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259865"/>
                  </a:ext>
                </a:extLst>
              </a:tr>
              <a:tr h="50622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-sf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使用</a:t>
                      </a:r>
                      <a:r>
                        <a:rPr lang="en-US" altLang="zh-TW" sz="2400" dirty="0" smtClean="0"/>
                        <a:t>SIPP</a:t>
                      </a:r>
                      <a:r>
                        <a:rPr lang="zh-TW" altLang="en-US" sz="2400" dirty="0" smtClean="0"/>
                        <a:t>自定義</a:t>
                      </a:r>
                      <a:r>
                        <a:rPr lang="en-US" altLang="zh-TW" sz="2400" dirty="0" smtClean="0"/>
                        <a:t>XML</a:t>
                      </a:r>
                      <a:r>
                        <a:rPr lang="zh-TW" altLang="en-US" sz="2400" dirty="0" smtClean="0"/>
                        <a:t>腳本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885149"/>
                  </a:ext>
                </a:extLst>
              </a:tr>
              <a:tr h="50622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IP</a:t>
                      </a:r>
                      <a:r>
                        <a:rPr lang="zh-TW" altLang="en-US" sz="2400" dirty="0" smtClean="0"/>
                        <a:t>以及網路參數</a:t>
                      </a:r>
                      <a:endParaRPr lang="zh-TW" alt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363447"/>
                  </a:ext>
                </a:extLst>
              </a:tr>
              <a:tr h="50622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-t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傳輸層模式如</a:t>
                      </a:r>
                      <a:r>
                        <a:rPr lang="en-US" altLang="zh-TW" sz="2400" dirty="0" smtClean="0"/>
                        <a:t>:</a:t>
                      </a:r>
                    </a:p>
                    <a:p>
                      <a:pPr algn="ctr"/>
                      <a:r>
                        <a:rPr lang="en-US" altLang="zh-TW" sz="2400" dirty="0" smtClean="0"/>
                        <a:t>u1:udp</a:t>
                      </a:r>
                      <a:r>
                        <a:rPr lang="en-US" altLang="zh-TW" sz="2400" baseline="0" dirty="0" smtClean="0"/>
                        <a:t> mono</a:t>
                      </a:r>
                    </a:p>
                    <a:p>
                      <a:pPr algn="ctr"/>
                      <a:r>
                        <a:rPr lang="en-US" altLang="zh-TW" sz="2400" baseline="0" dirty="0" smtClean="0"/>
                        <a:t>t1:tcp mono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2779"/>
                  </a:ext>
                </a:extLst>
              </a:tr>
              <a:tr h="50622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smtClean="0"/>
                        <a:t>-i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指定</a:t>
                      </a:r>
                      <a:r>
                        <a:rPr lang="en-US" altLang="zh-TW" sz="2400" dirty="0" smtClean="0"/>
                        <a:t>Local</a:t>
                      </a:r>
                      <a:r>
                        <a:rPr lang="zh-TW" altLang="en-US" sz="2400" dirty="0" smtClean="0"/>
                        <a:t> </a:t>
                      </a:r>
                      <a:r>
                        <a:rPr lang="en-US" altLang="zh-TW" sz="2400" dirty="0" smtClean="0"/>
                        <a:t>IP</a:t>
                      </a:r>
                      <a:r>
                        <a:rPr lang="zh-TW" altLang="en-US" sz="2400" dirty="0" smtClean="0"/>
                        <a:t> </a:t>
                      </a:r>
                      <a:r>
                        <a:rPr lang="en-US" altLang="zh-TW" sz="2400" dirty="0" smtClean="0"/>
                        <a:t>address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769195"/>
                  </a:ext>
                </a:extLst>
              </a:tr>
              <a:tr h="50622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-p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指定</a:t>
                      </a:r>
                      <a:r>
                        <a:rPr lang="en-US" altLang="zh-TW" sz="2400" dirty="0" smtClean="0"/>
                        <a:t>Local port</a:t>
                      </a:r>
                      <a:r>
                        <a:rPr lang="en-US" altLang="zh-TW" sz="2400" baseline="0" dirty="0" smtClean="0"/>
                        <a:t> number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613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128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57988" y="628073"/>
            <a:ext cx="8596668" cy="683892"/>
          </a:xfrm>
        </p:spPr>
        <p:txBody>
          <a:bodyPr/>
          <a:lstStyle/>
          <a:p>
            <a:pPr algn="ctr"/>
            <a:r>
              <a:rPr lang="en-US" altLang="zh-TW" dirty="0" smtClean="0"/>
              <a:t>SIPP</a:t>
            </a:r>
            <a:r>
              <a:rPr lang="zh-TW" altLang="en-US" dirty="0" smtClean="0"/>
              <a:t> </a:t>
            </a:r>
            <a:r>
              <a:rPr lang="en-US" altLang="zh-TW" dirty="0" smtClean="0"/>
              <a:t>Command parameter</a:t>
            </a:r>
            <a:endParaRPr lang="zh-TW" altLang="en-US" dirty="0"/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719243" y="1504808"/>
            <a:ext cx="10151957" cy="4738974"/>
          </a:xfrm>
        </p:spPr>
        <p:txBody>
          <a:bodyPr>
            <a:noAutofit/>
          </a:bodyPr>
          <a:lstStyle/>
          <a:p>
            <a:r>
              <a:rPr lang="en-US" altLang="zh-TW" sz="2600" dirty="0" smtClean="0">
                <a:solidFill>
                  <a:schemeClr val="tx1"/>
                </a:solidFill>
              </a:rPr>
              <a:t>SIPP </a:t>
            </a:r>
            <a:r>
              <a:rPr lang="zh-TW" altLang="en-US" sz="2600" dirty="0" smtClean="0">
                <a:solidFill>
                  <a:schemeClr val="tx1"/>
                </a:solidFill>
              </a:rPr>
              <a:t>常用之命令參數</a:t>
            </a:r>
            <a:endParaRPr lang="en-US" altLang="zh-TW" sz="2600" dirty="0" smtClean="0">
              <a:solidFill>
                <a:schemeClr val="tx1"/>
              </a:solidFill>
            </a:endParaRPr>
          </a:p>
          <a:p>
            <a:endParaRPr lang="en-US" altLang="zh-TW" sz="26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187660"/>
              </p:ext>
            </p:extLst>
          </p:nvPr>
        </p:nvGraphicFramePr>
        <p:xfrm>
          <a:off x="1811130" y="2041570"/>
          <a:ext cx="9060070" cy="354354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530035">
                  <a:extLst>
                    <a:ext uri="{9D8B030D-6E8A-4147-A177-3AD203B41FA5}">
                      <a16:colId xmlns:a16="http://schemas.microsoft.com/office/drawing/2014/main" val="3810199024"/>
                    </a:ext>
                  </a:extLst>
                </a:gridCol>
                <a:gridCol w="4530035">
                  <a:extLst>
                    <a:ext uri="{9D8B030D-6E8A-4147-A177-3AD203B41FA5}">
                      <a16:colId xmlns:a16="http://schemas.microsoft.com/office/drawing/2014/main" val="557272291"/>
                    </a:ext>
                  </a:extLst>
                </a:gridCol>
              </a:tblGrid>
              <a:tr h="50622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參數名稱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描述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377308"/>
                  </a:ext>
                </a:extLst>
              </a:tr>
              <a:tr h="50622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RTP</a:t>
                      </a:r>
                      <a:r>
                        <a:rPr lang="zh-TW" altLang="en-US" sz="2400" dirty="0" smtClean="0"/>
                        <a:t>選項</a:t>
                      </a:r>
                      <a:endParaRPr lang="zh-TW" alt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055663"/>
                  </a:ext>
                </a:extLst>
              </a:tr>
              <a:tr h="50622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-mi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指定</a:t>
                      </a:r>
                      <a:r>
                        <a:rPr lang="en-US" altLang="zh-TW" sz="2400" dirty="0" smtClean="0"/>
                        <a:t>media</a:t>
                      </a:r>
                      <a:r>
                        <a:rPr lang="en-US" altLang="zh-TW" sz="2400" baseline="0" dirty="0" smtClean="0"/>
                        <a:t> local IP address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885149"/>
                  </a:ext>
                </a:extLst>
              </a:tr>
              <a:tr h="50622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-</a:t>
                      </a:r>
                      <a:r>
                        <a:rPr lang="en-US" altLang="zh-TW" sz="2400" dirty="0" err="1" smtClean="0"/>
                        <a:t>rtp_echo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啟用</a:t>
                      </a:r>
                      <a:r>
                        <a:rPr lang="en-US" altLang="zh-TW" sz="2400" dirty="0" smtClean="0"/>
                        <a:t>RTP</a:t>
                      </a:r>
                      <a:r>
                        <a:rPr lang="zh-TW" altLang="en-US" sz="2400" dirty="0" smtClean="0"/>
                        <a:t> 回傳功能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363447"/>
                  </a:ext>
                </a:extLst>
              </a:tr>
              <a:tr h="50622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-</a:t>
                      </a:r>
                      <a:r>
                        <a:rPr lang="en-US" altLang="zh-TW" sz="2400" dirty="0" err="1" smtClean="0"/>
                        <a:t>mb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指定</a:t>
                      </a:r>
                      <a:r>
                        <a:rPr lang="en-US" altLang="zh-TW" sz="2400" dirty="0" smtClean="0"/>
                        <a:t>RTP</a:t>
                      </a:r>
                      <a:r>
                        <a:rPr lang="zh-TW" altLang="en-US" sz="2400" dirty="0" smtClean="0"/>
                        <a:t>回傳的</a:t>
                      </a:r>
                      <a:r>
                        <a:rPr lang="en-US" altLang="zh-TW" sz="2400" dirty="0" smtClean="0"/>
                        <a:t>buffer</a:t>
                      </a:r>
                      <a:r>
                        <a:rPr lang="en-US" altLang="zh-TW" sz="2400" baseline="0" dirty="0" smtClean="0"/>
                        <a:t> </a:t>
                      </a:r>
                      <a:r>
                        <a:rPr lang="en-US" altLang="zh-TW" sz="2400" dirty="0" smtClean="0"/>
                        <a:t>size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2779"/>
                  </a:ext>
                </a:extLst>
              </a:tr>
              <a:tr h="50622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-</a:t>
                      </a:r>
                      <a:r>
                        <a:rPr lang="en-US" altLang="zh-TW" sz="2400" dirty="0" err="1" smtClean="0"/>
                        <a:t>mp</a:t>
                      </a:r>
                      <a:r>
                        <a:rPr lang="en-US" altLang="zh-TW" sz="2400" dirty="0" smtClean="0"/>
                        <a:t> 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指定</a:t>
                      </a:r>
                      <a:r>
                        <a:rPr lang="en-US" altLang="zh-TW" sz="2400" dirty="0" smtClean="0"/>
                        <a:t>RTP</a:t>
                      </a:r>
                      <a:r>
                        <a:rPr lang="zh-TW" altLang="en-US" sz="2400" dirty="0" smtClean="0"/>
                        <a:t> 的</a:t>
                      </a:r>
                      <a:r>
                        <a:rPr lang="en-US" altLang="zh-TW" sz="2400" dirty="0" smtClean="0"/>
                        <a:t>port</a:t>
                      </a:r>
                      <a:r>
                        <a:rPr lang="en-US" altLang="zh-TW" sz="2400" baseline="0" dirty="0" smtClean="0"/>
                        <a:t> number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769195"/>
                  </a:ext>
                </a:extLst>
              </a:tr>
              <a:tr h="50622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-</a:t>
                      </a:r>
                      <a:r>
                        <a:rPr lang="en-US" altLang="zh-TW" sz="2400" dirty="0" err="1" smtClean="0"/>
                        <a:t>rtp_buffsize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RTP socket </a:t>
                      </a:r>
                      <a:r>
                        <a:rPr lang="zh-TW" altLang="en-US" sz="2400" dirty="0" smtClean="0"/>
                        <a:t>的 </a:t>
                      </a:r>
                      <a:r>
                        <a:rPr lang="en-US" altLang="zh-TW" sz="2400" dirty="0" smtClean="0"/>
                        <a:t>buffer</a:t>
                      </a:r>
                      <a:r>
                        <a:rPr lang="en-US" altLang="zh-TW" sz="2400" baseline="0" dirty="0" smtClean="0"/>
                        <a:t> size 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494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668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57988" y="628073"/>
            <a:ext cx="8596668" cy="1320800"/>
          </a:xfrm>
        </p:spPr>
        <p:txBody>
          <a:bodyPr/>
          <a:lstStyle/>
          <a:p>
            <a:pPr algn="ctr"/>
            <a:r>
              <a:rPr lang="en-US" altLang="zh-TW" dirty="0"/>
              <a:t>VoIP </a:t>
            </a:r>
            <a:r>
              <a:rPr lang="zh-TW" altLang="en-US" dirty="0"/>
              <a:t>技術</a:t>
            </a: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677334" y="1504808"/>
            <a:ext cx="10151957" cy="47389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sz="2800" dirty="0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871643" y="1657208"/>
            <a:ext cx="10151957" cy="47389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800" dirty="0"/>
              <a:t>基於</a:t>
            </a:r>
            <a:r>
              <a:rPr lang="en-US" altLang="zh-TW" sz="2800" dirty="0"/>
              <a:t>IP</a:t>
            </a:r>
            <a:r>
              <a:rPr lang="zh-TW" altLang="en-US" sz="2800" dirty="0"/>
              <a:t>的語音傳輸</a:t>
            </a:r>
            <a:r>
              <a:rPr lang="en-US" altLang="zh-TW" sz="2800" dirty="0"/>
              <a:t>(</a:t>
            </a:r>
            <a:r>
              <a:rPr lang="en-US" altLang="zh-TW" sz="2800" dirty="0" smtClean="0"/>
              <a:t>Voice </a:t>
            </a:r>
            <a:r>
              <a:rPr lang="en-US" altLang="zh-TW" sz="2800" dirty="0"/>
              <a:t>over Internet </a:t>
            </a:r>
            <a:r>
              <a:rPr lang="en-US" altLang="zh-TW" sz="2800" dirty="0" smtClean="0"/>
              <a:t>Protocol, VoIP)</a:t>
            </a:r>
          </a:p>
          <a:p>
            <a:pPr lvl="1"/>
            <a:r>
              <a:rPr lang="zh-TW" altLang="en-US" sz="2600" dirty="0"/>
              <a:t>是一種語音通話技術，經由</a:t>
            </a:r>
            <a:r>
              <a:rPr lang="zh-TW" altLang="en-US" sz="2600" dirty="0">
                <a:solidFill>
                  <a:srgbClr val="FF0000"/>
                </a:solidFill>
              </a:rPr>
              <a:t>網際協定（</a:t>
            </a:r>
            <a:r>
              <a:rPr lang="en-US" altLang="zh-TW" sz="2600" dirty="0">
                <a:solidFill>
                  <a:srgbClr val="FF0000"/>
                </a:solidFill>
              </a:rPr>
              <a:t>IP</a:t>
            </a:r>
            <a:r>
              <a:rPr lang="zh-TW" altLang="en-US" sz="2600" dirty="0">
                <a:solidFill>
                  <a:srgbClr val="FF0000"/>
                </a:solidFill>
              </a:rPr>
              <a:t>）</a:t>
            </a:r>
            <a:r>
              <a:rPr lang="zh-TW" altLang="en-US" sz="2600" dirty="0"/>
              <a:t>來達成語音通話與多媒體會議，也就是經由網際網路來進行通訊</a:t>
            </a:r>
            <a:r>
              <a:rPr lang="zh-TW" altLang="en-US" sz="2600" dirty="0" smtClean="0"/>
              <a:t>。</a:t>
            </a:r>
            <a:endParaRPr lang="en-US" altLang="zh-TW" sz="2600" dirty="0" smtClean="0"/>
          </a:p>
          <a:p>
            <a:pPr lvl="1"/>
            <a:endParaRPr lang="en-US" altLang="zh-TW" sz="2600" dirty="0" smtClean="0"/>
          </a:p>
          <a:p>
            <a:pPr lvl="1"/>
            <a:r>
              <a:rPr lang="en-US" altLang="zh-TW" sz="2600" dirty="0"/>
              <a:t>IP</a:t>
            </a:r>
            <a:r>
              <a:rPr lang="zh-TW" altLang="en-US" sz="2600" dirty="0"/>
              <a:t>電話通過把語音訊號經過</a:t>
            </a:r>
            <a:r>
              <a:rPr lang="zh-TW" altLang="en-US" sz="2600" dirty="0">
                <a:solidFill>
                  <a:srgbClr val="FF0000"/>
                </a:solidFill>
              </a:rPr>
              <a:t>數位處理</a:t>
            </a:r>
            <a:r>
              <a:rPr lang="zh-TW" altLang="en-US" sz="2600" dirty="0"/>
              <a:t>、</a:t>
            </a:r>
            <a:r>
              <a:rPr lang="zh-TW" altLang="en-US" sz="2600" dirty="0">
                <a:solidFill>
                  <a:srgbClr val="FF0000"/>
                </a:solidFill>
              </a:rPr>
              <a:t>壓縮編碼打包</a:t>
            </a:r>
            <a:r>
              <a:rPr lang="zh-TW" altLang="en-US" sz="2600" dirty="0"/>
              <a:t>、透過網路傳輸、然後解壓、把</a:t>
            </a:r>
            <a:r>
              <a:rPr lang="zh-TW" altLang="en-US" sz="2600" dirty="0">
                <a:solidFill>
                  <a:srgbClr val="FF0000"/>
                </a:solidFill>
              </a:rPr>
              <a:t>數碼訊號還原成聲音</a:t>
            </a:r>
            <a:endParaRPr lang="en-US" altLang="zh-TW" sz="2600" dirty="0" smtClean="0">
              <a:solidFill>
                <a:srgbClr val="FF0000"/>
              </a:solidFill>
            </a:endParaRPr>
          </a:p>
          <a:p>
            <a:endParaRPr lang="en-US" altLang="zh-TW" sz="2800" dirty="0"/>
          </a:p>
          <a:p>
            <a:endParaRPr lang="en-US" altLang="zh-TW" sz="2800" dirty="0" smtClean="0"/>
          </a:p>
          <a:p>
            <a:endParaRPr lang="en-US" altLang="zh-TW" sz="2800" dirty="0" smtClean="0"/>
          </a:p>
          <a:p>
            <a:endParaRPr lang="en-US" altLang="zh-TW" sz="2800" dirty="0"/>
          </a:p>
          <a:p>
            <a:endParaRPr lang="en-US" altLang="zh-TW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871643" y="6396182"/>
            <a:ext cx="571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Reference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https</a:t>
            </a:r>
            <a:r>
              <a:rPr lang="en-US" altLang="zh-TW" dirty="0"/>
              <a:t>://zh.wikipedia.org/wiki/VoIP</a:t>
            </a:r>
          </a:p>
        </p:txBody>
      </p:sp>
    </p:spTree>
    <p:extLst>
      <p:ext uri="{BB962C8B-B14F-4D97-AF65-F5344CB8AC3E}">
        <p14:creationId xmlns:p14="http://schemas.microsoft.com/office/powerpoint/2010/main" val="55459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57988" y="628073"/>
            <a:ext cx="8596668" cy="683892"/>
          </a:xfrm>
        </p:spPr>
        <p:txBody>
          <a:bodyPr/>
          <a:lstStyle/>
          <a:p>
            <a:pPr algn="ctr"/>
            <a:r>
              <a:rPr lang="en-US" altLang="zh-TW" dirty="0" smtClean="0"/>
              <a:t>SIPP</a:t>
            </a:r>
            <a:r>
              <a:rPr lang="zh-TW" altLang="en-US" dirty="0" smtClean="0"/>
              <a:t> </a:t>
            </a:r>
            <a:r>
              <a:rPr lang="en-US" altLang="zh-TW" dirty="0" smtClean="0"/>
              <a:t>Command parameter</a:t>
            </a:r>
            <a:endParaRPr lang="zh-TW" altLang="en-US" dirty="0"/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719243" y="1504808"/>
            <a:ext cx="10151957" cy="4738974"/>
          </a:xfrm>
        </p:spPr>
        <p:txBody>
          <a:bodyPr>
            <a:noAutofit/>
          </a:bodyPr>
          <a:lstStyle/>
          <a:p>
            <a:r>
              <a:rPr lang="en-US" altLang="zh-TW" sz="2600" dirty="0" smtClean="0">
                <a:solidFill>
                  <a:schemeClr val="tx1"/>
                </a:solidFill>
              </a:rPr>
              <a:t>SIPP </a:t>
            </a:r>
            <a:r>
              <a:rPr lang="zh-TW" altLang="en-US" sz="2600" dirty="0" smtClean="0">
                <a:solidFill>
                  <a:schemeClr val="tx1"/>
                </a:solidFill>
              </a:rPr>
              <a:t>常用之命令參數</a:t>
            </a:r>
            <a:endParaRPr lang="en-US" altLang="zh-TW" sz="2600" dirty="0" smtClean="0">
              <a:solidFill>
                <a:schemeClr val="tx1"/>
              </a:solidFill>
            </a:endParaRPr>
          </a:p>
          <a:p>
            <a:endParaRPr lang="en-US" altLang="zh-TW" sz="2600" dirty="0">
              <a:solidFill>
                <a:schemeClr val="tx1"/>
              </a:solidFill>
            </a:endParaRPr>
          </a:p>
          <a:p>
            <a:endParaRPr lang="en-US" altLang="zh-TW" sz="2600" dirty="0" smtClean="0">
              <a:solidFill>
                <a:schemeClr val="tx1"/>
              </a:solidFill>
            </a:endParaRPr>
          </a:p>
          <a:p>
            <a:endParaRPr lang="en-US" altLang="zh-TW" sz="2600" dirty="0">
              <a:solidFill>
                <a:schemeClr val="tx1"/>
              </a:solidFill>
            </a:endParaRPr>
          </a:p>
          <a:p>
            <a:endParaRPr lang="en-US" altLang="zh-TW" sz="2600" dirty="0" smtClean="0">
              <a:solidFill>
                <a:schemeClr val="tx1"/>
              </a:solidFill>
            </a:endParaRPr>
          </a:p>
          <a:p>
            <a:endParaRPr lang="en-US" altLang="zh-TW" sz="2600" dirty="0">
              <a:solidFill>
                <a:schemeClr val="tx1"/>
              </a:solidFill>
            </a:endParaRPr>
          </a:p>
          <a:p>
            <a:endParaRPr lang="en-US" altLang="zh-TW" sz="2600" dirty="0" smtClean="0">
              <a:solidFill>
                <a:schemeClr val="tx1"/>
              </a:solidFill>
            </a:endParaRPr>
          </a:p>
          <a:p>
            <a:r>
              <a:rPr lang="zh-TW" altLang="en-US" sz="2600" dirty="0">
                <a:solidFill>
                  <a:schemeClr val="tx1"/>
                </a:solidFill>
              </a:rPr>
              <a:t>更多詳細</a:t>
            </a:r>
            <a:r>
              <a:rPr lang="zh-TW" altLang="en-US" sz="2600" dirty="0" smtClean="0">
                <a:solidFill>
                  <a:schemeClr val="tx1"/>
                </a:solidFill>
              </a:rPr>
              <a:t>內容，可在</a:t>
            </a:r>
            <a:r>
              <a:rPr lang="en-US" altLang="zh-TW" sz="2600" dirty="0" smtClean="0">
                <a:solidFill>
                  <a:schemeClr val="tx1"/>
                </a:solidFill>
              </a:rPr>
              <a:t>SIPP</a:t>
            </a:r>
            <a:r>
              <a:rPr lang="zh-TW" altLang="en-US" sz="2600" dirty="0" smtClean="0">
                <a:solidFill>
                  <a:schemeClr val="tx1"/>
                </a:solidFill>
              </a:rPr>
              <a:t>文本中查詢</a:t>
            </a:r>
            <a:r>
              <a:rPr lang="en-US" altLang="zh-TW" sz="2600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altLang="zh-TW" sz="2600" dirty="0">
                <a:solidFill>
                  <a:schemeClr val="tx1"/>
                </a:solidFill>
              </a:rPr>
              <a:t>http://sipp.sourceforge.net/doc/cn-reference.pdf</a:t>
            </a:r>
            <a:endParaRPr lang="en-US" altLang="zh-TW" sz="2600" dirty="0" smtClean="0">
              <a:solidFill>
                <a:schemeClr val="tx1"/>
              </a:solidFill>
            </a:endParaRPr>
          </a:p>
          <a:p>
            <a:endParaRPr lang="en-US" altLang="zh-TW" sz="26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572087"/>
              </p:ext>
            </p:extLst>
          </p:nvPr>
        </p:nvGraphicFramePr>
        <p:xfrm>
          <a:off x="1811130" y="2041570"/>
          <a:ext cx="9060070" cy="270738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530035">
                  <a:extLst>
                    <a:ext uri="{9D8B030D-6E8A-4147-A177-3AD203B41FA5}">
                      <a16:colId xmlns:a16="http://schemas.microsoft.com/office/drawing/2014/main" val="3810199024"/>
                    </a:ext>
                  </a:extLst>
                </a:gridCol>
                <a:gridCol w="4530035">
                  <a:extLst>
                    <a:ext uri="{9D8B030D-6E8A-4147-A177-3AD203B41FA5}">
                      <a16:colId xmlns:a16="http://schemas.microsoft.com/office/drawing/2014/main" val="557272291"/>
                    </a:ext>
                  </a:extLst>
                </a:gridCol>
              </a:tblGrid>
              <a:tr h="50622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參數名稱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描述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377308"/>
                  </a:ext>
                </a:extLst>
              </a:tr>
              <a:tr h="506221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呼叫速率選項</a:t>
                      </a:r>
                      <a:endParaRPr lang="zh-TW" alt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055663"/>
                  </a:ext>
                </a:extLst>
              </a:tr>
              <a:tr h="50622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-r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設定呼叫速率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885149"/>
                  </a:ext>
                </a:extLst>
              </a:tr>
              <a:tr h="50622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-</a:t>
                      </a:r>
                      <a:r>
                        <a:rPr lang="en-US" altLang="zh-TW" sz="2400" dirty="0" err="1" smtClean="0"/>
                        <a:t>rp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設定呼叫速率週期</a:t>
                      </a:r>
                      <a:endParaRPr lang="en-US" altLang="zh-TW" sz="2400" dirty="0" smtClean="0"/>
                    </a:p>
                    <a:p>
                      <a:pPr algn="ctr"/>
                      <a:r>
                        <a:rPr lang="en-US" altLang="zh-TW" sz="2400" dirty="0" smtClean="0"/>
                        <a:t>Ex:-r 7</a:t>
                      </a:r>
                      <a:r>
                        <a:rPr lang="en-US" altLang="zh-TW" sz="2400" baseline="0" dirty="0" smtClean="0"/>
                        <a:t> –</a:t>
                      </a:r>
                      <a:r>
                        <a:rPr lang="en-US" altLang="zh-TW" sz="2400" baseline="0" dirty="0" err="1" smtClean="0"/>
                        <a:t>rp</a:t>
                      </a:r>
                      <a:r>
                        <a:rPr lang="en-US" altLang="zh-TW" sz="2400" baseline="0" dirty="0" smtClean="0"/>
                        <a:t> 2000</a:t>
                      </a:r>
                    </a:p>
                    <a:p>
                      <a:pPr algn="ctr"/>
                      <a:r>
                        <a:rPr lang="en-US" altLang="zh-TW" sz="2400" baseline="0" dirty="0" smtClean="0"/>
                        <a:t>2</a:t>
                      </a:r>
                      <a:r>
                        <a:rPr lang="zh-TW" altLang="en-US" sz="2400" baseline="0" dirty="0" smtClean="0"/>
                        <a:t>秒內傳送</a:t>
                      </a:r>
                      <a:r>
                        <a:rPr lang="en-US" altLang="zh-TW" sz="2400" baseline="0" dirty="0" smtClean="0"/>
                        <a:t>7</a:t>
                      </a:r>
                      <a:r>
                        <a:rPr lang="zh-TW" altLang="en-US" sz="2400" baseline="0" dirty="0" smtClean="0"/>
                        <a:t>次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363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79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Thanks for listening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321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57988" y="628073"/>
            <a:ext cx="8596668" cy="1320800"/>
          </a:xfrm>
        </p:spPr>
        <p:txBody>
          <a:bodyPr/>
          <a:lstStyle/>
          <a:p>
            <a:pPr algn="ctr"/>
            <a:r>
              <a:rPr lang="en-US" altLang="zh-TW" dirty="0"/>
              <a:t>SIP – </a:t>
            </a:r>
            <a:r>
              <a:rPr lang="zh-TW" altLang="en-US" dirty="0"/>
              <a:t>總覽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9243" y="1504808"/>
            <a:ext cx="10151957" cy="4738974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l"/>
            </a:pPr>
            <a:r>
              <a:rPr lang="en-US" altLang="zh-TW" sz="2800" dirty="0"/>
              <a:t>SIP</a:t>
            </a:r>
            <a:r>
              <a:rPr lang="zh-TW" altLang="en-US" sz="2800" dirty="0"/>
              <a:t>是</a:t>
            </a:r>
            <a:r>
              <a:rPr lang="zh-TW" altLang="en-US" sz="2800" dirty="0" smtClean="0"/>
              <a:t>一種基於</a:t>
            </a:r>
            <a:r>
              <a:rPr lang="en-US" altLang="zh-TW" sz="2800" dirty="0" smtClean="0">
                <a:solidFill>
                  <a:srgbClr val="FF0000"/>
                </a:solidFill>
              </a:rPr>
              <a:t>TCP/IP</a:t>
            </a:r>
            <a:r>
              <a:rPr lang="zh-TW" altLang="en-US" sz="2800" dirty="0" smtClean="0"/>
              <a:t>上層運作的信</a:t>
            </a:r>
            <a:r>
              <a:rPr lang="zh-TW" altLang="en-US" sz="2800" dirty="0"/>
              <a:t>令協議，用於建立，修改和終止多媒體會話。會話僅僅是兩個端點之間的通話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pPr lvl="1" algn="just"/>
            <a:r>
              <a:rPr lang="zh-TW" altLang="en-US" sz="2600" dirty="0" smtClean="0"/>
              <a:t>這個</a:t>
            </a:r>
            <a:r>
              <a:rPr lang="zh-TW" altLang="en-US" sz="2600" dirty="0"/>
              <a:t>端點可以是智慧手機，行動式計算機或任何可以接收和傳送多媒體內容的</a:t>
            </a:r>
            <a:r>
              <a:rPr lang="zh-TW" altLang="en-US" sz="2600" dirty="0" smtClean="0"/>
              <a:t>裝置。</a:t>
            </a:r>
            <a:endParaRPr lang="en-US" altLang="zh-TW" sz="2600" dirty="0" smtClean="0"/>
          </a:p>
          <a:p>
            <a:pPr lvl="1" algn="just"/>
            <a:endParaRPr lang="en-US" altLang="zh-TW" sz="2800" dirty="0" smtClean="0"/>
          </a:p>
          <a:p>
            <a:pPr algn="just">
              <a:buFont typeface="Wingdings" panose="05000000000000000000" pitchFamily="2" charset="2"/>
              <a:buChar char="l"/>
            </a:pPr>
            <a:r>
              <a:rPr lang="zh-TW" altLang="en-US" sz="2800" dirty="0" smtClean="0"/>
              <a:t>在建立對話時，使用一組</a:t>
            </a:r>
            <a:r>
              <a:rPr lang="zh-TW" altLang="en-US" sz="2800" dirty="0" smtClean="0">
                <a:solidFill>
                  <a:srgbClr val="FF0000"/>
                </a:solidFill>
              </a:rPr>
              <a:t>純文字的訊息</a:t>
            </a:r>
            <a:r>
              <a:rPr lang="zh-TW" altLang="en-US" sz="2800" dirty="0" smtClean="0"/>
              <a:t>來傳遞交換多個用戶之間的</a:t>
            </a:r>
            <a:r>
              <a:rPr lang="en-US" altLang="zh-TW" sz="2800" dirty="0" smtClean="0">
                <a:solidFill>
                  <a:srgbClr val="FF0000"/>
                </a:solidFill>
              </a:rPr>
              <a:t>IP</a:t>
            </a:r>
            <a:r>
              <a:rPr lang="zh-TW" altLang="en-US" sz="2800" dirty="0" smtClean="0">
                <a:solidFill>
                  <a:srgbClr val="FF0000"/>
                </a:solidFill>
              </a:rPr>
              <a:t>位址、</a:t>
            </a:r>
            <a:r>
              <a:rPr lang="en-US" altLang="zh-TW" sz="2800" dirty="0" smtClean="0">
                <a:solidFill>
                  <a:srgbClr val="FF0000"/>
                </a:solidFill>
              </a:rPr>
              <a:t>Port</a:t>
            </a:r>
            <a:r>
              <a:rPr lang="zh-TW" altLang="en-US" sz="2800" dirty="0" smtClean="0">
                <a:solidFill>
                  <a:srgbClr val="FF0000"/>
                </a:solidFill>
              </a:rPr>
              <a:t>號</a:t>
            </a:r>
            <a:r>
              <a:rPr lang="zh-TW" altLang="en-US" sz="2800" dirty="0">
                <a:solidFill>
                  <a:srgbClr val="FF0000"/>
                </a:solidFill>
              </a:rPr>
              <a:t>、編碼格式等</a:t>
            </a:r>
            <a:r>
              <a:rPr lang="zh-TW" altLang="en-US" sz="2800" dirty="0" smtClean="0">
                <a:solidFill>
                  <a:srgbClr val="FF0000"/>
                </a:solidFill>
              </a:rPr>
              <a:t>資訊</a:t>
            </a:r>
            <a:r>
              <a:rPr lang="zh-TW" altLang="en-US" sz="2800" dirty="0" smtClean="0"/>
              <a:t>。</a:t>
            </a:r>
            <a:endParaRPr lang="en-US" altLang="zh-TW" sz="2800" dirty="0"/>
          </a:p>
          <a:p>
            <a:pPr algn="just">
              <a:buFont typeface="Wingdings" panose="05000000000000000000" pitchFamily="2" charset="2"/>
              <a:buChar char="l"/>
            </a:pPr>
            <a:endParaRPr lang="en-US" altLang="zh-TW" sz="2800" dirty="0" smtClean="0"/>
          </a:p>
          <a:p>
            <a:pPr algn="just">
              <a:buFont typeface="Wingdings" panose="05000000000000000000" pitchFamily="2" charset="2"/>
              <a:buChar char="l"/>
            </a:pPr>
            <a:r>
              <a:rPr lang="en-US" altLang="zh-TW" sz="2800" dirty="0" smtClean="0"/>
              <a:t>SIP</a:t>
            </a:r>
            <a:r>
              <a:rPr lang="zh-TW" altLang="en-US" sz="2800" dirty="0"/>
              <a:t>基於客戶端</a:t>
            </a:r>
            <a:r>
              <a:rPr lang="en-US" altLang="zh-TW" sz="2800" dirty="0"/>
              <a:t>-</a:t>
            </a:r>
            <a:r>
              <a:rPr lang="zh-TW" altLang="en-US" sz="2800" dirty="0"/>
              <a:t>伺服器架構</a:t>
            </a:r>
            <a:r>
              <a:rPr lang="zh-TW" altLang="en-US" sz="2800" dirty="0" smtClean="0"/>
              <a:t>，與</a:t>
            </a:r>
            <a:r>
              <a:rPr lang="en-US" altLang="zh-TW" sz="2800" dirty="0" smtClean="0"/>
              <a:t>HTTP</a:t>
            </a:r>
            <a:r>
              <a:rPr lang="zh-TW" altLang="en-US" sz="2800" dirty="0"/>
              <a:t>、</a:t>
            </a:r>
            <a:r>
              <a:rPr lang="en-US" altLang="zh-TW" sz="2800" dirty="0"/>
              <a:t>SMTP</a:t>
            </a:r>
            <a:r>
              <a:rPr lang="zh-TW" altLang="en-US" sz="2800" dirty="0" smtClean="0"/>
              <a:t>一樣將訊息以明文的方式來傳遞。</a:t>
            </a:r>
            <a:endParaRPr lang="en-US" altLang="zh-TW" sz="2800" dirty="0"/>
          </a:p>
          <a:p>
            <a:pPr algn="just"/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349970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57988" y="628073"/>
            <a:ext cx="8596668" cy="1320800"/>
          </a:xfrm>
        </p:spPr>
        <p:txBody>
          <a:bodyPr/>
          <a:lstStyle/>
          <a:p>
            <a:pPr algn="ctr"/>
            <a:r>
              <a:rPr lang="en-US" altLang="zh-TW" dirty="0" smtClean="0"/>
              <a:t>SIP</a:t>
            </a:r>
            <a:r>
              <a:rPr lang="zh-TW" altLang="en-US" dirty="0" smtClean="0"/>
              <a:t> 的</a:t>
            </a:r>
            <a:r>
              <a:rPr lang="en-US" altLang="zh-TW" dirty="0" smtClean="0"/>
              <a:t>OSI</a:t>
            </a:r>
            <a:r>
              <a:rPr lang="zh-TW" altLang="en-US" dirty="0" smtClean="0"/>
              <a:t>模型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9243" y="1504808"/>
            <a:ext cx="10151957" cy="4738974"/>
          </a:xfrm>
        </p:spPr>
        <p:txBody>
          <a:bodyPr>
            <a:noAutofit/>
          </a:bodyPr>
          <a:lstStyle/>
          <a:p>
            <a:pPr algn="just"/>
            <a:endParaRPr lang="zh-TW" altLang="en-US" sz="26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996" y="1817172"/>
            <a:ext cx="5886450" cy="442661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25600" y="6265668"/>
            <a:ext cx="11502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Reference:https</a:t>
            </a:r>
            <a:r>
              <a:rPr lang="en-US" altLang="zh-TW" dirty="0"/>
              <a:t>://subscription.packtpub.com/book/networking-and-servers/9781849510745/1/ch01lvl1sec16/the-sip-protocol-and-the-</a:t>
            </a:r>
            <a:r>
              <a:rPr lang="en-US" altLang="zh-TW" dirty="0" err="1"/>
              <a:t>osi</a:t>
            </a:r>
            <a:r>
              <a:rPr lang="en-US" altLang="zh-TW" dirty="0"/>
              <a:t>-model</a:t>
            </a:r>
          </a:p>
        </p:txBody>
      </p:sp>
    </p:spTree>
    <p:extLst>
      <p:ext uri="{BB962C8B-B14F-4D97-AF65-F5344CB8AC3E}">
        <p14:creationId xmlns:p14="http://schemas.microsoft.com/office/powerpoint/2010/main" val="155978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57988" y="628073"/>
            <a:ext cx="8596668" cy="1320800"/>
          </a:xfrm>
        </p:spPr>
        <p:txBody>
          <a:bodyPr/>
          <a:lstStyle/>
          <a:p>
            <a:pPr algn="ctr"/>
            <a:r>
              <a:rPr lang="en-US" altLang="zh-TW" dirty="0" smtClean="0"/>
              <a:t>SIP-URI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9243" y="1504808"/>
            <a:ext cx="10151957" cy="4738974"/>
          </a:xfrm>
        </p:spPr>
        <p:txBody>
          <a:bodyPr>
            <a:noAutofit/>
          </a:bodyPr>
          <a:lstStyle/>
          <a:p>
            <a:r>
              <a:rPr lang="en-US" altLang="zh-TW" sz="2800" dirty="0" smtClean="0"/>
              <a:t>SIP</a:t>
            </a:r>
            <a:r>
              <a:rPr lang="zh-TW" altLang="en-US" sz="2800" dirty="0" smtClean="0"/>
              <a:t>透過</a:t>
            </a:r>
            <a:r>
              <a:rPr lang="en-US" altLang="zh-TW" sz="2800" dirty="0" smtClean="0"/>
              <a:t>e-mail</a:t>
            </a:r>
            <a:r>
              <a:rPr lang="zh-TW" altLang="en-US" sz="2800" dirty="0" smtClean="0"/>
              <a:t>形式的地址來標明用戶地址，每一個用戶通過</a:t>
            </a:r>
            <a:r>
              <a:rPr lang="zh-TW" altLang="en-US" sz="2800" dirty="0" smtClean="0">
                <a:solidFill>
                  <a:srgbClr val="FF0000"/>
                </a:solidFill>
              </a:rPr>
              <a:t>統一化資源識別</a:t>
            </a:r>
            <a:r>
              <a:rPr lang="zh-TW" altLang="en-US" sz="2800" dirty="0">
                <a:solidFill>
                  <a:srgbClr val="FF0000"/>
                </a:solidFill>
              </a:rPr>
              <a:t>標籤</a:t>
            </a:r>
            <a:r>
              <a:rPr lang="en-US" altLang="zh-TW" sz="2800" dirty="0" smtClean="0"/>
              <a:t>(Uniform </a:t>
            </a:r>
            <a:r>
              <a:rPr lang="en-US" altLang="zh-TW" sz="2800" dirty="0"/>
              <a:t>Resource </a:t>
            </a:r>
            <a:r>
              <a:rPr lang="en-US" altLang="zh-TW" sz="2800" dirty="0" smtClean="0"/>
              <a:t>Identifier, </a:t>
            </a:r>
            <a:r>
              <a:rPr lang="en-US" altLang="zh-TW" sz="2800" dirty="0" smtClean="0">
                <a:solidFill>
                  <a:srgbClr val="FF0000"/>
                </a:solidFill>
              </a:rPr>
              <a:t>URI</a:t>
            </a:r>
            <a:r>
              <a:rPr lang="en-US" altLang="zh-TW" sz="2800" dirty="0" smtClean="0"/>
              <a:t>)</a:t>
            </a:r>
            <a:r>
              <a:rPr lang="zh-TW" altLang="en-US" sz="2800" dirty="0" smtClean="0"/>
              <a:t>來識別。</a:t>
            </a:r>
            <a:endParaRPr lang="en-US" altLang="zh-TW" sz="2800" dirty="0" smtClean="0"/>
          </a:p>
          <a:p>
            <a:pPr lvl="1"/>
            <a:r>
              <a:rPr lang="zh-TW" altLang="en-US" sz="2600" dirty="0" smtClean="0"/>
              <a:t>例子</a:t>
            </a:r>
            <a:r>
              <a:rPr lang="en-US" altLang="zh-TW" sz="2600" dirty="0" smtClean="0"/>
              <a:t>:</a:t>
            </a:r>
          </a:p>
          <a:p>
            <a:pPr marL="914400" lvl="2" indent="0">
              <a:buNone/>
            </a:pPr>
            <a:r>
              <a:rPr lang="en-US" altLang="zh-TW" sz="2400" dirty="0" smtClean="0">
                <a:solidFill>
                  <a:srgbClr val="FFFF00"/>
                </a:solidFill>
              </a:rPr>
              <a:t>sip</a:t>
            </a:r>
            <a:r>
              <a:rPr lang="en-US" altLang="zh-TW" sz="2400" dirty="0" smtClean="0"/>
              <a:t>:</a:t>
            </a:r>
            <a:r>
              <a:rPr lang="en-US" altLang="zh-TW" sz="2400" dirty="0" smtClean="0">
                <a:solidFill>
                  <a:srgbClr val="00B0F0"/>
                </a:solidFill>
              </a:rPr>
              <a:t>walker</a:t>
            </a:r>
            <a:r>
              <a:rPr lang="en-US" altLang="zh-TW" sz="2400" dirty="0" smtClean="0">
                <a:solidFill>
                  <a:srgbClr val="FFC000"/>
                </a:solidFill>
              </a:rPr>
              <a:t>:guest</a:t>
            </a:r>
            <a:r>
              <a:rPr lang="en-US" altLang="zh-TW" sz="2400" dirty="0" smtClean="0"/>
              <a:t>@</a:t>
            </a:r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ipox.org.tw</a:t>
            </a:r>
            <a:r>
              <a:rPr lang="en-US" altLang="zh-TW" sz="2400" dirty="0" smtClean="0"/>
              <a:t>:</a:t>
            </a:r>
            <a:r>
              <a:rPr lang="en-US" altLang="zh-TW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5060</a:t>
            </a: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</a:rPr>
              <a:t>/root/</a:t>
            </a:r>
            <a:r>
              <a:rPr lang="en-US" altLang="zh-TW" sz="2400" dirty="0" err="1" smtClean="0">
                <a:solidFill>
                  <a:schemeClr val="accent3">
                    <a:lumMod val="75000"/>
                  </a:schemeClr>
                </a:solidFill>
              </a:rPr>
              <a:t>test</a:t>
            </a:r>
            <a:r>
              <a:rPr lang="en-US" altLang="zh-TW" sz="2400" dirty="0" err="1" smtClean="0"/>
              <a:t>;</a:t>
            </a:r>
            <a:r>
              <a:rPr lang="en-US" altLang="zh-TW" sz="2400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transport</a:t>
            </a:r>
            <a:r>
              <a:rPr lang="en-US" altLang="zh-TW" sz="24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=</a:t>
            </a:r>
            <a:r>
              <a:rPr lang="en-US" altLang="zh-TW" sz="2400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tcp</a:t>
            </a:r>
            <a:endParaRPr lang="en-US" altLang="zh-TW" sz="2400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971550" lvl="1" indent="-457200">
              <a:buFont typeface="Wingdings" panose="05000000000000000000" pitchFamily="2" charset="2"/>
              <a:buChar char="u"/>
            </a:pPr>
            <a:r>
              <a:rPr lang="zh-TW" altLang="en-US" sz="2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解釋</a:t>
            </a:r>
            <a:r>
              <a:rPr lang="en-US" altLang="zh-TW" sz="2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:</a:t>
            </a:r>
            <a:endParaRPr lang="en-US" altLang="zh-TW" sz="2600" dirty="0" smtClean="0"/>
          </a:p>
          <a:p>
            <a:pPr marL="914400" lvl="2" indent="0">
              <a:buNone/>
            </a:pPr>
            <a:r>
              <a:rPr lang="en-US" altLang="zh-TW" sz="2400" dirty="0" smtClean="0">
                <a:solidFill>
                  <a:srgbClr val="FFFF00"/>
                </a:solidFill>
              </a:rPr>
              <a:t>sip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服務型態 </a:t>
            </a:r>
            <a:r>
              <a:rPr lang="en-US" altLang="zh-TW" sz="2400" dirty="0" smtClean="0">
                <a:solidFill>
                  <a:srgbClr val="00B0F0"/>
                </a:solidFill>
              </a:rPr>
              <a:t>walker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帳號 </a:t>
            </a:r>
            <a:r>
              <a:rPr lang="en-US" altLang="zh-TW" sz="2400" dirty="0" smtClean="0">
                <a:solidFill>
                  <a:srgbClr val="FFC000"/>
                </a:solidFill>
              </a:rPr>
              <a:t>guest</a:t>
            </a:r>
            <a:r>
              <a:rPr lang="en-US" altLang="zh-TW" sz="2400" dirty="0" smtClean="0">
                <a:solidFill>
                  <a:schemeClr val="tx1"/>
                </a:solidFill>
              </a:rPr>
              <a:t>:</a:t>
            </a:r>
            <a:r>
              <a:rPr lang="zh-TW" altLang="en-US" sz="2400" dirty="0" smtClean="0">
                <a:solidFill>
                  <a:schemeClr val="tx1"/>
                </a:solidFill>
              </a:rPr>
              <a:t>密碼</a:t>
            </a:r>
            <a:endParaRPr lang="en-US" altLang="zh-TW" sz="2400" dirty="0" smtClean="0">
              <a:solidFill>
                <a:schemeClr val="tx1"/>
              </a:solidFill>
            </a:endParaRPr>
          </a:p>
          <a:p>
            <a:pPr marL="914400" lvl="2" indent="0">
              <a:buNone/>
            </a:pPr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ipox.org.tw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網域名稱</a:t>
            </a:r>
            <a:r>
              <a:rPr lang="en-US" altLang="zh-TW" sz="2400" dirty="0" smtClean="0"/>
              <a:t>(or IP address)  </a:t>
            </a:r>
            <a:r>
              <a:rPr lang="en-US" altLang="zh-TW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5060</a:t>
            </a:r>
            <a:r>
              <a:rPr lang="en-US" altLang="zh-TW" sz="2400" dirty="0" smtClean="0"/>
              <a:t>:port</a:t>
            </a:r>
            <a:r>
              <a:rPr lang="zh-TW" altLang="en-US" sz="2400" dirty="0" smtClean="0"/>
              <a:t>號</a:t>
            </a:r>
            <a:endParaRPr lang="en-US" altLang="zh-TW" sz="2400" dirty="0" smtClean="0"/>
          </a:p>
          <a:p>
            <a:pPr marL="914400" lvl="2" indent="0">
              <a:buNone/>
            </a:pPr>
            <a:r>
              <a:rPr lang="en-US" altLang="zh-TW" sz="2400" dirty="0">
                <a:solidFill>
                  <a:schemeClr val="accent3">
                    <a:lumMod val="75000"/>
                  </a:schemeClr>
                </a:solidFill>
              </a:rPr>
              <a:t>/</a:t>
            </a: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</a:rPr>
              <a:t>root/test</a:t>
            </a:r>
            <a:r>
              <a:rPr lang="en-US" altLang="zh-TW" sz="2400" dirty="0" smtClean="0">
                <a:solidFill>
                  <a:schemeClr val="tx1"/>
                </a:solidFill>
              </a:rPr>
              <a:t>:</a:t>
            </a:r>
            <a:r>
              <a:rPr lang="zh-TW" altLang="en-US" sz="2400" dirty="0" smtClean="0">
                <a:solidFill>
                  <a:schemeClr val="tx1"/>
                </a:solidFill>
              </a:rPr>
              <a:t>目標路徑   </a:t>
            </a:r>
            <a:r>
              <a:rPr lang="en-US" altLang="zh-TW" sz="24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transport=</a:t>
            </a:r>
            <a:r>
              <a:rPr lang="en-US" altLang="zh-TW" sz="2400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tcp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附加參數</a:t>
            </a:r>
            <a:endParaRPr lang="en-US" altLang="zh-TW" sz="2400" dirty="0"/>
          </a:p>
          <a:p>
            <a:pPr marL="914400" lvl="2" indent="0">
              <a:buNone/>
            </a:pPr>
            <a:endParaRPr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43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57988" y="628073"/>
            <a:ext cx="8596668" cy="1320800"/>
          </a:xfrm>
        </p:spPr>
        <p:txBody>
          <a:bodyPr/>
          <a:lstStyle/>
          <a:p>
            <a:pPr algn="ctr"/>
            <a:r>
              <a:rPr lang="en-US" altLang="zh-TW" dirty="0" smtClean="0"/>
              <a:t>SIP-URI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9243" y="1504808"/>
            <a:ext cx="10151957" cy="4738974"/>
          </a:xfrm>
        </p:spPr>
        <p:txBody>
          <a:bodyPr>
            <a:noAutofit/>
          </a:bodyPr>
          <a:lstStyle/>
          <a:p>
            <a:r>
              <a:rPr lang="en-US" altLang="zh-TW" sz="2800" dirty="0" smtClean="0"/>
              <a:t>SIP</a:t>
            </a:r>
            <a:r>
              <a:rPr lang="zh-TW" altLang="en-US" sz="2800" dirty="0" smtClean="0"/>
              <a:t>透過</a:t>
            </a:r>
            <a:r>
              <a:rPr lang="en-US" altLang="zh-TW" sz="2800" dirty="0" smtClean="0"/>
              <a:t>e-mail</a:t>
            </a:r>
            <a:r>
              <a:rPr lang="zh-TW" altLang="en-US" sz="2800" dirty="0" smtClean="0"/>
              <a:t>形式的地址來標明用戶地址，每一個用戶通過</a:t>
            </a:r>
            <a:r>
              <a:rPr lang="zh-TW" altLang="en-US" sz="2800" dirty="0" smtClean="0">
                <a:solidFill>
                  <a:srgbClr val="FF0000"/>
                </a:solidFill>
              </a:rPr>
              <a:t>統一化資源識別</a:t>
            </a:r>
            <a:r>
              <a:rPr lang="zh-TW" altLang="en-US" sz="2800" dirty="0">
                <a:solidFill>
                  <a:srgbClr val="FF0000"/>
                </a:solidFill>
              </a:rPr>
              <a:t>標籤</a:t>
            </a:r>
            <a:r>
              <a:rPr lang="en-US" altLang="zh-TW" sz="2800" dirty="0" smtClean="0"/>
              <a:t>(Uniform </a:t>
            </a:r>
            <a:r>
              <a:rPr lang="en-US" altLang="zh-TW" sz="2800" dirty="0"/>
              <a:t>Resource </a:t>
            </a:r>
            <a:r>
              <a:rPr lang="en-US" altLang="zh-TW" sz="2800" dirty="0" smtClean="0"/>
              <a:t>Identifier, </a:t>
            </a:r>
            <a:r>
              <a:rPr lang="en-US" altLang="zh-TW" sz="2800" dirty="0" smtClean="0">
                <a:solidFill>
                  <a:srgbClr val="FF0000"/>
                </a:solidFill>
              </a:rPr>
              <a:t>URI</a:t>
            </a:r>
            <a:r>
              <a:rPr lang="en-US" altLang="zh-TW" sz="2800" dirty="0" smtClean="0"/>
              <a:t>)</a:t>
            </a:r>
            <a:r>
              <a:rPr lang="zh-TW" altLang="en-US" sz="2800" dirty="0" smtClean="0"/>
              <a:t>來識別。</a:t>
            </a:r>
            <a:endParaRPr lang="en-US" altLang="zh-TW" sz="2800" dirty="0" smtClean="0"/>
          </a:p>
          <a:p>
            <a:pPr lvl="1"/>
            <a:r>
              <a:rPr lang="zh-TW" altLang="en-US" sz="2600" dirty="0" smtClean="0"/>
              <a:t>簡化例子</a:t>
            </a:r>
            <a:r>
              <a:rPr lang="en-US" altLang="zh-TW" sz="2600" dirty="0" smtClean="0"/>
              <a:t>:</a:t>
            </a:r>
          </a:p>
          <a:p>
            <a:pPr marL="914400" lvl="2" indent="0">
              <a:buNone/>
            </a:pPr>
            <a:r>
              <a:rPr lang="en-US" altLang="zh-TW" sz="2400" dirty="0" err="1" smtClean="0">
                <a:solidFill>
                  <a:srgbClr val="FFFF00"/>
                </a:solidFill>
              </a:rPr>
              <a:t>sip</a:t>
            </a:r>
            <a:r>
              <a:rPr lang="en-US" altLang="zh-TW" sz="2400" dirty="0" err="1" smtClean="0"/>
              <a:t>:</a:t>
            </a:r>
            <a:r>
              <a:rPr lang="en-US" altLang="zh-TW" sz="2400" dirty="0" err="1" smtClean="0">
                <a:solidFill>
                  <a:srgbClr val="00B0F0"/>
                </a:solidFill>
              </a:rPr>
              <a:t>walker</a:t>
            </a:r>
            <a:r>
              <a:rPr lang="en-US" altLang="zh-TW" sz="2400" dirty="0" err="1" smtClean="0"/>
              <a:t>@</a:t>
            </a:r>
            <a:r>
              <a:rPr lang="en-US" altLang="zh-TW" sz="24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ipox.org.tw</a:t>
            </a: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914400" lvl="2" indent="0">
              <a:buNone/>
            </a:pPr>
            <a:r>
              <a:rPr lang="en-US" altLang="zh-TW" sz="2400" dirty="0" smtClean="0">
                <a:solidFill>
                  <a:srgbClr val="FFFF00"/>
                </a:solidFill>
              </a:rPr>
              <a:t>sip</a:t>
            </a:r>
            <a:r>
              <a:rPr lang="en-US" altLang="zh-TW" sz="2400" dirty="0" smtClean="0"/>
              <a:t>:</a:t>
            </a:r>
            <a:r>
              <a:rPr lang="en-US" altLang="zh-TW" sz="2400" dirty="0" smtClean="0">
                <a:solidFill>
                  <a:srgbClr val="00B0F0"/>
                </a:solidFill>
              </a:rPr>
              <a:t>walker</a:t>
            </a:r>
            <a:r>
              <a:rPr lang="en-US" altLang="zh-TW" sz="2400" dirty="0" smtClean="0"/>
              <a:t>@</a:t>
            </a:r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ipox.org.tw</a:t>
            </a:r>
            <a:r>
              <a:rPr lang="en-US" altLang="zh-TW" sz="2400" dirty="0" smtClean="0"/>
              <a:t>:</a:t>
            </a:r>
            <a:r>
              <a:rPr lang="en-US" altLang="zh-TW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5060</a:t>
            </a:r>
            <a:endParaRPr lang="en-US" altLang="zh-TW" sz="24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914400" lvl="2" indent="0">
              <a:buNone/>
            </a:pPr>
            <a:r>
              <a:rPr lang="en-US" altLang="zh-TW" sz="2400" dirty="0" smtClean="0">
                <a:solidFill>
                  <a:srgbClr val="FFFF00"/>
                </a:solidFill>
              </a:rPr>
              <a:t>sip</a:t>
            </a:r>
            <a:r>
              <a:rPr lang="en-US" altLang="zh-TW" sz="2400" dirty="0" smtClean="0"/>
              <a:t>:</a:t>
            </a:r>
            <a:r>
              <a:rPr lang="en-US" altLang="zh-TW" sz="2400" dirty="0" smtClean="0">
                <a:solidFill>
                  <a:srgbClr val="00B0F0"/>
                </a:solidFill>
              </a:rPr>
              <a:t>walker</a:t>
            </a:r>
            <a:r>
              <a:rPr lang="en-US" altLang="zh-TW" sz="2400" dirty="0" smtClean="0"/>
              <a:t>@</a:t>
            </a:r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169.58.5.23</a:t>
            </a:r>
            <a:endParaRPr lang="en-US" altLang="zh-TW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914400" lvl="2" indent="0">
              <a:buNone/>
            </a:pPr>
            <a:endParaRPr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56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23385</TotalTime>
  <Words>2570</Words>
  <Application>Microsoft Office PowerPoint</Application>
  <PresentationFormat>寬螢幕</PresentationFormat>
  <Paragraphs>373</Paragraphs>
  <Slides>51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51</vt:i4>
      </vt:variant>
    </vt:vector>
  </HeadingPairs>
  <TitlesOfParts>
    <vt:vector size="59" baseType="lpstr">
      <vt:lpstr>微軟正黑體</vt:lpstr>
      <vt:lpstr>新細明體</vt:lpstr>
      <vt:lpstr>Arial</vt:lpstr>
      <vt:lpstr>Calibri</vt:lpstr>
      <vt:lpstr>Trebuchet MS</vt:lpstr>
      <vt:lpstr>Wingdings</vt:lpstr>
      <vt:lpstr>Wingdings 3</vt:lpstr>
      <vt:lpstr>多面向</vt:lpstr>
      <vt:lpstr>SIP Introduction</vt:lpstr>
      <vt:lpstr>OUTLINE</vt:lpstr>
      <vt:lpstr>OUTLINE</vt:lpstr>
      <vt:lpstr>SIP(Session Initiation Protocol)</vt:lpstr>
      <vt:lpstr>VoIP 技術</vt:lpstr>
      <vt:lpstr>SIP – 總覽</vt:lpstr>
      <vt:lpstr>SIP 的OSI模型</vt:lpstr>
      <vt:lpstr>SIP-URI</vt:lpstr>
      <vt:lpstr>SIP-URI</vt:lpstr>
      <vt:lpstr>SIP 元件 </vt:lpstr>
      <vt:lpstr>SIP 元件 </vt:lpstr>
      <vt:lpstr>用戶代理(User Agents)</vt:lpstr>
      <vt:lpstr>代理伺服器(Proxy Server)</vt:lpstr>
      <vt:lpstr>重定向伺服器(Redirect Server)</vt:lpstr>
      <vt:lpstr>註冊伺服器(Registrar Server)</vt:lpstr>
      <vt:lpstr>位置伺服器(Location Server)</vt:lpstr>
      <vt:lpstr>SIP的交易與對話規則 </vt:lpstr>
      <vt:lpstr>SIP Dialog</vt:lpstr>
      <vt:lpstr>SIP的交易與對話規則 </vt:lpstr>
      <vt:lpstr>ACK 自為一個transaction</vt:lpstr>
      <vt:lpstr>SIP訊息- Responses code</vt:lpstr>
      <vt:lpstr>SIP訊息格式 </vt:lpstr>
      <vt:lpstr>SIP 訊息</vt:lpstr>
      <vt:lpstr>SIP請求 - Request Line</vt:lpstr>
      <vt:lpstr>SIP-訊息 </vt:lpstr>
      <vt:lpstr>SIP 訊息標頭</vt:lpstr>
      <vt:lpstr>SIP-訊息 </vt:lpstr>
      <vt:lpstr>會議描述協議(SDP) </vt:lpstr>
      <vt:lpstr>SIP-訊息 </vt:lpstr>
      <vt:lpstr>SDP格式</vt:lpstr>
      <vt:lpstr>SDP格式</vt:lpstr>
      <vt:lpstr>SIP回應-Response Line</vt:lpstr>
      <vt:lpstr>SIP-訊息 </vt:lpstr>
      <vt:lpstr>SIP</vt:lpstr>
      <vt:lpstr>SIP的可靠性</vt:lpstr>
      <vt:lpstr>SIP的可靠性</vt:lpstr>
      <vt:lpstr>RTP 即時傳輸協定</vt:lpstr>
      <vt:lpstr>SIPP Introduction </vt:lpstr>
      <vt:lpstr>SIPP Installation(Ubuntu) </vt:lpstr>
      <vt:lpstr>SIPP Simple example  </vt:lpstr>
      <vt:lpstr>SIPP XML introduction  </vt:lpstr>
      <vt:lpstr>SIPP XML introduction  </vt:lpstr>
      <vt:lpstr>PowerPoint 簡報</vt:lpstr>
      <vt:lpstr>PowerPoint 簡報</vt:lpstr>
      <vt:lpstr>SIPP UAC XML</vt:lpstr>
      <vt:lpstr>SIPP UAS XML</vt:lpstr>
      <vt:lpstr>SIPP UAC RTP XML</vt:lpstr>
      <vt:lpstr>SIPP Command parameter</vt:lpstr>
      <vt:lpstr>SIPP Command parameter</vt:lpstr>
      <vt:lpstr>SIPP Command parameter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MTSC TEF-1 資料手冊</dc:title>
  <dc:creator>Wen-Yi Huang-黃文毅</dc:creator>
  <cp:lastModifiedBy>Wen-Yi Huang-黃文毅</cp:lastModifiedBy>
  <cp:revision>172</cp:revision>
  <dcterms:created xsi:type="dcterms:W3CDTF">2021-10-20T00:44:27Z</dcterms:created>
  <dcterms:modified xsi:type="dcterms:W3CDTF">2021-11-12T06:17:26Z</dcterms:modified>
</cp:coreProperties>
</file>