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5"/>
  </p:notesMasterIdLst>
  <p:sldIdLst>
    <p:sldId id="256" r:id="rId2"/>
    <p:sldId id="269" r:id="rId3"/>
    <p:sldId id="271" r:id="rId4"/>
    <p:sldId id="327" r:id="rId5"/>
    <p:sldId id="272" r:id="rId6"/>
    <p:sldId id="330" r:id="rId7"/>
    <p:sldId id="281" r:id="rId8"/>
    <p:sldId id="336" r:id="rId9"/>
    <p:sldId id="304" r:id="rId10"/>
    <p:sldId id="285" r:id="rId11"/>
    <p:sldId id="284" r:id="rId12"/>
    <p:sldId id="275" r:id="rId13"/>
    <p:sldId id="331" r:id="rId14"/>
    <p:sldId id="332" r:id="rId15"/>
    <p:sldId id="333" r:id="rId16"/>
    <p:sldId id="334" r:id="rId17"/>
    <p:sldId id="335" r:id="rId18"/>
    <p:sldId id="305" r:id="rId19"/>
    <p:sldId id="339" r:id="rId20"/>
    <p:sldId id="340" r:id="rId21"/>
    <p:sldId id="341" r:id="rId22"/>
    <p:sldId id="351" r:id="rId23"/>
    <p:sldId id="324" r:id="rId24"/>
    <p:sldId id="343" r:id="rId25"/>
    <p:sldId id="342" r:id="rId26"/>
    <p:sldId id="346" r:id="rId27"/>
    <p:sldId id="347" r:id="rId28"/>
    <p:sldId id="344" r:id="rId29"/>
    <p:sldId id="345" r:id="rId30"/>
    <p:sldId id="348" r:id="rId31"/>
    <p:sldId id="349" r:id="rId32"/>
    <p:sldId id="350" r:id="rId33"/>
    <p:sldId id="303" r:id="rId34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385A5-5036-47F8-BBAD-32D722E85E90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09C5-9357-4759-9DDC-136016938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3589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8341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1743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 with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282842" y="2470199"/>
            <a:ext cx="7704856" cy="70788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000" baseline="0">
                <a:solidFill>
                  <a:srgbClr val="9D0059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Cover Title</a:t>
            </a:r>
            <a:endParaRPr lang="zh-TW" altLang="en-US" dirty="0"/>
          </a:p>
        </p:txBody>
      </p:sp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84040" y="3434688"/>
            <a:ext cx="77036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fontAlgn="ctr">
              <a:buNone/>
              <a:defRPr sz="2000" baseline="0">
                <a:solidFill>
                  <a:srgbClr val="9D00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Description</a:t>
            </a: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82408" y="3859168"/>
            <a:ext cx="7705725" cy="3984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zh-TW" altLang="en-US" sz="1600" smtClean="0">
                <a:solidFill>
                  <a:srgbClr val="9D0059"/>
                </a:solidFill>
              </a:defRPr>
            </a:lvl1pPr>
            <a:lvl2pPr marL="457200" indent="0">
              <a:buFontTx/>
              <a:buNone/>
              <a:defRPr lang="zh-TW" altLang="en-US" sz="1800" smtClean="0"/>
            </a:lvl2pPr>
            <a:lvl3pPr marL="914400" indent="0">
              <a:buFontTx/>
              <a:buNone/>
              <a:defRPr lang="zh-TW" altLang="en-US" sz="1600" smtClean="0"/>
            </a:lvl3pPr>
            <a:lvl4pPr marL="1371600" indent="0">
              <a:buFontTx/>
              <a:buNone/>
              <a:defRPr lang="zh-TW" altLang="en-US" sz="1400" smtClean="0"/>
            </a:lvl4pPr>
            <a:lvl5pPr marL="1828800" indent="0">
              <a:buFontTx/>
              <a:buNone/>
              <a:defRPr lang="zh-TW" altLang="en-US" sz="1400"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92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4695" y="186225"/>
            <a:ext cx="8574505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8574" y="1064525"/>
            <a:ext cx="8170626" cy="529533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9D0059"/>
                </a:solidFill>
              </a:defRPr>
            </a:lvl1pPr>
            <a:lvl2pPr>
              <a:defRPr sz="2400" b="0">
                <a:solidFill>
                  <a:schemeClr val="tx1"/>
                </a:solidFill>
              </a:defRPr>
            </a:lvl2pPr>
            <a:lvl3pPr>
              <a:defRPr sz="2000" b="1">
                <a:solidFill>
                  <a:srgbClr val="9D0059"/>
                </a:solidFill>
              </a:defRPr>
            </a:lvl3pPr>
            <a:lvl4pPr>
              <a:defRPr sz="1800" b="1">
                <a:solidFill>
                  <a:srgbClr val="9D0059"/>
                </a:solidFill>
              </a:defRPr>
            </a:lvl4pPr>
            <a:lvl5pPr>
              <a:defRPr sz="1800" b="1">
                <a:solidFill>
                  <a:srgbClr val="9D0059"/>
                </a:solidFill>
              </a:defRPr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vider pag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57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TW" altLang="en-US" dirty="0"/>
            </a:lvl1pPr>
          </a:lstStyle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-12700" y="537910"/>
            <a:ext cx="4572000" cy="719962"/>
          </a:xfrm>
          <a:prstGeom prst="rect">
            <a:avLst/>
          </a:prstGeom>
        </p:spPr>
        <p:txBody>
          <a:bodyPr/>
          <a:lstStyle>
            <a:lvl1pPr algn="ctr">
              <a:defRPr sz="3600"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Divider Page Title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99" y="0"/>
            <a:ext cx="4572001" cy="6858000"/>
          </a:xfrm>
          <a:prstGeom prst="rect">
            <a:avLst/>
          </a:prstGeom>
        </p:spPr>
        <p:txBody>
          <a:bodyPr anchor="ctr"/>
          <a:lstStyle>
            <a:lvl1pPr marL="252000" indent="-2520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lang="zh-TW" altLang="en-US" sz="1800" dirty="0" smtClean="0"/>
            </a:lvl1pPr>
            <a:lvl2pPr marL="0" indent="0">
              <a:buFont typeface="Wingdings" panose="05000000000000000000" pitchFamily="2" charset="2"/>
              <a:buNone/>
              <a:defRPr lang="zh-TW" altLang="en-US" sz="2400" dirty="0" smtClean="0"/>
            </a:lvl2pPr>
            <a:lvl3pPr marL="23400" indent="0">
              <a:buFont typeface="Wingdings" panose="05000000000000000000" pitchFamily="2" charset="2"/>
              <a:buNone/>
              <a:defRPr lang="zh-TW" altLang="en-US" sz="2400" dirty="0" smtClean="0"/>
            </a:lvl3pPr>
            <a:lvl4pPr marL="23400" indent="0">
              <a:buFont typeface="Wingdings" panose="05000000000000000000" pitchFamily="2" charset="2"/>
              <a:buNone/>
              <a:defRPr lang="zh-TW" altLang="en-US" sz="2400" dirty="0" smtClean="0"/>
            </a:lvl4pPr>
            <a:lvl5pPr marL="23400" indent="0">
              <a:buFont typeface="Wingdings" panose="05000000000000000000" pitchFamily="2" charset="2"/>
              <a:buNone/>
              <a:defRPr lang="zh-TW" altLang="en-US" sz="2400" dirty="0"/>
            </a:lvl5pPr>
          </a:lstStyle>
          <a:p>
            <a:pPr lvl="0"/>
            <a:r>
              <a:rPr lang="en-US" altLang="zh-TW" dirty="0"/>
              <a:t>Topic</a:t>
            </a:r>
          </a:p>
          <a:p>
            <a:pPr lvl="0"/>
            <a:r>
              <a:rPr lang="en-US" altLang="zh-TW" dirty="0"/>
              <a:t>Topic</a:t>
            </a:r>
          </a:p>
          <a:p>
            <a:pPr lvl="0"/>
            <a:r>
              <a:rPr lang="en-US" altLang="zh-TW" dirty="0"/>
              <a:t>Topic</a:t>
            </a:r>
          </a:p>
          <a:p>
            <a:pPr lvl="0"/>
            <a:r>
              <a:rPr lang="en-US" altLang="zh-TW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4315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6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5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16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101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16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100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250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3301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liangdsing/article/details/53201410" TargetMode="External"/><Relationship Id="rId13" Type="http://schemas.openxmlformats.org/officeDocument/2006/relationships/hyperlink" Target="https://download.csdn.net/download/wind0419/8775593" TargetMode="External"/><Relationship Id="rId18" Type="http://schemas.openxmlformats.org/officeDocument/2006/relationships/hyperlink" Target="https://www.cxyzjd.com/article/jasonchen_gbd/45627967" TargetMode="External"/><Relationship Id="rId26" Type="http://schemas.openxmlformats.org/officeDocument/2006/relationships/hyperlink" Target="https://github.com/creatorly/TestCode" TargetMode="External"/><Relationship Id="rId3" Type="http://schemas.openxmlformats.org/officeDocument/2006/relationships/hyperlink" Target="https://openwrt.org/zh/docs/techref/ubus" TargetMode="External"/><Relationship Id="rId21" Type="http://schemas.openxmlformats.org/officeDocument/2006/relationships/hyperlink" Target="http://lirobo.blogspot.com/2014/07/libubox-uloop.html" TargetMode="External"/><Relationship Id="rId7" Type="http://schemas.openxmlformats.org/officeDocument/2006/relationships/hyperlink" Target="https://blog.csdn.net/jasonchen_gbd/article/details/46055885" TargetMode="External"/><Relationship Id="rId12" Type="http://schemas.openxmlformats.org/officeDocument/2006/relationships/hyperlink" Target="https://blog.csdn.net/iampisfan/article/details/78107903" TargetMode="External"/><Relationship Id="rId17" Type="http://schemas.openxmlformats.org/officeDocument/2006/relationships/hyperlink" Target="https://www.codeleading.com/article/574589884/" TargetMode="External"/><Relationship Id="rId25" Type="http://schemas.openxmlformats.org/officeDocument/2006/relationships/hyperlink" Target="https://www.jianshu.com/p/49893bd20980" TargetMode="External"/><Relationship Id="rId2" Type="http://schemas.openxmlformats.org/officeDocument/2006/relationships/hyperlink" Target="https://openwrt.org/docs/guide-developer/ubus/network" TargetMode="External"/><Relationship Id="rId16" Type="http://schemas.openxmlformats.org/officeDocument/2006/relationships/hyperlink" Target="https://www.codeleading.com/article/32344811997/" TargetMode="External"/><Relationship Id="rId20" Type="http://schemas.openxmlformats.org/officeDocument/2006/relationships/hyperlink" Target="https://bryceknowhow.blogspot.com/2017/02/openwrt-ubusinter-process-communication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.csdn.net/midaszhk/article/details/90633721" TargetMode="External"/><Relationship Id="rId11" Type="http://schemas.openxmlformats.org/officeDocument/2006/relationships/hyperlink" Target="https://blog.csdn.net/u011551613/article/details/104948083" TargetMode="External"/><Relationship Id="rId24" Type="http://schemas.openxmlformats.org/officeDocument/2006/relationships/hyperlink" Target="https://www.codeprj.com/zh/blog/aff77e1.html" TargetMode="External"/><Relationship Id="rId5" Type="http://schemas.openxmlformats.org/officeDocument/2006/relationships/hyperlink" Target="https://blog.csdn.net/jasonchen_gbd/article/details/45627967" TargetMode="External"/><Relationship Id="rId15" Type="http://schemas.openxmlformats.org/officeDocument/2006/relationships/hyperlink" Target="https://www.twblogs.net/a/5ed3034afc566dbc86d03acd" TargetMode="External"/><Relationship Id="rId23" Type="http://schemas.openxmlformats.org/officeDocument/2006/relationships/hyperlink" Target="http://blog.gitdns.org/2016/11/30/libubox/" TargetMode="External"/><Relationship Id="rId10" Type="http://schemas.openxmlformats.org/officeDocument/2006/relationships/hyperlink" Target="https://blog.csdn.net/zxygww/article/details/51240205" TargetMode="External"/><Relationship Id="rId19" Type="http://schemas.openxmlformats.org/officeDocument/2006/relationships/hyperlink" Target="https://www.cnblogs.com/cxt-janson/p/11532158.html" TargetMode="External"/><Relationship Id="rId4" Type="http://schemas.openxmlformats.org/officeDocument/2006/relationships/hyperlink" Target="https://blog.51cto.com/u_3078781/3286876" TargetMode="External"/><Relationship Id="rId9" Type="http://schemas.openxmlformats.org/officeDocument/2006/relationships/hyperlink" Target="https://blog.csdn.net/flexman09/article/details/51742186" TargetMode="External"/><Relationship Id="rId14" Type="http://schemas.openxmlformats.org/officeDocument/2006/relationships/hyperlink" Target="https://www.twblogs.net/a/5b96e9db2b717750bda7535b" TargetMode="External"/><Relationship Id="rId22" Type="http://schemas.openxmlformats.org/officeDocument/2006/relationships/hyperlink" Target="https://www.796t.com/article.php?id=206659" TargetMode="External"/><Relationship Id="rId27" Type="http://schemas.openxmlformats.org/officeDocument/2006/relationships/hyperlink" Target="https://lxr.openwrt.org/source/ubus/exampl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845-5147-4E75-AE07-908D0F1D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42" y="2162422"/>
            <a:ext cx="7704856" cy="1323439"/>
          </a:xfrm>
        </p:spPr>
        <p:txBody>
          <a:bodyPr/>
          <a:lstStyle/>
          <a:p>
            <a:r>
              <a:rPr lang="en-US" altLang="zh-TW" dirty="0" err="1" smtClean="0"/>
              <a:t>Openwrt-Ubus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I</a:t>
            </a:r>
            <a:r>
              <a:rPr lang="en-US" altLang="zh-TW" dirty="0" smtClean="0"/>
              <a:t>ntroduction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BC84-4927-4567-9859-84FBBB00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41" y="4040535"/>
            <a:ext cx="7703657" cy="400110"/>
          </a:xfrm>
        </p:spPr>
        <p:txBody>
          <a:bodyPr/>
          <a:lstStyle/>
          <a:p>
            <a:r>
              <a:rPr lang="en-AU" dirty="0" smtClean="0"/>
              <a:t>Frank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279D-4AAB-4BDA-AA2C-E0A66E2E9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973" y="4440645"/>
            <a:ext cx="7705725" cy="398462"/>
          </a:xfrm>
        </p:spPr>
        <p:txBody>
          <a:bodyPr/>
          <a:lstStyle/>
          <a:p>
            <a:r>
              <a:rPr lang="en-AU" dirty="0" smtClean="0"/>
              <a:t>2022.May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1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3247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&lt;command&gt;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arguments…&gt;]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 &lt;socket</a:t>
            </a:r>
            <a:r>
              <a:rPr lang="en-US" altLang="zh-TW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&gt;: </a:t>
            </a: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unix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domain socket to connect to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&lt;timeout</a:t>
            </a:r>
            <a:r>
              <a:rPr lang="en-US" altLang="zh-TW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&gt;:   </a:t>
            </a: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timeout (in seconds) for a command to complete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-S:  </a:t>
            </a: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Use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simplified output (for scripts)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-v:  </a:t>
            </a: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verbose output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6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</a:t>
            </a:r>
            <a:r>
              <a:rPr lang="zh-TW" altLang="en-US" sz="3200" dirty="0"/>
              <a:t> </a:t>
            </a:r>
            <a:r>
              <a:rPr lang="en-US" altLang="zh-TW" sz="3200" dirty="0" err="1"/>
              <a:t>Cmd</a:t>
            </a:r>
            <a:r>
              <a:rPr lang="en-US" altLang="zh-TW" sz="3200" dirty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78217"/>
            <a:ext cx="8839200" cy="54916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&lt;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command&gt;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[&lt;arguments…&gt;]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list [&lt;path&gt;]</a:t>
            </a: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List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objects</a:t>
            </a:r>
          </a:p>
          <a:p>
            <a:pPr lvl="1"/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call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&lt;path&gt; &lt;method&gt; [&lt;message&gt;]	</a:t>
            </a:r>
            <a:endParaRPr lang="en-US" altLang="zh-TW" sz="28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Call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 object method</a:t>
            </a:r>
          </a:p>
          <a:p>
            <a:pPr lvl="1"/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listen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[&lt;path&gt;...]	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		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Listen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events</a:t>
            </a:r>
          </a:p>
          <a:p>
            <a:pPr lvl="1"/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send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&lt;type&gt; [&lt;message&gt;]	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Send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 event</a:t>
            </a:r>
          </a:p>
          <a:p>
            <a:pPr lvl="1"/>
            <a:r>
              <a:rPr lang="en-US" altLang="zh-TW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wait_for</a:t>
            </a:r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&lt;object&gt; [&lt;object&gt;...]	</a:t>
            </a:r>
            <a:endParaRPr lang="en-US" altLang="zh-TW" sz="28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Wait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multiple objects to appear on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1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302797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list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list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26" y="1730802"/>
            <a:ext cx="5134714" cy="44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</a:t>
            </a:r>
            <a:r>
              <a:rPr lang="zh-TW" altLang="en-US" sz="3200" dirty="0"/>
              <a:t> </a:t>
            </a:r>
            <a:r>
              <a:rPr lang="en-US" altLang="zh-TW" sz="3200" dirty="0" err="1"/>
              <a:t>Cmd</a:t>
            </a:r>
            <a:r>
              <a:rPr lang="en-US" altLang="zh-TW" sz="3200" dirty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302797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–v list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–v list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" y="2067314"/>
            <a:ext cx="9081656" cy="45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</a:t>
            </a:r>
            <a:r>
              <a:rPr lang="zh-TW" altLang="en-US" sz="3200" dirty="0"/>
              <a:t> </a:t>
            </a:r>
            <a:r>
              <a:rPr lang="en-US" altLang="zh-TW" sz="3200" dirty="0" err="1"/>
              <a:t>Cmd</a:t>
            </a:r>
            <a:r>
              <a:rPr lang="en-US" altLang="zh-TW" sz="3200" dirty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537401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–v list object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–v list network 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-v list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network.interface.lan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2210956"/>
            <a:ext cx="8705936" cy="15405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79" y="4450108"/>
            <a:ext cx="6966928" cy="24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</a:t>
            </a:r>
            <a:r>
              <a:rPr lang="zh-TW" altLang="en-US" sz="3200" dirty="0"/>
              <a:t> </a:t>
            </a:r>
            <a:r>
              <a:rPr lang="en-US" altLang="zh-TW" sz="3200" dirty="0" err="1"/>
              <a:t>Cmd</a:t>
            </a:r>
            <a:r>
              <a:rPr lang="en-US" altLang="zh-TW" sz="3200" dirty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4" y="1078217"/>
            <a:ext cx="7036555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call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network.interface.lan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status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6" y="2262909"/>
            <a:ext cx="6367816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</a:t>
            </a:r>
            <a:r>
              <a:rPr lang="zh-TW" altLang="en-US" sz="3200" dirty="0"/>
              <a:t> </a:t>
            </a:r>
            <a:r>
              <a:rPr lang="en-US" altLang="zh-TW" sz="3200" dirty="0" err="1"/>
              <a:t>Cmd</a:t>
            </a:r>
            <a:r>
              <a:rPr lang="en-US" altLang="zh-TW" sz="3200" dirty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4" y="1078217"/>
            <a:ext cx="915168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call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network.device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status '{ "name": "eth0" }'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483"/>
            <a:ext cx="9144000" cy="40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</a:t>
            </a:r>
            <a:r>
              <a:rPr lang="zh-TW" altLang="en-US" sz="3200" dirty="0"/>
              <a:t> </a:t>
            </a:r>
            <a:r>
              <a:rPr lang="en-US" altLang="zh-TW" sz="3200" dirty="0" err="1"/>
              <a:t>Cmd</a:t>
            </a:r>
            <a:r>
              <a:rPr lang="en-US" altLang="zh-TW" sz="3200" dirty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4" y="1078217"/>
            <a:ext cx="915168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send foo '{ "bar": "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baz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" }'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5483"/>
          <a:stretch/>
        </p:blipFill>
        <p:spPr>
          <a:xfrm>
            <a:off x="231862" y="2794029"/>
            <a:ext cx="8838846" cy="9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Ubus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develop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4695" y="1029903"/>
            <a:ext cx="8574505" cy="543827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是依賴於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的模組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中的一個基礎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，有很多應用是基於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開發的，如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uhttpd,netifd,ubusd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等。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主要提供以下兩種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一套基於事件驅動的機制；　　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多種開發支持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介面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3"/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List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VL tree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md5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json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等。 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開發的好處有如下幾點：　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可以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使程式基於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事件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驅動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從而可實現在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單執行緒中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處理多個任務；　　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基於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提供的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可以加快開發進度，提高程式的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穩定性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https://www.796t.com/article.php?id=206659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01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Ubus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develop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4695" y="1029903"/>
            <a:ext cx="8574505" cy="5438274"/>
          </a:xfrm>
        </p:spPr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uloop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屬於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，運用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epoll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來做事件的管理，有三個功能：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文件描述符觸發事件的監控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timeout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定時器處理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當前行程的行進程的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維護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Blob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屬於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Libubox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運用來處理訊息的傳遞格式與封裝。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71500" indent="-457200">
              <a:buFont typeface="+mj-lt"/>
              <a:buAutoNum type="arabicPeriod"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http://lirobo.blogspot.com/2014/07/libubox-uloop.html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1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Openwrt-Ubus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668574" y="1064525"/>
            <a:ext cx="8170626" cy="5678020"/>
          </a:xfrm>
        </p:spPr>
        <p:txBody>
          <a:bodyPr/>
          <a:lstStyle/>
          <a:p>
            <a:r>
              <a:rPr lang="en-US" altLang="zh-TW" dirty="0" smtClean="0"/>
              <a:t>The Ubus</a:t>
            </a:r>
          </a:p>
          <a:p>
            <a:r>
              <a:rPr lang="en-US" altLang="zh-TW" dirty="0" smtClean="0"/>
              <a:t>Ubus flow chart</a:t>
            </a:r>
          </a:p>
          <a:p>
            <a:r>
              <a:rPr lang="en-US" altLang="zh-TW" dirty="0" smtClean="0"/>
              <a:t>Ubus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table</a:t>
            </a:r>
          </a:p>
          <a:p>
            <a:r>
              <a:rPr lang="en-US" altLang="zh-TW" dirty="0" smtClean="0"/>
              <a:t>Ubus example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Ubus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72354"/>
              </p:ext>
            </p:extLst>
          </p:nvPr>
        </p:nvGraphicFramePr>
        <p:xfrm>
          <a:off x="510139" y="1164656"/>
          <a:ext cx="8104472" cy="48126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1620419953"/>
                    </a:ext>
                  </a:extLst>
                </a:gridCol>
                <a:gridCol w="5929597">
                  <a:extLst>
                    <a:ext uri="{9D8B030D-6E8A-4147-A177-3AD203B41FA5}">
                      <a16:colId xmlns:a16="http://schemas.microsoft.com/office/drawing/2014/main" val="2737694349"/>
                    </a:ext>
                  </a:extLst>
                </a:gridCol>
              </a:tblGrid>
              <a:tr h="570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funtion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5880"/>
                  </a:ext>
                </a:extLst>
              </a:tr>
              <a:tr h="680727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ubus_connect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連接指定的路徑，創建並返回路徑所代表的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ubus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上下文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96225997"/>
                  </a:ext>
                </a:extLst>
              </a:tr>
              <a:tr h="662546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ubus_add_uloop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把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ubus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連接註冊到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epoll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之中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18881089"/>
                  </a:ext>
                </a:extLst>
              </a:tr>
              <a:tr h="673768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ubus_add_object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將物件加入的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ubus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空間中，即客戶端可以訪問物件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9378024"/>
                  </a:ext>
                </a:extLst>
              </a:tr>
              <a:tr h="548692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ubus_invoke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調用物件的方法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0988307"/>
                  </a:ext>
                </a:extLst>
              </a:tr>
              <a:tr h="920103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ubus_lookup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查找物件，參數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為物件的路徑，如果為空則查找所有的物件。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8054761"/>
                  </a:ext>
                </a:extLst>
              </a:tr>
              <a:tr h="725765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ubus_lookup_id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查找物件的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，並將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參數在指標中返回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7132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6334780"/>
            <a:ext cx="86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https://www.codeleading.com/article/32344811997</a:t>
            </a:r>
            <a:r>
              <a:rPr lang="en-US" altLang="zh-TW" sz="1400" dirty="0" smtClean="0"/>
              <a:t>/</a:t>
            </a:r>
          </a:p>
          <a:p>
            <a:r>
              <a:rPr lang="en-US" altLang="zh-TW" sz="1400" dirty="0" smtClean="0"/>
              <a:t>	        https</a:t>
            </a:r>
            <a:r>
              <a:rPr lang="en-US" altLang="zh-TW" sz="1400" dirty="0"/>
              <a:t>://blog.csdn.net/u011551613/article/details/104948083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99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Ubus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7420"/>
              </p:ext>
            </p:extLst>
          </p:nvPr>
        </p:nvGraphicFramePr>
        <p:xfrm>
          <a:off x="264695" y="1838424"/>
          <a:ext cx="8339488" cy="36768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1620419953"/>
                    </a:ext>
                  </a:extLst>
                </a:gridCol>
                <a:gridCol w="4773328">
                  <a:extLst>
                    <a:ext uri="{9D8B030D-6E8A-4147-A177-3AD203B41FA5}">
                      <a16:colId xmlns:a16="http://schemas.microsoft.com/office/drawing/2014/main" val="2737694349"/>
                    </a:ext>
                  </a:extLst>
                </a:gridCol>
              </a:tblGrid>
              <a:tr h="570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funtion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5880"/>
                  </a:ext>
                </a:extLst>
              </a:tr>
              <a:tr h="603725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ubus_register_subscriber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增加訂閱通知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96225997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ubus_register_event_handler</a:t>
                      </a:r>
                      <a:endParaRPr lang="en-US" altLang="zh-TW" sz="24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註冊事件處理的標頭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9378024"/>
                  </a:ext>
                </a:extLst>
              </a:tr>
              <a:tr h="548692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ubus_notify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給物件所有的訂閱者發送通知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09883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ubus_send_reply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執行完成方法調用後發送回應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8054761"/>
                  </a:ext>
                </a:extLst>
              </a:tr>
              <a:tr h="70264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ubus_send_event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發送事件消息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7132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-20053" y="6334780"/>
            <a:ext cx="86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https://www.codeleading.com/article/32344811997</a:t>
            </a:r>
            <a:r>
              <a:rPr lang="en-US" altLang="zh-TW" sz="1400" dirty="0" smtClean="0"/>
              <a:t>/</a:t>
            </a:r>
          </a:p>
          <a:p>
            <a:r>
              <a:rPr lang="en-US" altLang="zh-TW" sz="1400" dirty="0" smtClean="0"/>
              <a:t>	        https</a:t>
            </a:r>
            <a:r>
              <a:rPr lang="en-US" altLang="zh-TW" sz="1400" dirty="0"/>
              <a:t>://blog.csdn.net/u011551613/article/details/104948083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 Example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59" y="2062307"/>
            <a:ext cx="4831205" cy="2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" r="19250" b="484"/>
          <a:stretch/>
        </p:blipFill>
        <p:spPr>
          <a:xfrm>
            <a:off x="587141" y="1393151"/>
            <a:ext cx="7951533" cy="5019977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 Example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051330" y="5473933"/>
            <a:ext cx="3645797" cy="280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995547" y="4844963"/>
            <a:ext cx="683393" cy="642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160156" y="5614363"/>
            <a:ext cx="253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Add </a:t>
            </a:r>
            <a:r>
              <a:rPr lang="en-US" altLang="zh-TW" b="1" dirty="0" smtClean="0">
                <a:solidFill>
                  <a:srgbClr val="FFFF00"/>
                </a:solidFill>
              </a:rPr>
              <a:t>object to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ubus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9819" y="6072624"/>
            <a:ext cx="6559009" cy="311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016345" y="5812053"/>
            <a:ext cx="1143811" cy="250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870384" y="1937190"/>
            <a:ext cx="363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Ubus &amp; blob(message)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142" y="1372753"/>
            <a:ext cx="5236142" cy="60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221210" y="1970770"/>
            <a:ext cx="649173" cy="151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866102" y="3588469"/>
            <a:ext cx="201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Connect to 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ubus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3649" y="3193683"/>
            <a:ext cx="4417997" cy="428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216929" y="3622050"/>
            <a:ext cx="649173" cy="151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697127" y="4631466"/>
            <a:ext cx="31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Add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ubus</a:t>
            </a:r>
            <a:r>
              <a:rPr lang="en-US" altLang="zh-TW" b="1" dirty="0" smtClean="0">
                <a:solidFill>
                  <a:srgbClr val="FFFF00"/>
                </a:solidFill>
              </a:rPr>
              <a:t> to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epoll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9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987352"/>
            <a:ext cx="8849960" cy="542048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383188" y="4682585"/>
            <a:ext cx="253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object name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,type, method and method count </a:t>
            </a:r>
          </a:p>
        </p:txBody>
      </p:sp>
      <p:sp>
        <p:nvSpPr>
          <p:cNvPr id="16" name="矩形 15"/>
          <p:cNvSpPr/>
          <p:nvPr/>
        </p:nvSpPr>
        <p:spPr>
          <a:xfrm>
            <a:off x="194733" y="4093177"/>
            <a:ext cx="8719912" cy="2153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485031" y="4725207"/>
            <a:ext cx="768109" cy="18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947386" y="2417036"/>
            <a:ext cx="4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Method name and handler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funtion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4733" y="987351"/>
            <a:ext cx="8849960" cy="1453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230102" y="2441099"/>
            <a:ext cx="649173" cy="151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97691" y="3683294"/>
            <a:ext cx="3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Object type and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4734" y="2923314"/>
            <a:ext cx="8082992" cy="759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047954" y="3683294"/>
            <a:ext cx="649173" cy="151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add object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78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950"/>
            <a:ext cx="9132614" cy="3346301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 add object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105878" y="3850106"/>
            <a:ext cx="8923499" cy="94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061861" y="3279182"/>
            <a:ext cx="1407048" cy="503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73026" y="3094516"/>
            <a:ext cx="31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Object name ,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99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" y="1751797"/>
            <a:ext cx="8947327" cy="3397719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</a:t>
            </a:r>
            <a:r>
              <a:rPr lang="en-US" altLang="zh-TW" sz="3200" dirty="0" smtClean="0"/>
              <a:t>method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89122" y="2916051"/>
            <a:ext cx="4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FFFF00"/>
                </a:solidFill>
              </a:rPr>
              <a:t>Init</a:t>
            </a:r>
            <a:r>
              <a:rPr lang="en-US" altLang="zh-TW" b="1" dirty="0" smtClean="0">
                <a:solidFill>
                  <a:srgbClr val="FFFF00"/>
                </a:solidFill>
              </a:rPr>
              <a:t>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296" y="3140228"/>
            <a:ext cx="3299558" cy="37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753854" y="3068669"/>
            <a:ext cx="635268" cy="193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94924" y="3064864"/>
            <a:ext cx="269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Add message and reply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4296" y="3523581"/>
            <a:ext cx="5994630" cy="76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5515276" y="3323979"/>
            <a:ext cx="635268" cy="193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0" y="1268366"/>
            <a:ext cx="8895625" cy="4656094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method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47386" y="2417036"/>
            <a:ext cx="4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Parse call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295" y="3121111"/>
            <a:ext cx="8460350" cy="40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366836" y="2757183"/>
            <a:ext cx="635268" cy="347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88532" y="4016388"/>
            <a:ext cx="293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Change event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4295" y="4501188"/>
            <a:ext cx="6620273" cy="65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5053264" y="4296128"/>
            <a:ext cx="635268" cy="193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480"/>
            <a:ext cx="9149877" cy="3775573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</a:t>
            </a:r>
            <a:r>
              <a:rPr lang="en-US" altLang="zh-TW" sz="3200" dirty="0" smtClean="0"/>
              <a:t>receive event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47386" y="2417036"/>
            <a:ext cx="4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Listen to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ubus</a:t>
            </a:r>
            <a:r>
              <a:rPr lang="en-US" altLang="zh-TW" b="1" dirty="0" smtClean="0">
                <a:solidFill>
                  <a:srgbClr val="FFFF00"/>
                </a:solidFill>
              </a:rPr>
              <a:t> event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295" y="2763066"/>
            <a:ext cx="5060981" cy="367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312118" y="2569654"/>
            <a:ext cx="635268" cy="193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887688" y="3081397"/>
            <a:ext cx="330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Register new event &amp; listen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4295" y="3596413"/>
            <a:ext cx="8545326" cy="63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5293603" y="3354023"/>
            <a:ext cx="635268" cy="193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" y="1598000"/>
            <a:ext cx="9113806" cy="3846255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receive event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47386" y="2417036"/>
            <a:ext cx="4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Parse call event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295" y="3230849"/>
            <a:ext cx="8460350" cy="2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366836" y="2715820"/>
            <a:ext cx="635268" cy="347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88532" y="4016388"/>
            <a:ext cx="293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Change event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295" y="4501188"/>
            <a:ext cx="6620273" cy="65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053264" y="4296128"/>
            <a:ext cx="635268" cy="193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The Ubus</a:t>
            </a:r>
          </a:p>
          <a:p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89882" y="1078217"/>
            <a:ext cx="8170626" cy="5295331"/>
          </a:xfrm>
        </p:spPr>
        <p:txBody>
          <a:bodyPr/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 </a:t>
            </a: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平台開發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間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通訊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了一個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通用的框架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。它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讓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行程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間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通信的實現變得非常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簡單。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實現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的基礎是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unix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，即本地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，它相對於用於網絡通信的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socket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更高效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更具可靠性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是由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init.d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中所啟動的，並優先於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network</a:t>
            </a: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專為行程間通訊所設計之框架，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不適合傳遞大量的資料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warlord0blog.files.wordpress.com/2021/06/openwrt.png?w=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89" y="5208817"/>
            <a:ext cx="4499887" cy="15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</a:t>
            </a:r>
            <a:r>
              <a:rPr lang="en-US" altLang="zh-TW" sz="3200" dirty="0" smtClean="0"/>
              <a:t>example result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03" y="1193263"/>
            <a:ext cx="4396171" cy="51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</a:t>
            </a:r>
            <a:r>
              <a:rPr lang="en-US" altLang="zh-TW" sz="3200" dirty="0" smtClean="0"/>
              <a:t>example result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4" y="1177120"/>
            <a:ext cx="7971175" cy="18985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4" y="3301561"/>
            <a:ext cx="7929650" cy="32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/>
              <a:t>Ubus </a:t>
            </a:r>
            <a:r>
              <a:rPr lang="en-US" altLang="zh-TW" sz="3200" dirty="0" smtClean="0"/>
              <a:t>example result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6502790"/>
            <a:ext cx="8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Reference: https://www.jianshu.com/p/49893bd20980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35" y="1751986"/>
            <a:ext cx="8326910" cy="33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sz="1000" dirty="0">
                <a:hlinkClick r:id="rId2"/>
              </a:rPr>
              <a:t>https://</a:t>
            </a:r>
            <a:r>
              <a:rPr lang="en-US" altLang="zh-TW" sz="1000" dirty="0" smtClean="0">
                <a:hlinkClick r:id="rId2"/>
              </a:rPr>
              <a:t>openwrt.org/docs/guide-developer/ubus/network</a:t>
            </a:r>
            <a:endParaRPr lang="en-US" altLang="zh-TW" sz="1000" dirty="0" smtClean="0"/>
          </a:p>
          <a:p>
            <a:r>
              <a:rPr lang="en-US" altLang="zh-TW" sz="1000" dirty="0">
                <a:hlinkClick r:id="rId3"/>
              </a:rPr>
              <a:t>https://</a:t>
            </a:r>
            <a:r>
              <a:rPr lang="en-US" altLang="zh-TW" sz="1000" dirty="0" smtClean="0">
                <a:hlinkClick r:id="rId3"/>
              </a:rPr>
              <a:t>openwrt.org/zh/docs/techref/ubus</a:t>
            </a:r>
            <a:endParaRPr lang="en-US" altLang="zh-TW" sz="1000" dirty="0" smtClean="0"/>
          </a:p>
          <a:p>
            <a:r>
              <a:rPr lang="en-US" altLang="zh-TW" sz="1000" dirty="0">
                <a:hlinkClick r:id="rId4"/>
              </a:rPr>
              <a:t>https://</a:t>
            </a:r>
            <a:r>
              <a:rPr lang="en-US" altLang="zh-TW" sz="1000" dirty="0" smtClean="0">
                <a:hlinkClick r:id="rId4"/>
              </a:rPr>
              <a:t>blog.51cto.com/u_3078781/3286876</a:t>
            </a:r>
            <a:endParaRPr lang="en-US" altLang="zh-TW" sz="1000" dirty="0"/>
          </a:p>
          <a:p>
            <a:r>
              <a:rPr lang="en-US" altLang="zh-TW" sz="1000" dirty="0">
                <a:hlinkClick r:id="rId5"/>
              </a:rPr>
              <a:t>https://</a:t>
            </a:r>
            <a:r>
              <a:rPr lang="en-US" altLang="zh-TW" sz="1000" dirty="0" smtClean="0">
                <a:hlinkClick r:id="rId5"/>
              </a:rPr>
              <a:t>blog.csdn.net/jasonchen_gbd/article/details/45627967</a:t>
            </a:r>
            <a:endParaRPr lang="en-US" altLang="zh-TW" sz="1000" dirty="0" smtClean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blog.csdn.net/midaszhk/article/details/90633721</a:t>
            </a:r>
            <a:endParaRPr lang="en-US" altLang="zh-TW" sz="1000" dirty="0" smtClean="0"/>
          </a:p>
          <a:p>
            <a:r>
              <a:rPr lang="en-US" altLang="zh-TW" sz="1000" dirty="0">
                <a:hlinkClick r:id="rId7"/>
              </a:rPr>
              <a:t>https://</a:t>
            </a:r>
            <a:r>
              <a:rPr lang="en-US" altLang="zh-TW" sz="1000" dirty="0" smtClean="0">
                <a:hlinkClick r:id="rId7"/>
              </a:rPr>
              <a:t>blog.csdn.net/jasonchen_gbd/article/details/46055885</a:t>
            </a:r>
            <a:endParaRPr lang="en-US" altLang="zh-TW" sz="1000" dirty="0" smtClean="0"/>
          </a:p>
          <a:p>
            <a:r>
              <a:rPr lang="en-US" altLang="zh-TW" sz="1000" dirty="0">
                <a:hlinkClick r:id="rId8"/>
              </a:rPr>
              <a:t>https://</a:t>
            </a:r>
            <a:r>
              <a:rPr lang="en-US" altLang="zh-TW" sz="1000" dirty="0" smtClean="0">
                <a:hlinkClick r:id="rId8"/>
              </a:rPr>
              <a:t>blog.csdn.net/liangdsing/article/details/53201410</a:t>
            </a:r>
            <a:endParaRPr lang="en-US" altLang="zh-TW" sz="1000" dirty="0" smtClean="0"/>
          </a:p>
          <a:p>
            <a:r>
              <a:rPr lang="en-US" altLang="zh-TW" sz="1000" dirty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blog.csdn.net/flexman09/article/details/51742186</a:t>
            </a:r>
            <a:endParaRPr lang="en-US" altLang="zh-TW" sz="1000" dirty="0" smtClean="0"/>
          </a:p>
          <a:p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blog.csdn.net/zxygww/article/details/51240205</a:t>
            </a:r>
            <a:r>
              <a:rPr lang="en-US" altLang="zh-TW" sz="1000" dirty="0" smtClean="0"/>
              <a:t> </a:t>
            </a:r>
          </a:p>
          <a:p>
            <a:r>
              <a:rPr lang="en-US" altLang="zh-TW" sz="1000" dirty="0">
                <a:hlinkClick r:id="rId11"/>
              </a:rPr>
              <a:t>https://</a:t>
            </a:r>
            <a:r>
              <a:rPr lang="en-US" altLang="zh-TW" sz="1000" dirty="0" smtClean="0">
                <a:hlinkClick r:id="rId11"/>
              </a:rPr>
              <a:t>blog.csdn.net/u011551613/article/details/104948083</a:t>
            </a:r>
            <a:endParaRPr lang="en-US" altLang="zh-TW" sz="1000" dirty="0" smtClean="0"/>
          </a:p>
          <a:p>
            <a:r>
              <a:rPr lang="en-US" altLang="zh-TW" sz="1000" dirty="0">
                <a:hlinkClick r:id="rId12"/>
              </a:rPr>
              <a:t>https://</a:t>
            </a:r>
            <a:r>
              <a:rPr lang="en-US" altLang="zh-TW" sz="1000" dirty="0" smtClean="0">
                <a:hlinkClick r:id="rId12"/>
              </a:rPr>
              <a:t>blog.csdn.net/iampisfan/article/details/78107903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3"/>
              </a:rPr>
              <a:t>https</a:t>
            </a:r>
            <a:r>
              <a:rPr lang="en-US" altLang="zh-TW" sz="1000" dirty="0">
                <a:hlinkClick r:id="rId13"/>
              </a:rPr>
              <a:t>://</a:t>
            </a:r>
            <a:r>
              <a:rPr lang="en-US" altLang="zh-TW" sz="1000" dirty="0" smtClean="0">
                <a:hlinkClick r:id="rId13"/>
              </a:rPr>
              <a:t>download.csdn.net/download/wind0419/8775593</a:t>
            </a:r>
            <a:endParaRPr lang="en-US" altLang="zh-TW" sz="1000" dirty="0" smtClean="0"/>
          </a:p>
          <a:p>
            <a:r>
              <a:rPr lang="en-US" altLang="zh-TW" sz="1000" dirty="0">
                <a:hlinkClick r:id="rId14"/>
              </a:rPr>
              <a:t>https://</a:t>
            </a:r>
            <a:r>
              <a:rPr lang="en-US" altLang="zh-TW" sz="1000" dirty="0" smtClean="0">
                <a:hlinkClick r:id="rId14"/>
              </a:rPr>
              <a:t>www.twblogs.net/a/5b96e9db2b717750bda7535b</a:t>
            </a:r>
            <a:endParaRPr lang="en-US" altLang="zh-TW" sz="1000" dirty="0" smtClean="0"/>
          </a:p>
          <a:p>
            <a:r>
              <a:rPr lang="en-US" altLang="zh-TW" sz="1000" dirty="0">
                <a:hlinkClick r:id="rId15"/>
              </a:rPr>
              <a:t>https://</a:t>
            </a:r>
            <a:r>
              <a:rPr lang="en-US" altLang="zh-TW" sz="1000" dirty="0" smtClean="0">
                <a:hlinkClick r:id="rId15"/>
              </a:rPr>
              <a:t>www.twblogs.net/a/5ed3034afc566dbc86d03acd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6"/>
              </a:rPr>
              <a:t>https</a:t>
            </a:r>
            <a:r>
              <a:rPr lang="en-US" altLang="zh-TW" sz="1000" dirty="0">
                <a:hlinkClick r:id="rId16"/>
              </a:rPr>
              <a:t>://</a:t>
            </a:r>
            <a:r>
              <a:rPr lang="en-US" altLang="zh-TW" sz="1000" dirty="0" smtClean="0">
                <a:hlinkClick r:id="rId16"/>
              </a:rPr>
              <a:t>www.codeleading.com/article/32344811997/</a:t>
            </a:r>
            <a:endParaRPr lang="en-US" altLang="zh-TW" sz="1000" dirty="0" smtClean="0"/>
          </a:p>
          <a:p>
            <a:r>
              <a:rPr lang="en-US" altLang="zh-TW" sz="1000" dirty="0">
                <a:hlinkClick r:id="rId17"/>
              </a:rPr>
              <a:t>https://www.codeleading.com/article/574589884</a:t>
            </a:r>
            <a:r>
              <a:rPr lang="en-US" altLang="zh-TW" sz="1000" dirty="0" smtClean="0">
                <a:hlinkClick r:id="rId17"/>
              </a:rPr>
              <a:t>/</a:t>
            </a:r>
            <a:endParaRPr lang="en-US" altLang="zh-TW" sz="1000" dirty="0" smtClean="0"/>
          </a:p>
          <a:p>
            <a:r>
              <a:rPr lang="en-US" altLang="zh-TW" sz="1000" dirty="0">
                <a:hlinkClick r:id="rId18"/>
              </a:rPr>
              <a:t>https://</a:t>
            </a:r>
            <a:r>
              <a:rPr lang="en-US" altLang="zh-TW" sz="1000" dirty="0" smtClean="0">
                <a:hlinkClick r:id="rId18"/>
              </a:rPr>
              <a:t>www.cxyzjd.com/article/jasonchen_gbd/45627967</a:t>
            </a:r>
            <a:endParaRPr lang="en-US" altLang="zh-TW" sz="1000" dirty="0" smtClean="0"/>
          </a:p>
          <a:p>
            <a:r>
              <a:rPr lang="en-US" altLang="zh-TW" sz="1000" dirty="0">
                <a:hlinkClick r:id="rId19"/>
              </a:rPr>
              <a:t>https://</a:t>
            </a:r>
            <a:r>
              <a:rPr lang="en-US" altLang="zh-TW" sz="1000" dirty="0" smtClean="0">
                <a:hlinkClick r:id="rId19"/>
              </a:rPr>
              <a:t>www.cnblogs.com/cxt-janson/p/11532158.html</a:t>
            </a:r>
            <a:r>
              <a:rPr lang="en-US" altLang="zh-TW" sz="1000" dirty="0" smtClean="0"/>
              <a:t>	</a:t>
            </a:r>
          </a:p>
          <a:p>
            <a:r>
              <a:rPr lang="en-US" altLang="zh-TW" sz="1000" dirty="0">
                <a:hlinkClick r:id="rId20"/>
              </a:rPr>
              <a:t>https://</a:t>
            </a:r>
            <a:r>
              <a:rPr lang="en-US" altLang="zh-TW" sz="1000" dirty="0" smtClean="0">
                <a:hlinkClick r:id="rId20"/>
              </a:rPr>
              <a:t>bryceknowhow.blogspot.com/2017/02/openwrt-ubusinter-process-communication.html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1"/>
              </a:rPr>
              <a:t>http://</a:t>
            </a:r>
            <a:r>
              <a:rPr lang="en-US" altLang="zh-TW" sz="1000" dirty="0" smtClean="0">
                <a:hlinkClick r:id="rId21"/>
              </a:rPr>
              <a:t>lirobo.blogspot.com/2014/07/libubox-uloop.html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2"/>
              </a:rPr>
              <a:t>https://</a:t>
            </a:r>
            <a:r>
              <a:rPr lang="en-US" altLang="zh-TW" sz="1000" dirty="0" smtClean="0">
                <a:hlinkClick r:id="rId22"/>
              </a:rPr>
              <a:t>www.796t.com/article.php?id=206659</a:t>
            </a:r>
            <a:endParaRPr lang="en-US" altLang="zh-TW" sz="1000" dirty="0" smtClean="0"/>
          </a:p>
          <a:p>
            <a:r>
              <a:rPr lang="en-US" altLang="zh-TW" sz="1000" dirty="0">
                <a:hlinkClick r:id="rId23"/>
              </a:rPr>
              <a:t>http://blog.gitdns.org/2016/11/30/libubox</a:t>
            </a:r>
            <a:r>
              <a:rPr lang="en-US" altLang="zh-TW" sz="1000" dirty="0" smtClean="0">
                <a:hlinkClick r:id="rId23"/>
              </a:rPr>
              <a:t>/</a:t>
            </a:r>
            <a:endParaRPr lang="en-US" altLang="zh-TW" sz="1000" dirty="0" smtClean="0"/>
          </a:p>
          <a:p>
            <a:r>
              <a:rPr lang="en-US" altLang="zh-TW" sz="1000" dirty="0">
                <a:hlinkClick r:id="rId24"/>
              </a:rPr>
              <a:t>https://</a:t>
            </a:r>
            <a:r>
              <a:rPr lang="en-US" altLang="zh-TW" sz="1000" dirty="0" smtClean="0">
                <a:hlinkClick r:id="rId24"/>
              </a:rPr>
              <a:t>www.codeprj.com/zh/blog/aff77e1.html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5"/>
              </a:rPr>
              <a:t>https://</a:t>
            </a:r>
            <a:r>
              <a:rPr lang="en-US" altLang="zh-TW" sz="1000" dirty="0" smtClean="0">
                <a:hlinkClick r:id="rId25"/>
              </a:rPr>
              <a:t>www.jianshu.com/p/49893bd20980</a:t>
            </a:r>
            <a:endParaRPr lang="en-US" altLang="zh-TW" sz="1000" dirty="0" smtClean="0"/>
          </a:p>
          <a:p>
            <a:endParaRPr lang="en-US" altLang="zh-TW" sz="1000" dirty="0"/>
          </a:p>
          <a:p>
            <a:r>
              <a:rPr lang="en-US" altLang="zh-TW" sz="1800" dirty="0" smtClean="0"/>
              <a:t>Example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sourece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en-US" altLang="zh-TW" sz="1400" dirty="0">
                <a:hlinkClick r:id="rId26"/>
              </a:rPr>
              <a:t>https://</a:t>
            </a:r>
            <a:r>
              <a:rPr lang="en-US" altLang="zh-TW" sz="1400" dirty="0" smtClean="0">
                <a:hlinkClick r:id="rId26"/>
              </a:rPr>
              <a:t>github.com/creatorly/TestCode</a:t>
            </a:r>
            <a:endParaRPr lang="en-US" altLang="zh-TW" sz="1400" dirty="0" smtClean="0"/>
          </a:p>
          <a:p>
            <a:pPr lvl="1"/>
            <a:r>
              <a:rPr lang="en-US" altLang="zh-TW" sz="1400" dirty="0">
                <a:hlinkClick r:id="rId27"/>
              </a:rPr>
              <a:t>https://lxr.openwrt.org/source/ubus/examples</a:t>
            </a:r>
            <a:r>
              <a:rPr lang="en-US" altLang="zh-TW" sz="1400" dirty="0" smtClean="0">
                <a:hlinkClick r:id="rId27"/>
              </a:rPr>
              <a:t>/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1"/>
            <a:endParaRPr lang="zh-TW" altLang="en-US" sz="800" dirty="0"/>
          </a:p>
          <a:p>
            <a:pPr lvl="1"/>
            <a:endParaRPr lang="en-US" altLang="zh-TW" sz="600" dirty="0" smtClean="0"/>
          </a:p>
          <a:p>
            <a:pPr lvl="1"/>
            <a:endParaRPr lang="en-US" altLang="zh-TW" sz="600" dirty="0" smtClean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457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The Ubus</a:t>
            </a:r>
          </a:p>
          <a:p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12357" y="828835"/>
            <a:ext cx="8602288" cy="572898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註冊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提供註冊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(object)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method)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供其他實體調用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調用其他應用程式所註冊物件之方法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特定物件上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監聽事件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向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特定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發送事件訊息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(object)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與方法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</a:rPr>
              <a:t>method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將訊息分為物件與方法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一個物件中包含多種方法，以及有其各自的命名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時指定好要對調用的物件與方法名稱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38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 Socket</a:t>
            </a:r>
            <a:endParaRPr lang="zh-TW" altLang="en-US" sz="3200" dirty="0"/>
          </a:p>
        </p:txBody>
      </p:sp>
      <p:sp>
        <p:nvSpPr>
          <p:cNvPr id="6" name="流程圖: 替代程序 5"/>
          <p:cNvSpPr/>
          <p:nvPr/>
        </p:nvSpPr>
        <p:spPr>
          <a:xfrm>
            <a:off x="3524834" y="338571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ubusd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流程圖: 替代程序 6"/>
          <p:cNvSpPr/>
          <p:nvPr/>
        </p:nvSpPr>
        <p:spPr>
          <a:xfrm>
            <a:off x="354815" y="550533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Ubus client1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6835709" y="550533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Ubus </a:t>
            </a:r>
            <a:r>
              <a:rPr lang="en-US" altLang="zh-TW" dirty="0" smtClean="0"/>
              <a:t>client3</a:t>
            </a:r>
            <a:endParaRPr lang="zh-TW" altLang="en-US" dirty="0"/>
          </a:p>
        </p:txBody>
      </p:sp>
      <p:cxnSp>
        <p:nvCxnSpPr>
          <p:cNvPr id="9" name="弧形接點 8"/>
          <p:cNvCxnSpPr>
            <a:stCxn id="7" idx="0"/>
            <a:endCxn id="6" idx="1"/>
          </p:cNvCxnSpPr>
          <p:nvPr/>
        </p:nvCxnSpPr>
        <p:spPr>
          <a:xfrm rot="5400000" flipH="1" flipV="1">
            <a:off x="1630473" y="3610970"/>
            <a:ext cx="1685502" cy="21032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8" idx="0"/>
            <a:endCxn id="6" idx="3"/>
          </p:cNvCxnSpPr>
          <p:nvPr/>
        </p:nvCxnSpPr>
        <p:spPr>
          <a:xfrm rot="16200000" flipV="1">
            <a:off x="5937721" y="3540541"/>
            <a:ext cx="1685502" cy="2244075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98477" y="3884606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11167" y="3884606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28" name="流程圖: 替代程序 27"/>
          <p:cNvSpPr/>
          <p:nvPr/>
        </p:nvSpPr>
        <p:spPr>
          <a:xfrm>
            <a:off x="3506755" y="550533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Ubus </a:t>
            </a:r>
            <a:r>
              <a:rPr lang="en-US" altLang="zh-TW" dirty="0" smtClean="0"/>
              <a:t>client2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8" idx="0"/>
            <a:endCxn id="6" idx="2"/>
          </p:cNvCxnSpPr>
          <p:nvPr/>
        </p:nvCxnSpPr>
        <p:spPr>
          <a:xfrm flipV="1">
            <a:off x="4573555" y="4253937"/>
            <a:ext cx="18079" cy="12513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688222" y="4734278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39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89882" y="1078217"/>
            <a:ext cx="8170626" cy="5295331"/>
          </a:xfrm>
        </p:spPr>
        <p:txBody>
          <a:bodyPr/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Socket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流程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Server(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綁定到一本地文件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Client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連接至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Server </a:t>
            </a:r>
          </a:p>
          <a:p>
            <a:pPr lvl="1"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Client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相互發送訊息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Clinet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收到訊息後做對應的處理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1803461" y="4187270"/>
            <a:ext cx="1542530" cy="1232451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200042" y="4308022"/>
            <a:ext cx="34043" cy="1181847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753583" y="4119594"/>
            <a:ext cx="1305888" cy="127125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 rot="13694293">
            <a:off x="2196164" y="3857231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8864958">
            <a:off x="6425560" y="3977528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16200000">
            <a:off x="3435205" y="4380512"/>
            <a:ext cx="461665" cy="1068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Ubus Socket</a:t>
            </a:r>
            <a:endParaRPr lang="zh-TW" altLang="en-US" sz="3200" dirty="0"/>
          </a:p>
        </p:txBody>
      </p:sp>
      <p:sp>
        <p:nvSpPr>
          <p:cNvPr id="6" name="流程圖: 替代程序 5"/>
          <p:cNvSpPr/>
          <p:nvPr/>
        </p:nvSpPr>
        <p:spPr>
          <a:xfrm>
            <a:off x="3459901" y="2896191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ubusd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流程圖: 替代程序 6"/>
          <p:cNvSpPr/>
          <p:nvPr/>
        </p:nvSpPr>
        <p:spPr>
          <a:xfrm>
            <a:off x="289882" y="5015802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Ubus client1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6770776" y="5015802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Ubus </a:t>
            </a:r>
            <a:r>
              <a:rPr lang="en-US" altLang="zh-TW" dirty="0" smtClean="0"/>
              <a:t>client3</a:t>
            </a:r>
            <a:endParaRPr lang="zh-TW" altLang="en-US" dirty="0"/>
          </a:p>
        </p:txBody>
      </p:sp>
      <p:cxnSp>
        <p:nvCxnSpPr>
          <p:cNvPr id="9" name="弧形接點 8"/>
          <p:cNvCxnSpPr>
            <a:stCxn id="7" idx="0"/>
            <a:endCxn id="6" idx="1"/>
          </p:cNvCxnSpPr>
          <p:nvPr/>
        </p:nvCxnSpPr>
        <p:spPr>
          <a:xfrm rot="5400000" flipH="1" flipV="1">
            <a:off x="1565540" y="3121442"/>
            <a:ext cx="1685502" cy="21032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8" idx="0"/>
            <a:endCxn id="6" idx="3"/>
          </p:cNvCxnSpPr>
          <p:nvPr/>
        </p:nvCxnSpPr>
        <p:spPr>
          <a:xfrm rot="16200000" flipV="1">
            <a:off x="5872788" y="3051013"/>
            <a:ext cx="1685502" cy="2244075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33544" y="3395078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46234" y="3395078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28" name="流程圖: 替代程序 27"/>
          <p:cNvSpPr/>
          <p:nvPr/>
        </p:nvSpPr>
        <p:spPr>
          <a:xfrm>
            <a:off x="3441822" y="5015802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Ubus </a:t>
            </a:r>
            <a:r>
              <a:rPr lang="en-US" altLang="zh-TW" dirty="0" smtClean="0"/>
              <a:t>client2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4725235" y="3756678"/>
            <a:ext cx="18079" cy="12513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746646" y="4287350"/>
            <a:ext cx="1177173" cy="37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39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89882" y="1078217"/>
            <a:ext cx="8170626" cy="5295331"/>
          </a:xfrm>
        </p:spPr>
        <p:txBody>
          <a:bodyPr/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Subscriber/notify</a:t>
            </a: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客戶端需要向服務器註冊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收到特定消息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時的處理方法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服務器在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狀態發生改變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時會通過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ubus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來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通知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給客戶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端。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281367" y="3818494"/>
            <a:ext cx="34043" cy="1181847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88650" y="3630066"/>
            <a:ext cx="1305888" cy="127125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 rot="16200000">
            <a:off x="3516532" y="3900706"/>
            <a:ext cx="461665" cy="1068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8864958">
            <a:off x="6360627" y="3488000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115127" y="3818494"/>
            <a:ext cx="1145310" cy="1060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 rot="13518481">
            <a:off x="2355936" y="3431536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subscribe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 rot="13518481">
            <a:off x="2867068" y="3603702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notify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695" y="186225"/>
            <a:ext cx="8777705" cy="765118"/>
          </a:xfrm>
        </p:spPr>
        <p:txBody>
          <a:bodyPr/>
          <a:lstStyle/>
          <a:p>
            <a:pPr algn="ctr"/>
            <a:r>
              <a:rPr lang="en-US" altLang="zh-TW" dirty="0" smtClean="0"/>
              <a:t>Ubus</a:t>
            </a:r>
            <a:r>
              <a:rPr lang="en-US" altLang="zh-TW" dirty="0"/>
              <a:t> </a:t>
            </a:r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6022108" y="3713531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ubusd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1371904" y="3713531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>
            <a:off x="3505504" y="4147640"/>
            <a:ext cx="2516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14681" y="2527041"/>
            <a:ext cx="834432" cy="3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object: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046581" y="1862313"/>
            <a:ext cx="1158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method1</a:t>
            </a:r>
            <a:endParaRPr lang="en-US" altLang="zh-TW" dirty="0"/>
          </a:p>
          <a:p>
            <a:r>
              <a:rPr lang="en-US" altLang="zh-TW" dirty="0" smtClean="0"/>
              <a:t>method2</a:t>
            </a:r>
            <a:endParaRPr lang="en-US" altLang="zh-TW" dirty="0"/>
          </a:p>
          <a:p>
            <a:r>
              <a:rPr lang="en-US" altLang="zh-TW" dirty="0" smtClean="0"/>
              <a:t>method3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232714" y="3713531"/>
            <a:ext cx="10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cxnSp>
        <p:nvCxnSpPr>
          <p:cNvPr id="19" name="弧形接點 18"/>
          <p:cNvCxnSpPr>
            <a:stCxn id="11" idx="2"/>
            <a:endCxn id="8" idx="2"/>
          </p:cNvCxnSpPr>
          <p:nvPr/>
        </p:nvCxnSpPr>
        <p:spPr>
          <a:xfrm rot="16200000" flipH="1">
            <a:off x="4763806" y="2256647"/>
            <a:ext cx="12700" cy="4650204"/>
          </a:xfrm>
          <a:prstGeom prst="curvedConnector3">
            <a:avLst>
              <a:gd name="adj1" fmla="val 5581819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 rot="16200000">
            <a:off x="4881497" y="4552418"/>
            <a:ext cx="461665" cy="2152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err="1" smtClean="0"/>
              <a:t>json</a:t>
            </a:r>
            <a:r>
              <a:rPr lang="en-US" altLang="zh-TW" dirty="0" smtClean="0"/>
              <a:t> message</a:t>
            </a:r>
            <a:endParaRPr lang="zh-TW" altLang="en-US" dirty="0"/>
          </a:p>
        </p:txBody>
      </p:sp>
      <p:sp>
        <p:nvSpPr>
          <p:cNvPr id="23" name="左大括弧 22"/>
          <p:cNvSpPr/>
          <p:nvPr/>
        </p:nvSpPr>
        <p:spPr>
          <a:xfrm>
            <a:off x="1736859" y="1931188"/>
            <a:ext cx="221976" cy="1560946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弧形接點 31"/>
          <p:cNvCxnSpPr>
            <a:stCxn id="11" idx="0"/>
            <a:endCxn id="8" idx="0"/>
          </p:cNvCxnSpPr>
          <p:nvPr/>
        </p:nvCxnSpPr>
        <p:spPr>
          <a:xfrm rot="5400000" flipH="1" flipV="1">
            <a:off x="4763806" y="1388429"/>
            <a:ext cx="12700" cy="4650204"/>
          </a:xfrm>
          <a:prstGeom prst="curvedConnector3">
            <a:avLst>
              <a:gd name="adj1" fmla="val 660000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47938" y="2426879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method registration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3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43081" y="2585113"/>
            <a:ext cx="3254663" cy="1780417"/>
          </a:xfrm>
        </p:spPr>
        <p:txBody>
          <a:bodyPr/>
          <a:lstStyle/>
          <a:p>
            <a:pPr algn="ctr"/>
            <a:r>
              <a:rPr lang="en-US" altLang="zh-TW" dirty="0" smtClean="0"/>
              <a:t>Ubus </a:t>
            </a:r>
            <a:br>
              <a:rPr lang="en-US" altLang="zh-TW" dirty="0" smtClean="0"/>
            </a:br>
            <a:r>
              <a:rPr lang="en-US" altLang="zh-TW" dirty="0" smtClean="0"/>
              <a:t>Flow chart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55" y="158424"/>
            <a:ext cx="6070008" cy="63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Ubus example</a:t>
            </a:r>
            <a:endParaRPr lang="zh-TW" altLang="en-US" dirty="0"/>
          </a:p>
        </p:txBody>
      </p:sp>
      <p:sp>
        <p:nvSpPr>
          <p:cNvPr id="24" name="流程圖: 替代程序 23"/>
          <p:cNvSpPr/>
          <p:nvPr/>
        </p:nvSpPr>
        <p:spPr>
          <a:xfrm>
            <a:off x="3480608" y="1464353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ubusd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流程圖: 替代程序 25"/>
          <p:cNvSpPr/>
          <p:nvPr/>
        </p:nvSpPr>
        <p:spPr>
          <a:xfrm>
            <a:off x="310589" y="3583964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Ubus client1</a:t>
            </a:r>
            <a:endParaRPr lang="zh-TW" altLang="en-US" dirty="0"/>
          </a:p>
        </p:txBody>
      </p:sp>
      <p:sp>
        <p:nvSpPr>
          <p:cNvPr id="27" name="流程圖: 替代程序 26"/>
          <p:cNvSpPr/>
          <p:nvPr/>
        </p:nvSpPr>
        <p:spPr>
          <a:xfrm>
            <a:off x="6791483" y="3583964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Ubus network</a:t>
            </a:r>
            <a:endParaRPr lang="zh-TW" altLang="en-US" dirty="0"/>
          </a:p>
        </p:txBody>
      </p:sp>
      <p:cxnSp>
        <p:nvCxnSpPr>
          <p:cNvPr id="28" name="弧形接點 27"/>
          <p:cNvCxnSpPr>
            <a:stCxn id="26" idx="0"/>
            <a:endCxn id="24" idx="1"/>
          </p:cNvCxnSpPr>
          <p:nvPr/>
        </p:nvCxnSpPr>
        <p:spPr>
          <a:xfrm rot="5400000" flipH="1" flipV="1">
            <a:off x="1586247" y="1689604"/>
            <a:ext cx="1685502" cy="21032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27" idx="0"/>
            <a:endCxn id="24" idx="3"/>
          </p:cNvCxnSpPr>
          <p:nvPr/>
        </p:nvCxnSpPr>
        <p:spPr>
          <a:xfrm rot="16200000" flipV="1">
            <a:off x="5893495" y="1619175"/>
            <a:ext cx="1685502" cy="2244075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254251" y="196324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966941" y="196324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1759235" y="2265904"/>
            <a:ext cx="1542530" cy="1232451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709357" y="2198228"/>
            <a:ext cx="1305888" cy="127125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rot="13694293">
            <a:off x="2151938" y="1935865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 rot="18864958">
            <a:off x="6381334" y="2056162"/>
            <a:ext cx="461665" cy="1283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614208" y="5214094"/>
            <a:ext cx="117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interface: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101989" y="4549412"/>
            <a:ext cx="210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Method1 “</a:t>
            </a:r>
            <a:r>
              <a:rPr lang="en-US" altLang="zh-TW" dirty="0" err="1" smtClean="0"/>
              <a:t>getlanip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ethod2 “</a:t>
            </a:r>
            <a:r>
              <a:rPr lang="en-US" altLang="zh-TW" dirty="0" err="1" smtClean="0"/>
              <a:t>setlanip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3" name="左大括弧 52"/>
          <p:cNvSpPr/>
          <p:nvPr/>
        </p:nvSpPr>
        <p:spPr>
          <a:xfrm>
            <a:off x="6792267" y="4618287"/>
            <a:ext cx="221976" cy="1560946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5114" y="4572413"/>
            <a:ext cx="422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</a:t>
            </a:r>
            <a:r>
              <a:rPr lang="en-US" altLang="zh-TW" dirty="0" err="1" smtClean="0"/>
              <a:t>bus</a:t>
            </a:r>
            <a:r>
              <a:rPr lang="en-US" altLang="zh-TW" dirty="0" smtClean="0"/>
              <a:t> </a:t>
            </a:r>
            <a:r>
              <a:rPr lang="en-US" altLang="zh-TW" dirty="0"/>
              <a:t>call </a:t>
            </a:r>
            <a:r>
              <a:rPr lang="en-US" altLang="zh-TW" dirty="0" err="1" smtClean="0"/>
              <a:t>network.interface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setlanip</a:t>
            </a:r>
            <a:r>
              <a:rPr lang="en-US" altLang="zh-TW" dirty="0" smtClean="0"/>
              <a:t> ‘{ “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” : ”192.168.0.1” , “mask” : 24 }’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8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20091</TotalTime>
  <Words>904</Words>
  <Application>Microsoft Office PowerPoint</Application>
  <PresentationFormat>如螢幕大小 (4:3)</PresentationFormat>
  <Paragraphs>267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新細明體</vt:lpstr>
      <vt:lpstr>標楷體</vt:lpstr>
      <vt:lpstr>Calibri</vt:lpstr>
      <vt:lpstr>Calibri Light</vt:lpstr>
      <vt:lpstr>Segoe UI</vt:lpstr>
      <vt:lpstr>Times New Roman</vt:lpstr>
      <vt:lpstr>Wingdings</vt:lpstr>
      <vt:lpstr>回顧</vt:lpstr>
      <vt:lpstr>Openwrt-Ubus Introduction</vt:lpstr>
      <vt:lpstr>Openwrt-Ubus </vt:lpstr>
      <vt:lpstr>PowerPoint 簡報</vt:lpstr>
      <vt:lpstr>PowerPoint 簡報</vt:lpstr>
      <vt:lpstr>PowerPoint 簡報</vt:lpstr>
      <vt:lpstr>PowerPoint 簡報</vt:lpstr>
      <vt:lpstr>Ubus message</vt:lpstr>
      <vt:lpstr>Ubus  Flow chart</vt:lpstr>
      <vt:lpstr>Ubus 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Ubus develop</vt:lpstr>
      <vt:lpstr>Ubus develop</vt:lpstr>
      <vt:lpstr>Ubus C API </vt:lpstr>
      <vt:lpstr>Ubus C API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Repeater Datasheet</dc:title>
  <dc:creator>宗憲 謝</dc:creator>
  <cp:lastModifiedBy>Wen-Yi Huang-黃文毅</cp:lastModifiedBy>
  <cp:revision>398</cp:revision>
  <dcterms:created xsi:type="dcterms:W3CDTF">2020-10-29T01:44:55Z</dcterms:created>
  <dcterms:modified xsi:type="dcterms:W3CDTF">2023-03-02T06:19:52Z</dcterms:modified>
</cp:coreProperties>
</file>